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9" r:id="rId1"/>
  </p:sldMasterIdLst>
  <p:notesMasterIdLst>
    <p:notesMasterId r:id="rId74"/>
  </p:notesMasterIdLst>
  <p:handoutMasterIdLst>
    <p:handoutMasterId r:id="rId75"/>
  </p:handoutMasterIdLst>
  <p:sldIdLst>
    <p:sldId id="794" r:id="rId2"/>
    <p:sldId id="410" r:id="rId3"/>
    <p:sldId id="444" r:id="rId4"/>
    <p:sldId id="443" r:id="rId5"/>
    <p:sldId id="418" r:id="rId6"/>
    <p:sldId id="435" r:id="rId7"/>
    <p:sldId id="419" r:id="rId8"/>
    <p:sldId id="420" r:id="rId9"/>
    <p:sldId id="421" r:id="rId10"/>
    <p:sldId id="422" r:id="rId11"/>
    <p:sldId id="424" r:id="rId12"/>
    <p:sldId id="414" r:id="rId13"/>
    <p:sldId id="412" r:id="rId14"/>
    <p:sldId id="425" r:id="rId15"/>
    <p:sldId id="416" r:id="rId16"/>
    <p:sldId id="426" r:id="rId17"/>
    <p:sldId id="488" r:id="rId18"/>
    <p:sldId id="417" r:id="rId19"/>
    <p:sldId id="427" r:id="rId20"/>
    <p:sldId id="429" r:id="rId21"/>
    <p:sldId id="431" r:id="rId22"/>
    <p:sldId id="432" r:id="rId23"/>
    <p:sldId id="433" r:id="rId24"/>
    <p:sldId id="434" r:id="rId25"/>
    <p:sldId id="428" r:id="rId26"/>
    <p:sldId id="437" r:id="rId27"/>
    <p:sldId id="438" r:id="rId28"/>
    <p:sldId id="439" r:id="rId29"/>
    <p:sldId id="440" r:id="rId30"/>
    <p:sldId id="441" r:id="rId31"/>
    <p:sldId id="442" r:id="rId32"/>
    <p:sldId id="445" r:id="rId33"/>
    <p:sldId id="446" r:id="rId34"/>
    <p:sldId id="447" r:id="rId35"/>
    <p:sldId id="448" r:id="rId36"/>
    <p:sldId id="449" r:id="rId37"/>
    <p:sldId id="450" r:id="rId38"/>
    <p:sldId id="451" r:id="rId39"/>
    <p:sldId id="452" r:id="rId40"/>
    <p:sldId id="453" r:id="rId41"/>
    <p:sldId id="454" r:id="rId42"/>
    <p:sldId id="455" r:id="rId43"/>
    <p:sldId id="456" r:id="rId44"/>
    <p:sldId id="457" r:id="rId45"/>
    <p:sldId id="458" r:id="rId46"/>
    <p:sldId id="459" r:id="rId47"/>
    <p:sldId id="460" r:id="rId48"/>
    <p:sldId id="461" r:id="rId49"/>
    <p:sldId id="462" r:id="rId50"/>
    <p:sldId id="463" r:id="rId51"/>
    <p:sldId id="464" r:id="rId52"/>
    <p:sldId id="465" r:id="rId53"/>
    <p:sldId id="466" r:id="rId54"/>
    <p:sldId id="467" r:id="rId55"/>
    <p:sldId id="468" r:id="rId56"/>
    <p:sldId id="469" r:id="rId57"/>
    <p:sldId id="470" r:id="rId58"/>
    <p:sldId id="471" r:id="rId59"/>
    <p:sldId id="472" r:id="rId60"/>
    <p:sldId id="473" r:id="rId61"/>
    <p:sldId id="474" r:id="rId62"/>
    <p:sldId id="475" r:id="rId63"/>
    <p:sldId id="476" r:id="rId64"/>
    <p:sldId id="477" r:id="rId65"/>
    <p:sldId id="478" r:id="rId66"/>
    <p:sldId id="479" r:id="rId67"/>
    <p:sldId id="480" r:id="rId68"/>
    <p:sldId id="481" r:id="rId69"/>
    <p:sldId id="482" r:id="rId70"/>
    <p:sldId id="483" r:id="rId71"/>
    <p:sldId id="484" r:id="rId72"/>
    <p:sldId id="485" r:id="rId73"/>
  </p:sldIdLst>
  <p:sldSz cx="9144000" cy="6858000" type="screen4x3"/>
  <p:notesSz cx="9144000" cy="6858000"/>
  <p:defaultTextStyle>
    <a:defPPr>
      <a:defRPr lang="en-US"/>
    </a:defPPr>
    <a:lvl1pPr algn="ctr" rtl="0" fontAlgn="base">
      <a:spcBef>
        <a:spcPct val="0"/>
      </a:spcBef>
      <a:spcAft>
        <a:spcPct val="0"/>
      </a:spcAft>
      <a:defRPr sz="2600" b="1" kern="1200">
        <a:solidFill>
          <a:schemeClr val="tx1"/>
        </a:solidFill>
        <a:latin typeface="Arial" pitchFamily="34" charset="0"/>
        <a:ea typeface="+mn-ea"/>
        <a:cs typeface="Mitra" pitchFamily="2" charset="-78"/>
      </a:defRPr>
    </a:lvl1pPr>
    <a:lvl2pPr marL="457200" algn="ctr" rtl="0" fontAlgn="base">
      <a:spcBef>
        <a:spcPct val="0"/>
      </a:spcBef>
      <a:spcAft>
        <a:spcPct val="0"/>
      </a:spcAft>
      <a:defRPr sz="2600" b="1" kern="1200">
        <a:solidFill>
          <a:schemeClr val="tx1"/>
        </a:solidFill>
        <a:latin typeface="Arial" pitchFamily="34" charset="0"/>
        <a:ea typeface="+mn-ea"/>
        <a:cs typeface="Mitra" pitchFamily="2" charset="-78"/>
      </a:defRPr>
    </a:lvl2pPr>
    <a:lvl3pPr marL="914400" algn="ctr" rtl="0" fontAlgn="base">
      <a:spcBef>
        <a:spcPct val="0"/>
      </a:spcBef>
      <a:spcAft>
        <a:spcPct val="0"/>
      </a:spcAft>
      <a:defRPr sz="2600" b="1" kern="1200">
        <a:solidFill>
          <a:schemeClr val="tx1"/>
        </a:solidFill>
        <a:latin typeface="Arial" pitchFamily="34" charset="0"/>
        <a:ea typeface="+mn-ea"/>
        <a:cs typeface="Mitra" pitchFamily="2" charset="-78"/>
      </a:defRPr>
    </a:lvl3pPr>
    <a:lvl4pPr marL="1371600" algn="ctr" rtl="0" fontAlgn="base">
      <a:spcBef>
        <a:spcPct val="0"/>
      </a:spcBef>
      <a:spcAft>
        <a:spcPct val="0"/>
      </a:spcAft>
      <a:defRPr sz="2600" b="1" kern="1200">
        <a:solidFill>
          <a:schemeClr val="tx1"/>
        </a:solidFill>
        <a:latin typeface="Arial" pitchFamily="34" charset="0"/>
        <a:ea typeface="+mn-ea"/>
        <a:cs typeface="Mitra" pitchFamily="2" charset="-78"/>
      </a:defRPr>
    </a:lvl4pPr>
    <a:lvl5pPr marL="1828800" algn="ctr" rtl="0" fontAlgn="base">
      <a:spcBef>
        <a:spcPct val="0"/>
      </a:spcBef>
      <a:spcAft>
        <a:spcPct val="0"/>
      </a:spcAft>
      <a:defRPr sz="2600" b="1" kern="1200">
        <a:solidFill>
          <a:schemeClr val="tx1"/>
        </a:solidFill>
        <a:latin typeface="Arial" pitchFamily="34" charset="0"/>
        <a:ea typeface="+mn-ea"/>
        <a:cs typeface="Mitra" pitchFamily="2" charset="-78"/>
      </a:defRPr>
    </a:lvl5pPr>
    <a:lvl6pPr marL="2286000" algn="r" defTabSz="914400" rtl="1" eaLnBrk="1" latinLnBrk="0" hangingPunct="1">
      <a:defRPr sz="2600" b="1" kern="1200">
        <a:solidFill>
          <a:schemeClr val="tx1"/>
        </a:solidFill>
        <a:latin typeface="Arial" pitchFamily="34" charset="0"/>
        <a:ea typeface="+mn-ea"/>
        <a:cs typeface="Mitra" pitchFamily="2" charset="-78"/>
      </a:defRPr>
    </a:lvl6pPr>
    <a:lvl7pPr marL="2743200" algn="r" defTabSz="914400" rtl="1" eaLnBrk="1" latinLnBrk="0" hangingPunct="1">
      <a:defRPr sz="2600" b="1" kern="1200">
        <a:solidFill>
          <a:schemeClr val="tx1"/>
        </a:solidFill>
        <a:latin typeface="Arial" pitchFamily="34" charset="0"/>
        <a:ea typeface="+mn-ea"/>
        <a:cs typeface="Mitra" pitchFamily="2" charset="-78"/>
      </a:defRPr>
    </a:lvl7pPr>
    <a:lvl8pPr marL="3200400" algn="r" defTabSz="914400" rtl="1" eaLnBrk="1" latinLnBrk="0" hangingPunct="1">
      <a:defRPr sz="2600" b="1" kern="1200">
        <a:solidFill>
          <a:schemeClr val="tx1"/>
        </a:solidFill>
        <a:latin typeface="Arial" pitchFamily="34" charset="0"/>
        <a:ea typeface="+mn-ea"/>
        <a:cs typeface="Mitra" pitchFamily="2" charset="-78"/>
      </a:defRPr>
    </a:lvl8pPr>
    <a:lvl9pPr marL="3657600" algn="r" defTabSz="914400" rtl="1" eaLnBrk="1" latinLnBrk="0" hangingPunct="1">
      <a:defRPr sz="2600" b="1" kern="1200">
        <a:solidFill>
          <a:schemeClr val="tx1"/>
        </a:solidFill>
        <a:latin typeface="Arial" pitchFamily="34" charset="0"/>
        <a:ea typeface="+mn-ea"/>
        <a:cs typeface="Mitra" pitchFamily="2" charset="-78"/>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00"/>
    <a:srgbClr val="006600"/>
    <a:srgbClr val="7E1504"/>
    <a:srgbClr val="99CCFF"/>
    <a:srgbClr val="08FEE1"/>
    <a:srgbClr val="9999FF"/>
    <a:srgbClr val="996633"/>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709" autoAdjust="0"/>
  </p:normalViewPr>
  <p:slideViewPr>
    <p:cSldViewPr>
      <p:cViewPr varScale="1">
        <p:scale>
          <a:sx n="75" d="100"/>
          <a:sy n="75" d="100"/>
        </p:scale>
        <p:origin x="1014" y="54"/>
      </p:cViewPr>
      <p:guideLst>
        <p:guide orient="horz" pos="2160"/>
        <p:guide pos="2880"/>
      </p:guideLst>
    </p:cSldViewPr>
  </p:slideViewPr>
  <p:outlineViewPr>
    <p:cViewPr>
      <p:scale>
        <a:sx n="33" d="100"/>
        <a:sy n="33" d="100"/>
      </p:scale>
      <p:origin x="0" y="1561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notesMaster" Target="notesMasters/notesMaster1.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6C5220-8AAF-44F6-B418-BB447D295142}" type="doc">
      <dgm:prSet loTypeId="urn:microsoft.com/office/officeart/2005/8/layout/orgChart1" loCatId="hierarchy" qsTypeId="urn:microsoft.com/office/officeart/2005/8/quickstyle/simple1" qsCatId="simple" csTypeId="urn:microsoft.com/office/officeart/2005/8/colors/accent1_2" csCatId="accent1"/>
      <dgm:spPr/>
    </dgm:pt>
    <dgm:pt modelId="{F075002F-13A2-4685-A33E-41821B1AF0D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محصول قابل لمس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709C5DAE-19A4-4C79-A895-F8C6A98030B3}" type="parTrans" cxnId="{1E96295B-4D10-491E-8D56-E7050F534025}">
      <dgm:prSet/>
      <dgm:spPr/>
    </dgm:pt>
    <dgm:pt modelId="{67F8137A-F1E4-4BD6-978C-796FB82F0746}" type="sibTrans" cxnId="{1E96295B-4D10-491E-8D56-E7050F534025}">
      <dgm:prSet/>
      <dgm:spPr/>
    </dgm:pt>
    <dgm:pt modelId="{BBDA6633-078B-4646-9038-A39B01F923D1}">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محصول ساخته شده و نهایی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B9D47457-80B0-4736-93A9-7389EF500A5E}" type="parTrans" cxnId="{BDA86DA5-6185-48A0-B05C-9C64156B4802}">
      <dgm:prSet/>
      <dgm:spPr/>
    </dgm:pt>
    <dgm:pt modelId="{39C7E14E-F667-4A32-9B2B-1A55E9E611CA}" type="sibTrans" cxnId="{BDA86DA5-6185-48A0-B05C-9C64156B4802}">
      <dgm:prSet/>
      <dgm:spPr/>
    </dgm:pt>
    <dgm:pt modelId="{F4CE8828-808E-4378-B31F-9B77DF64729C}">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برای فروش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7DA6F17B-4CEB-4913-9AFC-7D126EBDE4BC}" type="parTrans" cxnId="{C2CB4DB0-B62A-4B56-94B3-BEDC8D1DCD2E}">
      <dgm:prSet/>
      <dgm:spPr/>
    </dgm:pt>
    <dgm:pt modelId="{E43E0DA4-CE59-443D-8011-B17B59BF5E31}" type="sibTrans" cxnId="{C2CB4DB0-B62A-4B56-94B3-BEDC8D1DCD2E}">
      <dgm:prSet/>
      <dgm:spPr/>
    </dgm:pt>
    <dgm:pt modelId="{1FCF7D38-7256-48C7-961A-16A05E4089D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برای استفاده در داخل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A366701B-735E-45D2-882A-13B92E8DE11D}" type="parTrans" cxnId="{8C59B656-E019-44BF-9696-81598A27563A}">
      <dgm:prSet/>
      <dgm:spPr/>
    </dgm:pt>
    <dgm:pt modelId="{72712E2D-ACFB-48CB-9D22-FF81E6CCEE07}" type="sibTrans" cxnId="{8C59B656-E019-44BF-9696-81598A27563A}">
      <dgm:prSet/>
      <dgm:spPr/>
    </dgm:pt>
    <dgm:pt modelId="{424518BC-3BBD-431D-873B-5690ACE2AEBA}">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قطعات نیمه ساخته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C211DA4F-9603-4F6B-91FA-9849007A9DC8}" type="parTrans" cxnId="{D730755E-56CD-446B-96E8-47EA2615E505}">
      <dgm:prSet/>
      <dgm:spPr/>
    </dgm:pt>
    <dgm:pt modelId="{3DF1A55F-471C-4244-9AE7-1DA1E525986F}" type="sibTrans" cxnId="{D730755E-56CD-446B-96E8-47EA2615E505}">
      <dgm:prSet/>
      <dgm:spPr/>
    </dgm:pt>
    <dgm:pt modelId="{18FCA30B-FB96-4EA4-A2A5-F6633F7488B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برای فروش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163E1698-88FB-45F4-A558-B3FFC9CB585F}" type="parTrans" cxnId="{F7726C19-F1D4-4B2D-BB22-1352C77BCCFF}">
      <dgm:prSet/>
      <dgm:spPr/>
    </dgm:pt>
    <dgm:pt modelId="{4C2A4F04-A4F6-48F4-8BCD-2D7A8C7512CE}" type="sibTrans" cxnId="{F7726C19-F1D4-4B2D-BB22-1352C77BCCFF}">
      <dgm:prSet/>
      <dgm:spPr/>
    </dgm:pt>
    <dgm:pt modelId="{1AC5F777-F1E0-481F-B47F-A3D5376C3A23}">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برای استفاده در داخل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6FABB7A0-76FA-49A1-A81C-F82FB8E95CB3}" type="parTrans" cxnId="{64847B5E-192F-4387-BDD4-AAEFCCA03070}">
      <dgm:prSet/>
      <dgm:spPr/>
    </dgm:pt>
    <dgm:pt modelId="{643AED11-9425-4F5E-AB31-629EB554C947}" type="sibTrans" cxnId="{64847B5E-192F-4387-BDD4-AAEFCCA03070}">
      <dgm:prSet/>
      <dgm:spPr/>
    </dgm:pt>
    <dgm:pt modelId="{95C412EC-EDA1-45C9-96F8-C3B414E7EC35}">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سود حاصل از اوراق قرضه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B38C7EB6-72B8-40E9-8078-86D6C4E8012F}" type="parTrans" cxnId="{2CF44B2A-7784-4713-9F8A-A549DA8E692F}">
      <dgm:prSet/>
      <dgm:spPr/>
    </dgm:pt>
    <dgm:pt modelId="{BB63CC5C-CA6B-4C44-899D-44A72CEE9044}" type="sibTrans" cxnId="{2CF44B2A-7784-4713-9F8A-A549DA8E692F}">
      <dgm:prSet/>
      <dgm:spPr/>
    </dgm:pt>
    <dgm:pt modelId="{565B6F0B-877D-42CE-8936-7A634A55BAC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بهره حاصل از اوراق بهادار </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DF7B9E21-2408-4B40-9AAC-FD3AF3E51873}" type="parTrans" cxnId="{E9FA05AA-5CEF-4C72-B1A4-AAE3DD1FA651}">
      <dgm:prSet/>
      <dgm:spPr/>
    </dgm:pt>
    <dgm:pt modelId="{B7E2FC8F-76B2-4515-863C-95D2FEB7A325}" type="sibTrans" cxnId="{E9FA05AA-5CEF-4C72-B1A4-AAE3DD1FA651}">
      <dgm:prSet/>
      <dgm:spPr/>
    </dgm:pt>
    <dgm:pt modelId="{57966C2E-1BDC-4C7F-A4B5-DFDE144C9778}">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b="1" i="0" u="none" strike="noStrike" cap="none" normalizeH="0" baseline="0" smtClean="0">
              <a:ln>
                <a:noFill/>
              </a:ln>
              <a:solidFill>
                <a:schemeClr val="tx1"/>
              </a:solidFill>
              <a:effectLst/>
              <a:latin typeface="Arial" panose="020B0604020202020204" pitchFamily="34" charset="0"/>
              <a:cs typeface="Mitra" pitchFamily="2" charset="-78"/>
            </a:rPr>
            <a:t>سایر درآمدها</a:t>
          </a:r>
          <a:endParaRPr kumimoji="0" lang="en-US" altLang="en-US" b="1" i="0" u="none" strike="noStrike" cap="none" normalizeH="0" baseline="0" smtClean="0">
            <a:ln>
              <a:noFill/>
            </a:ln>
            <a:solidFill>
              <a:schemeClr val="tx1"/>
            </a:solidFill>
            <a:effectLst/>
            <a:latin typeface="Arial" panose="020B0604020202020204" pitchFamily="34" charset="0"/>
            <a:cs typeface="Mitra" pitchFamily="2" charset="-78"/>
          </a:endParaRPr>
        </a:p>
      </dgm:t>
    </dgm:pt>
    <dgm:pt modelId="{4FA9FF4E-5D09-4E43-A147-FE88D0D1511E}" type="parTrans" cxnId="{B38F763B-51DF-431D-A0BB-FAC0D86356CA}">
      <dgm:prSet/>
      <dgm:spPr/>
    </dgm:pt>
    <dgm:pt modelId="{28F2BACA-CADD-4C53-B8FD-650E68D8C47F}" type="sibTrans" cxnId="{B38F763B-51DF-431D-A0BB-FAC0D86356CA}">
      <dgm:prSet/>
      <dgm:spPr/>
    </dgm:pt>
    <dgm:pt modelId="{D209A123-D0DA-4A68-BA20-E94FAE3F623D}" type="pres">
      <dgm:prSet presAssocID="{086C5220-8AAF-44F6-B418-BB447D295142}" presName="hierChild1" presStyleCnt="0">
        <dgm:presLayoutVars>
          <dgm:orgChart val="1"/>
          <dgm:chPref val="1"/>
          <dgm:dir/>
          <dgm:animOne val="branch"/>
          <dgm:animLvl val="lvl"/>
          <dgm:resizeHandles/>
        </dgm:presLayoutVars>
      </dgm:prSet>
      <dgm:spPr/>
    </dgm:pt>
    <dgm:pt modelId="{D7853D13-B769-445C-9FB5-239651A800D5}" type="pres">
      <dgm:prSet presAssocID="{F075002F-13A2-4685-A33E-41821B1AF0D0}" presName="hierRoot1" presStyleCnt="0">
        <dgm:presLayoutVars>
          <dgm:hierBranch/>
        </dgm:presLayoutVars>
      </dgm:prSet>
      <dgm:spPr/>
    </dgm:pt>
    <dgm:pt modelId="{E9A1D930-AE66-48A3-81A8-2CB9AC2176DE}" type="pres">
      <dgm:prSet presAssocID="{F075002F-13A2-4685-A33E-41821B1AF0D0}" presName="rootComposite1" presStyleCnt="0"/>
      <dgm:spPr/>
    </dgm:pt>
    <dgm:pt modelId="{B645F188-7B51-4C37-85B3-580EC50188F2}" type="pres">
      <dgm:prSet presAssocID="{F075002F-13A2-4685-A33E-41821B1AF0D0}" presName="rootText1" presStyleLbl="node0" presStyleIdx="0" presStyleCnt="1">
        <dgm:presLayoutVars>
          <dgm:chPref val="3"/>
        </dgm:presLayoutVars>
      </dgm:prSet>
      <dgm:spPr/>
      <dgm:t>
        <a:bodyPr/>
        <a:lstStyle/>
        <a:p>
          <a:endParaRPr lang="en-US"/>
        </a:p>
      </dgm:t>
    </dgm:pt>
    <dgm:pt modelId="{F2A4845D-4D93-4BB7-9E86-7441B098518C}" type="pres">
      <dgm:prSet presAssocID="{F075002F-13A2-4685-A33E-41821B1AF0D0}" presName="rootConnector1" presStyleLbl="node1" presStyleIdx="0" presStyleCnt="0"/>
      <dgm:spPr/>
      <dgm:t>
        <a:bodyPr/>
        <a:lstStyle/>
        <a:p>
          <a:endParaRPr lang="en-US"/>
        </a:p>
      </dgm:t>
    </dgm:pt>
    <dgm:pt modelId="{DA99C8D7-3E3D-426E-B2FC-71D765AF664D}" type="pres">
      <dgm:prSet presAssocID="{F075002F-13A2-4685-A33E-41821B1AF0D0}" presName="hierChild2" presStyleCnt="0"/>
      <dgm:spPr/>
    </dgm:pt>
    <dgm:pt modelId="{7DCCC1D6-E76F-44FA-8697-D588B6F70E0B}" type="pres">
      <dgm:prSet presAssocID="{B9D47457-80B0-4736-93A9-7389EF500A5E}" presName="Name35" presStyleLbl="parChTrans1D2" presStyleIdx="0" presStyleCnt="5"/>
      <dgm:spPr/>
    </dgm:pt>
    <dgm:pt modelId="{D126EC3F-B3D8-4265-8098-D9507E947CA2}" type="pres">
      <dgm:prSet presAssocID="{BBDA6633-078B-4646-9038-A39B01F923D1}" presName="hierRoot2" presStyleCnt="0">
        <dgm:presLayoutVars>
          <dgm:hierBranch/>
        </dgm:presLayoutVars>
      </dgm:prSet>
      <dgm:spPr/>
    </dgm:pt>
    <dgm:pt modelId="{B9AD5B78-6762-42EB-8D20-7198CFB774C7}" type="pres">
      <dgm:prSet presAssocID="{BBDA6633-078B-4646-9038-A39B01F923D1}" presName="rootComposite" presStyleCnt="0"/>
      <dgm:spPr/>
    </dgm:pt>
    <dgm:pt modelId="{7BD75BFE-2407-4524-8E8B-0FA03CE80B2E}" type="pres">
      <dgm:prSet presAssocID="{BBDA6633-078B-4646-9038-A39B01F923D1}" presName="rootText" presStyleLbl="node2" presStyleIdx="0" presStyleCnt="5">
        <dgm:presLayoutVars>
          <dgm:chPref val="3"/>
        </dgm:presLayoutVars>
      </dgm:prSet>
      <dgm:spPr/>
      <dgm:t>
        <a:bodyPr/>
        <a:lstStyle/>
        <a:p>
          <a:endParaRPr lang="en-US"/>
        </a:p>
      </dgm:t>
    </dgm:pt>
    <dgm:pt modelId="{F7ACFA13-68A4-4900-AD0F-78019B4C134D}" type="pres">
      <dgm:prSet presAssocID="{BBDA6633-078B-4646-9038-A39B01F923D1}" presName="rootConnector" presStyleLbl="node2" presStyleIdx="0" presStyleCnt="5"/>
      <dgm:spPr/>
      <dgm:t>
        <a:bodyPr/>
        <a:lstStyle/>
        <a:p>
          <a:endParaRPr lang="en-US"/>
        </a:p>
      </dgm:t>
    </dgm:pt>
    <dgm:pt modelId="{D6595454-19BC-4F24-8F25-06C19B971D09}" type="pres">
      <dgm:prSet presAssocID="{BBDA6633-078B-4646-9038-A39B01F923D1}" presName="hierChild4" presStyleCnt="0"/>
      <dgm:spPr/>
    </dgm:pt>
    <dgm:pt modelId="{D8BB425E-41A7-4A57-BB0A-D651A2F01553}" type="pres">
      <dgm:prSet presAssocID="{7DA6F17B-4CEB-4913-9AFC-7D126EBDE4BC}" presName="Name35" presStyleLbl="parChTrans1D3" presStyleIdx="0" presStyleCnt="4"/>
      <dgm:spPr/>
    </dgm:pt>
    <dgm:pt modelId="{B69B04E0-D46E-44A6-8058-E7FBD6BE34D3}" type="pres">
      <dgm:prSet presAssocID="{F4CE8828-808E-4378-B31F-9B77DF64729C}" presName="hierRoot2" presStyleCnt="0">
        <dgm:presLayoutVars>
          <dgm:hierBranch val="r"/>
        </dgm:presLayoutVars>
      </dgm:prSet>
      <dgm:spPr/>
    </dgm:pt>
    <dgm:pt modelId="{ADB70338-9BAB-4172-9C54-3B34CF5CC90D}" type="pres">
      <dgm:prSet presAssocID="{F4CE8828-808E-4378-B31F-9B77DF64729C}" presName="rootComposite" presStyleCnt="0"/>
      <dgm:spPr/>
    </dgm:pt>
    <dgm:pt modelId="{A1AD2893-19DB-475F-809D-365BA6F0590B}" type="pres">
      <dgm:prSet presAssocID="{F4CE8828-808E-4378-B31F-9B77DF64729C}" presName="rootText" presStyleLbl="node3" presStyleIdx="0" presStyleCnt="4">
        <dgm:presLayoutVars>
          <dgm:chPref val="3"/>
        </dgm:presLayoutVars>
      </dgm:prSet>
      <dgm:spPr/>
      <dgm:t>
        <a:bodyPr/>
        <a:lstStyle/>
        <a:p>
          <a:endParaRPr lang="en-US"/>
        </a:p>
      </dgm:t>
    </dgm:pt>
    <dgm:pt modelId="{D2D3346D-E9D3-405E-8A74-66888B18B2F4}" type="pres">
      <dgm:prSet presAssocID="{F4CE8828-808E-4378-B31F-9B77DF64729C}" presName="rootConnector" presStyleLbl="node3" presStyleIdx="0" presStyleCnt="4"/>
      <dgm:spPr/>
      <dgm:t>
        <a:bodyPr/>
        <a:lstStyle/>
        <a:p>
          <a:endParaRPr lang="en-US"/>
        </a:p>
      </dgm:t>
    </dgm:pt>
    <dgm:pt modelId="{27A67320-DA77-4338-B576-519B6B7D70EB}" type="pres">
      <dgm:prSet presAssocID="{F4CE8828-808E-4378-B31F-9B77DF64729C}" presName="hierChild4" presStyleCnt="0"/>
      <dgm:spPr/>
    </dgm:pt>
    <dgm:pt modelId="{AD04901D-3E8A-4F1B-87FD-FC096689EE95}" type="pres">
      <dgm:prSet presAssocID="{F4CE8828-808E-4378-B31F-9B77DF64729C}" presName="hierChild5" presStyleCnt="0"/>
      <dgm:spPr/>
    </dgm:pt>
    <dgm:pt modelId="{1D406865-D77F-432F-97A5-682712111F69}" type="pres">
      <dgm:prSet presAssocID="{A366701B-735E-45D2-882A-13B92E8DE11D}" presName="Name35" presStyleLbl="parChTrans1D3" presStyleIdx="1" presStyleCnt="4"/>
      <dgm:spPr/>
    </dgm:pt>
    <dgm:pt modelId="{6F043D91-8DB1-4EE5-BCAC-30C766DE1E0B}" type="pres">
      <dgm:prSet presAssocID="{1FCF7D38-7256-48C7-961A-16A05E4089DA}" presName="hierRoot2" presStyleCnt="0">
        <dgm:presLayoutVars>
          <dgm:hierBranch val="r"/>
        </dgm:presLayoutVars>
      </dgm:prSet>
      <dgm:spPr/>
    </dgm:pt>
    <dgm:pt modelId="{47C33DDC-62DF-436D-BB42-E125659C3F52}" type="pres">
      <dgm:prSet presAssocID="{1FCF7D38-7256-48C7-961A-16A05E4089DA}" presName="rootComposite" presStyleCnt="0"/>
      <dgm:spPr/>
    </dgm:pt>
    <dgm:pt modelId="{39E7BA1F-E1C1-414F-AF30-4A14279D1DA7}" type="pres">
      <dgm:prSet presAssocID="{1FCF7D38-7256-48C7-961A-16A05E4089DA}" presName="rootText" presStyleLbl="node3" presStyleIdx="1" presStyleCnt="4">
        <dgm:presLayoutVars>
          <dgm:chPref val="3"/>
        </dgm:presLayoutVars>
      </dgm:prSet>
      <dgm:spPr/>
      <dgm:t>
        <a:bodyPr/>
        <a:lstStyle/>
        <a:p>
          <a:endParaRPr lang="en-US"/>
        </a:p>
      </dgm:t>
    </dgm:pt>
    <dgm:pt modelId="{E62EFDF5-9B8C-4707-BBC4-418AF00AE03E}" type="pres">
      <dgm:prSet presAssocID="{1FCF7D38-7256-48C7-961A-16A05E4089DA}" presName="rootConnector" presStyleLbl="node3" presStyleIdx="1" presStyleCnt="4"/>
      <dgm:spPr/>
      <dgm:t>
        <a:bodyPr/>
        <a:lstStyle/>
        <a:p>
          <a:endParaRPr lang="en-US"/>
        </a:p>
      </dgm:t>
    </dgm:pt>
    <dgm:pt modelId="{10FA7DD8-A06D-42C9-B471-E74278E80100}" type="pres">
      <dgm:prSet presAssocID="{1FCF7D38-7256-48C7-961A-16A05E4089DA}" presName="hierChild4" presStyleCnt="0"/>
      <dgm:spPr/>
    </dgm:pt>
    <dgm:pt modelId="{D9791C24-8BA3-4B0B-B522-1780B78569EC}" type="pres">
      <dgm:prSet presAssocID="{1FCF7D38-7256-48C7-961A-16A05E4089DA}" presName="hierChild5" presStyleCnt="0"/>
      <dgm:spPr/>
    </dgm:pt>
    <dgm:pt modelId="{50F2C5BF-6150-4C10-AA3A-DF18F4F15E85}" type="pres">
      <dgm:prSet presAssocID="{BBDA6633-078B-4646-9038-A39B01F923D1}" presName="hierChild5" presStyleCnt="0"/>
      <dgm:spPr/>
    </dgm:pt>
    <dgm:pt modelId="{688DB2EA-3932-4539-BDF9-A4C45C700C39}" type="pres">
      <dgm:prSet presAssocID="{C211DA4F-9603-4F6B-91FA-9849007A9DC8}" presName="Name35" presStyleLbl="parChTrans1D2" presStyleIdx="1" presStyleCnt="5"/>
      <dgm:spPr/>
    </dgm:pt>
    <dgm:pt modelId="{528C2F86-E296-4D76-8C96-4C433425C4E8}" type="pres">
      <dgm:prSet presAssocID="{424518BC-3BBD-431D-873B-5690ACE2AEBA}" presName="hierRoot2" presStyleCnt="0">
        <dgm:presLayoutVars>
          <dgm:hierBranch/>
        </dgm:presLayoutVars>
      </dgm:prSet>
      <dgm:spPr/>
    </dgm:pt>
    <dgm:pt modelId="{27D32C74-B7CB-49CE-8C6D-A9EEBB64CC47}" type="pres">
      <dgm:prSet presAssocID="{424518BC-3BBD-431D-873B-5690ACE2AEBA}" presName="rootComposite" presStyleCnt="0"/>
      <dgm:spPr/>
    </dgm:pt>
    <dgm:pt modelId="{BA45C981-0F61-43F9-AA26-714AE354D043}" type="pres">
      <dgm:prSet presAssocID="{424518BC-3BBD-431D-873B-5690ACE2AEBA}" presName="rootText" presStyleLbl="node2" presStyleIdx="1" presStyleCnt="5">
        <dgm:presLayoutVars>
          <dgm:chPref val="3"/>
        </dgm:presLayoutVars>
      </dgm:prSet>
      <dgm:spPr/>
      <dgm:t>
        <a:bodyPr/>
        <a:lstStyle/>
        <a:p>
          <a:endParaRPr lang="en-US"/>
        </a:p>
      </dgm:t>
    </dgm:pt>
    <dgm:pt modelId="{2A1FBDF1-0E18-424F-A28C-A2D258F43FD1}" type="pres">
      <dgm:prSet presAssocID="{424518BC-3BBD-431D-873B-5690ACE2AEBA}" presName="rootConnector" presStyleLbl="node2" presStyleIdx="1" presStyleCnt="5"/>
      <dgm:spPr/>
      <dgm:t>
        <a:bodyPr/>
        <a:lstStyle/>
        <a:p>
          <a:endParaRPr lang="en-US"/>
        </a:p>
      </dgm:t>
    </dgm:pt>
    <dgm:pt modelId="{E16B4C86-98A0-44D3-881F-F1A8FA4B4D0A}" type="pres">
      <dgm:prSet presAssocID="{424518BC-3BBD-431D-873B-5690ACE2AEBA}" presName="hierChild4" presStyleCnt="0"/>
      <dgm:spPr/>
    </dgm:pt>
    <dgm:pt modelId="{04E01768-C72C-4874-AFA8-8E801E0F2D57}" type="pres">
      <dgm:prSet presAssocID="{163E1698-88FB-45F4-A558-B3FFC9CB585F}" presName="Name35" presStyleLbl="parChTrans1D3" presStyleIdx="2" presStyleCnt="4"/>
      <dgm:spPr/>
    </dgm:pt>
    <dgm:pt modelId="{0189A924-7E9F-455D-9A61-8F1585C0E343}" type="pres">
      <dgm:prSet presAssocID="{18FCA30B-FB96-4EA4-A2A5-F6633F7488B4}" presName="hierRoot2" presStyleCnt="0">
        <dgm:presLayoutVars>
          <dgm:hierBranch val="r"/>
        </dgm:presLayoutVars>
      </dgm:prSet>
      <dgm:spPr/>
    </dgm:pt>
    <dgm:pt modelId="{94A1B7F2-E6D9-4D77-8701-1F4F01EB420A}" type="pres">
      <dgm:prSet presAssocID="{18FCA30B-FB96-4EA4-A2A5-F6633F7488B4}" presName="rootComposite" presStyleCnt="0"/>
      <dgm:spPr/>
    </dgm:pt>
    <dgm:pt modelId="{60A9181F-32B8-422E-AD04-BF25F01191C8}" type="pres">
      <dgm:prSet presAssocID="{18FCA30B-FB96-4EA4-A2A5-F6633F7488B4}" presName="rootText" presStyleLbl="node3" presStyleIdx="2" presStyleCnt="4">
        <dgm:presLayoutVars>
          <dgm:chPref val="3"/>
        </dgm:presLayoutVars>
      </dgm:prSet>
      <dgm:spPr/>
      <dgm:t>
        <a:bodyPr/>
        <a:lstStyle/>
        <a:p>
          <a:endParaRPr lang="en-US"/>
        </a:p>
      </dgm:t>
    </dgm:pt>
    <dgm:pt modelId="{1968204A-D7B3-4A3B-B038-FF5FA027BE35}" type="pres">
      <dgm:prSet presAssocID="{18FCA30B-FB96-4EA4-A2A5-F6633F7488B4}" presName="rootConnector" presStyleLbl="node3" presStyleIdx="2" presStyleCnt="4"/>
      <dgm:spPr/>
      <dgm:t>
        <a:bodyPr/>
        <a:lstStyle/>
        <a:p>
          <a:endParaRPr lang="en-US"/>
        </a:p>
      </dgm:t>
    </dgm:pt>
    <dgm:pt modelId="{E7F57894-C3E5-402F-BD9E-E94A78F69DCE}" type="pres">
      <dgm:prSet presAssocID="{18FCA30B-FB96-4EA4-A2A5-F6633F7488B4}" presName="hierChild4" presStyleCnt="0"/>
      <dgm:spPr/>
    </dgm:pt>
    <dgm:pt modelId="{317B6851-F8F1-4AEF-BE48-2B3139729D53}" type="pres">
      <dgm:prSet presAssocID="{18FCA30B-FB96-4EA4-A2A5-F6633F7488B4}" presName="hierChild5" presStyleCnt="0"/>
      <dgm:spPr/>
    </dgm:pt>
    <dgm:pt modelId="{7EB25DCE-6ACB-4468-A386-385C04725182}" type="pres">
      <dgm:prSet presAssocID="{6FABB7A0-76FA-49A1-A81C-F82FB8E95CB3}" presName="Name35" presStyleLbl="parChTrans1D3" presStyleIdx="3" presStyleCnt="4"/>
      <dgm:spPr/>
    </dgm:pt>
    <dgm:pt modelId="{B8D88624-101E-48CB-B96C-4BDC62F9FEF8}" type="pres">
      <dgm:prSet presAssocID="{1AC5F777-F1E0-481F-B47F-A3D5376C3A23}" presName="hierRoot2" presStyleCnt="0">
        <dgm:presLayoutVars>
          <dgm:hierBranch val="r"/>
        </dgm:presLayoutVars>
      </dgm:prSet>
      <dgm:spPr/>
    </dgm:pt>
    <dgm:pt modelId="{38FF3F26-E8A5-46C8-994C-AD0A3B2725A2}" type="pres">
      <dgm:prSet presAssocID="{1AC5F777-F1E0-481F-B47F-A3D5376C3A23}" presName="rootComposite" presStyleCnt="0"/>
      <dgm:spPr/>
    </dgm:pt>
    <dgm:pt modelId="{5A731026-ACC9-4DF8-8300-931273DD2931}" type="pres">
      <dgm:prSet presAssocID="{1AC5F777-F1E0-481F-B47F-A3D5376C3A23}" presName="rootText" presStyleLbl="node3" presStyleIdx="3" presStyleCnt="4">
        <dgm:presLayoutVars>
          <dgm:chPref val="3"/>
        </dgm:presLayoutVars>
      </dgm:prSet>
      <dgm:spPr/>
      <dgm:t>
        <a:bodyPr/>
        <a:lstStyle/>
        <a:p>
          <a:endParaRPr lang="en-US"/>
        </a:p>
      </dgm:t>
    </dgm:pt>
    <dgm:pt modelId="{6837B32D-726A-4B7D-9A46-5EF75DC5E8E9}" type="pres">
      <dgm:prSet presAssocID="{1AC5F777-F1E0-481F-B47F-A3D5376C3A23}" presName="rootConnector" presStyleLbl="node3" presStyleIdx="3" presStyleCnt="4"/>
      <dgm:spPr/>
      <dgm:t>
        <a:bodyPr/>
        <a:lstStyle/>
        <a:p>
          <a:endParaRPr lang="en-US"/>
        </a:p>
      </dgm:t>
    </dgm:pt>
    <dgm:pt modelId="{3A5062EF-4265-4002-9C16-76193CDC1494}" type="pres">
      <dgm:prSet presAssocID="{1AC5F777-F1E0-481F-B47F-A3D5376C3A23}" presName="hierChild4" presStyleCnt="0"/>
      <dgm:spPr/>
    </dgm:pt>
    <dgm:pt modelId="{3E0B177F-5482-4A5E-8831-1EC8BCAD156D}" type="pres">
      <dgm:prSet presAssocID="{1AC5F777-F1E0-481F-B47F-A3D5376C3A23}" presName="hierChild5" presStyleCnt="0"/>
      <dgm:spPr/>
    </dgm:pt>
    <dgm:pt modelId="{E47590E8-651B-4F23-BE14-1A7F0163B9F9}" type="pres">
      <dgm:prSet presAssocID="{424518BC-3BBD-431D-873B-5690ACE2AEBA}" presName="hierChild5" presStyleCnt="0"/>
      <dgm:spPr/>
    </dgm:pt>
    <dgm:pt modelId="{564712EF-0A25-4387-83C1-8D1839D561CF}" type="pres">
      <dgm:prSet presAssocID="{B38C7EB6-72B8-40E9-8078-86D6C4E8012F}" presName="Name35" presStyleLbl="parChTrans1D2" presStyleIdx="2" presStyleCnt="5"/>
      <dgm:spPr/>
    </dgm:pt>
    <dgm:pt modelId="{077E5771-B488-4C09-8E60-22C622C8E850}" type="pres">
      <dgm:prSet presAssocID="{95C412EC-EDA1-45C9-96F8-C3B414E7EC35}" presName="hierRoot2" presStyleCnt="0">
        <dgm:presLayoutVars>
          <dgm:hierBranch/>
        </dgm:presLayoutVars>
      </dgm:prSet>
      <dgm:spPr/>
    </dgm:pt>
    <dgm:pt modelId="{A7DB61C4-EAEB-401A-A745-86A305C7D196}" type="pres">
      <dgm:prSet presAssocID="{95C412EC-EDA1-45C9-96F8-C3B414E7EC35}" presName="rootComposite" presStyleCnt="0"/>
      <dgm:spPr/>
    </dgm:pt>
    <dgm:pt modelId="{02D3D02E-6F5B-464C-B3AE-6015198DC06C}" type="pres">
      <dgm:prSet presAssocID="{95C412EC-EDA1-45C9-96F8-C3B414E7EC35}" presName="rootText" presStyleLbl="node2" presStyleIdx="2" presStyleCnt="5">
        <dgm:presLayoutVars>
          <dgm:chPref val="3"/>
        </dgm:presLayoutVars>
      </dgm:prSet>
      <dgm:spPr/>
      <dgm:t>
        <a:bodyPr/>
        <a:lstStyle/>
        <a:p>
          <a:endParaRPr lang="en-US"/>
        </a:p>
      </dgm:t>
    </dgm:pt>
    <dgm:pt modelId="{0807C15C-AB32-440E-8551-5E450C2DFFA2}" type="pres">
      <dgm:prSet presAssocID="{95C412EC-EDA1-45C9-96F8-C3B414E7EC35}" presName="rootConnector" presStyleLbl="node2" presStyleIdx="2" presStyleCnt="5"/>
      <dgm:spPr/>
      <dgm:t>
        <a:bodyPr/>
        <a:lstStyle/>
        <a:p>
          <a:endParaRPr lang="en-US"/>
        </a:p>
      </dgm:t>
    </dgm:pt>
    <dgm:pt modelId="{544EEAAD-1E48-48A1-B151-7B175A86A05F}" type="pres">
      <dgm:prSet presAssocID="{95C412EC-EDA1-45C9-96F8-C3B414E7EC35}" presName="hierChild4" presStyleCnt="0"/>
      <dgm:spPr/>
    </dgm:pt>
    <dgm:pt modelId="{7C6303CF-7E90-4C1B-8082-9C24AF2A22DC}" type="pres">
      <dgm:prSet presAssocID="{95C412EC-EDA1-45C9-96F8-C3B414E7EC35}" presName="hierChild5" presStyleCnt="0"/>
      <dgm:spPr/>
    </dgm:pt>
    <dgm:pt modelId="{E9351DB3-6E48-4208-AE73-220592AF060E}" type="pres">
      <dgm:prSet presAssocID="{DF7B9E21-2408-4B40-9AAC-FD3AF3E51873}" presName="Name35" presStyleLbl="parChTrans1D2" presStyleIdx="3" presStyleCnt="5"/>
      <dgm:spPr/>
    </dgm:pt>
    <dgm:pt modelId="{0F61D053-8812-4D8F-9369-4DFAD8ABE360}" type="pres">
      <dgm:prSet presAssocID="{565B6F0B-877D-42CE-8936-7A634A55BAC8}" presName="hierRoot2" presStyleCnt="0">
        <dgm:presLayoutVars>
          <dgm:hierBranch/>
        </dgm:presLayoutVars>
      </dgm:prSet>
      <dgm:spPr/>
    </dgm:pt>
    <dgm:pt modelId="{097F6FE6-BCCF-4CFD-A4C6-32094EEC1DB9}" type="pres">
      <dgm:prSet presAssocID="{565B6F0B-877D-42CE-8936-7A634A55BAC8}" presName="rootComposite" presStyleCnt="0"/>
      <dgm:spPr/>
    </dgm:pt>
    <dgm:pt modelId="{A86E7A70-7D25-4A7D-8132-E92FADC610AC}" type="pres">
      <dgm:prSet presAssocID="{565B6F0B-877D-42CE-8936-7A634A55BAC8}" presName="rootText" presStyleLbl="node2" presStyleIdx="3" presStyleCnt="5">
        <dgm:presLayoutVars>
          <dgm:chPref val="3"/>
        </dgm:presLayoutVars>
      </dgm:prSet>
      <dgm:spPr/>
      <dgm:t>
        <a:bodyPr/>
        <a:lstStyle/>
        <a:p>
          <a:endParaRPr lang="en-US"/>
        </a:p>
      </dgm:t>
    </dgm:pt>
    <dgm:pt modelId="{81C61B8C-6761-44FD-A875-E716C411D838}" type="pres">
      <dgm:prSet presAssocID="{565B6F0B-877D-42CE-8936-7A634A55BAC8}" presName="rootConnector" presStyleLbl="node2" presStyleIdx="3" presStyleCnt="5"/>
      <dgm:spPr/>
      <dgm:t>
        <a:bodyPr/>
        <a:lstStyle/>
        <a:p>
          <a:endParaRPr lang="en-US"/>
        </a:p>
      </dgm:t>
    </dgm:pt>
    <dgm:pt modelId="{573FF478-D3D4-4CCF-BD8C-FEA21EF2F12A}" type="pres">
      <dgm:prSet presAssocID="{565B6F0B-877D-42CE-8936-7A634A55BAC8}" presName="hierChild4" presStyleCnt="0"/>
      <dgm:spPr/>
    </dgm:pt>
    <dgm:pt modelId="{96108AD0-B1CD-4C17-9759-2E3338058935}" type="pres">
      <dgm:prSet presAssocID="{565B6F0B-877D-42CE-8936-7A634A55BAC8}" presName="hierChild5" presStyleCnt="0"/>
      <dgm:spPr/>
    </dgm:pt>
    <dgm:pt modelId="{925DF800-B3F6-4B8B-817B-5D222ED9E539}" type="pres">
      <dgm:prSet presAssocID="{4FA9FF4E-5D09-4E43-A147-FE88D0D1511E}" presName="Name35" presStyleLbl="parChTrans1D2" presStyleIdx="4" presStyleCnt="5"/>
      <dgm:spPr/>
    </dgm:pt>
    <dgm:pt modelId="{59A71E28-31C7-47A9-A23F-B355DE3B7A1B}" type="pres">
      <dgm:prSet presAssocID="{57966C2E-1BDC-4C7F-A4B5-DFDE144C9778}" presName="hierRoot2" presStyleCnt="0">
        <dgm:presLayoutVars>
          <dgm:hierBranch/>
        </dgm:presLayoutVars>
      </dgm:prSet>
      <dgm:spPr/>
    </dgm:pt>
    <dgm:pt modelId="{DA351E46-CBFC-4D4D-82DD-C4D0D3F06490}" type="pres">
      <dgm:prSet presAssocID="{57966C2E-1BDC-4C7F-A4B5-DFDE144C9778}" presName="rootComposite" presStyleCnt="0"/>
      <dgm:spPr/>
    </dgm:pt>
    <dgm:pt modelId="{E3596D3E-B026-4740-963E-FCD59F936453}" type="pres">
      <dgm:prSet presAssocID="{57966C2E-1BDC-4C7F-A4B5-DFDE144C9778}" presName="rootText" presStyleLbl="node2" presStyleIdx="4" presStyleCnt="5">
        <dgm:presLayoutVars>
          <dgm:chPref val="3"/>
        </dgm:presLayoutVars>
      </dgm:prSet>
      <dgm:spPr/>
      <dgm:t>
        <a:bodyPr/>
        <a:lstStyle/>
        <a:p>
          <a:endParaRPr lang="en-US"/>
        </a:p>
      </dgm:t>
    </dgm:pt>
    <dgm:pt modelId="{F38FAAC7-FE02-4845-864D-20B98EE78C5F}" type="pres">
      <dgm:prSet presAssocID="{57966C2E-1BDC-4C7F-A4B5-DFDE144C9778}" presName="rootConnector" presStyleLbl="node2" presStyleIdx="4" presStyleCnt="5"/>
      <dgm:spPr/>
      <dgm:t>
        <a:bodyPr/>
        <a:lstStyle/>
        <a:p>
          <a:endParaRPr lang="en-US"/>
        </a:p>
      </dgm:t>
    </dgm:pt>
    <dgm:pt modelId="{D3610DBC-A48E-44D3-98D3-B9047C3BAD4F}" type="pres">
      <dgm:prSet presAssocID="{57966C2E-1BDC-4C7F-A4B5-DFDE144C9778}" presName="hierChild4" presStyleCnt="0"/>
      <dgm:spPr/>
    </dgm:pt>
    <dgm:pt modelId="{C5D06676-BFA0-4CA9-B640-C5D467FC28FD}" type="pres">
      <dgm:prSet presAssocID="{57966C2E-1BDC-4C7F-A4B5-DFDE144C9778}" presName="hierChild5" presStyleCnt="0"/>
      <dgm:spPr/>
    </dgm:pt>
    <dgm:pt modelId="{BF7D5FEE-EBFF-456C-AF06-3D4F6B45D520}" type="pres">
      <dgm:prSet presAssocID="{F075002F-13A2-4685-A33E-41821B1AF0D0}" presName="hierChild3" presStyleCnt="0"/>
      <dgm:spPr/>
    </dgm:pt>
  </dgm:ptLst>
  <dgm:cxnLst>
    <dgm:cxn modelId="{8C59B656-E019-44BF-9696-81598A27563A}" srcId="{BBDA6633-078B-4646-9038-A39B01F923D1}" destId="{1FCF7D38-7256-48C7-961A-16A05E4089DA}" srcOrd="1" destOrd="0" parTransId="{A366701B-735E-45D2-882A-13B92E8DE11D}" sibTransId="{72712E2D-ACFB-48CB-9D22-FF81E6CCEE07}"/>
    <dgm:cxn modelId="{66B5023F-AE43-4B4E-95EF-AF3FDD605092}" type="presOf" srcId="{F075002F-13A2-4685-A33E-41821B1AF0D0}" destId="{B645F188-7B51-4C37-85B3-580EC50188F2}" srcOrd="0" destOrd="0" presId="urn:microsoft.com/office/officeart/2005/8/layout/orgChart1"/>
    <dgm:cxn modelId="{04FB25DC-1ACF-4BBA-AE11-664F052E3859}" type="presOf" srcId="{1FCF7D38-7256-48C7-961A-16A05E4089DA}" destId="{39E7BA1F-E1C1-414F-AF30-4A14279D1DA7}" srcOrd="0" destOrd="0" presId="urn:microsoft.com/office/officeart/2005/8/layout/orgChart1"/>
    <dgm:cxn modelId="{E6A76024-19E5-46E3-96EF-3251BF999E4E}" type="presOf" srcId="{565B6F0B-877D-42CE-8936-7A634A55BAC8}" destId="{81C61B8C-6761-44FD-A875-E716C411D838}" srcOrd="1" destOrd="0" presId="urn:microsoft.com/office/officeart/2005/8/layout/orgChart1"/>
    <dgm:cxn modelId="{57631F21-70EC-43E2-9C8D-B5148A20F6D5}" type="presOf" srcId="{95C412EC-EDA1-45C9-96F8-C3B414E7EC35}" destId="{02D3D02E-6F5B-464C-B3AE-6015198DC06C}" srcOrd="0" destOrd="0" presId="urn:microsoft.com/office/officeart/2005/8/layout/orgChart1"/>
    <dgm:cxn modelId="{F2A5FFA1-E781-4289-B4ED-CCBF29AF821F}" type="presOf" srcId="{B38C7EB6-72B8-40E9-8078-86D6C4E8012F}" destId="{564712EF-0A25-4387-83C1-8D1839D561CF}" srcOrd="0" destOrd="0" presId="urn:microsoft.com/office/officeart/2005/8/layout/orgChart1"/>
    <dgm:cxn modelId="{FA88B02D-A732-4B82-9ECB-9B73D13076CA}" type="presOf" srcId="{1AC5F777-F1E0-481F-B47F-A3D5376C3A23}" destId="{5A731026-ACC9-4DF8-8300-931273DD2931}" srcOrd="0" destOrd="0" presId="urn:microsoft.com/office/officeart/2005/8/layout/orgChart1"/>
    <dgm:cxn modelId="{2C41154D-3CB6-4E57-AE96-8CB8776EDCF6}" type="presOf" srcId="{57966C2E-1BDC-4C7F-A4B5-DFDE144C9778}" destId="{F38FAAC7-FE02-4845-864D-20B98EE78C5F}" srcOrd="1" destOrd="0" presId="urn:microsoft.com/office/officeart/2005/8/layout/orgChart1"/>
    <dgm:cxn modelId="{48739A40-A016-41E2-AE50-6F4A0772A297}" type="presOf" srcId="{A366701B-735E-45D2-882A-13B92E8DE11D}" destId="{1D406865-D77F-432F-97A5-682712111F69}" srcOrd="0" destOrd="0" presId="urn:microsoft.com/office/officeart/2005/8/layout/orgChart1"/>
    <dgm:cxn modelId="{C2CB4DB0-B62A-4B56-94B3-BEDC8D1DCD2E}" srcId="{BBDA6633-078B-4646-9038-A39B01F923D1}" destId="{F4CE8828-808E-4378-B31F-9B77DF64729C}" srcOrd="0" destOrd="0" parTransId="{7DA6F17B-4CEB-4913-9AFC-7D126EBDE4BC}" sibTransId="{E43E0DA4-CE59-443D-8011-B17B59BF5E31}"/>
    <dgm:cxn modelId="{FA10CA85-E47E-492B-99E5-0C813DEE5E9E}" type="presOf" srcId="{7DA6F17B-4CEB-4913-9AFC-7D126EBDE4BC}" destId="{D8BB425E-41A7-4A57-BB0A-D651A2F01553}" srcOrd="0" destOrd="0" presId="urn:microsoft.com/office/officeart/2005/8/layout/orgChart1"/>
    <dgm:cxn modelId="{B38F763B-51DF-431D-A0BB-FAC0D86356CA}" srcId="{F075002F-13A2-4685-A33E-41821B1AF0D0}" destId="{57966C2E-1BDC-4C7F-A4B5-DFDE144C9778}" srcOrd="4" destOrd="0" parTransId="{4FA9FF4E-5D09-4E43-A147-FE88D0D1511E}" sibTransId="{28F2BACA-CADD-4C53-B8FD-650E68D8C47F}"/>
    <dgm:cxn modelId="{B8EF01E7-1CB9-46AC-B44C-F71BBB0C0ED1}" type="presOf" srcId="{BBDA6633-078B-4646-9038-A39B01F923D1}" destId="{7BD75BFE-2407-4524-8E8B-0FA03CE80B2E}" srcOrd="0" destOrd="0" presId="urn:microsoft.com/office/officeart/2005/8/layout/orgChart1"/>
    <dgm:cxn modelId="{F7726C19-F1D4-4B2D-BB22-1352C77BCCFF}" srcId="{424518BC-3BBD-431D-873B-5690ACE2AEBA}" destId="{18FCA30B-FB96-4EA4-A2A5-F6633F7488B4}" srcOrd="0" destOrd="0" parTransId="{163E1698-88FB-45F4-A558-B3FFC9CB585F}" sibTransId="{4C2A4F04-A4F6-48F4-8BCD-2D7A8C7512CE}"/>
    <dgm:cxn modelId="{536931D9-55AD-4365-A732-29F40054524B}" type="presOf" srcId="{F4CE8828-808E-4378-B31F-9B77DF64729C}" destId="{A1AD2893-19DB-475F-809D-365BA6F0590B}" srcOrd="0" destOrd="0" presId="urn:microsoft.com/office/officeart/2005/8/layout/orgChart1"/>
    <dgm:cxn modelId="{A741D937-D064-4AA0-92B1-FB15FD4F2833}" type="presOf" srcId="{18FCA30B-FB96-4EA4-A2A5-F6633F7488B4}" destId="{60A9181F-32B8-422E-AD04-BF25F01191C8}" srcOrd="0" destOrd="0" presId="urn:microsoft.com/office/officeart/2005/8/layout/orgChart1"/>
    <dgm:cxn modelId="{BC1F1E63-58E3-4C75-A2CE-17F1B0CC1E9B}" type="presOf" srcId="{C211DA4F-9603-4F6B-91FA-9849007A9DC8}" destId="{688DB2EA-3932-4539-BDF9-A4C45C700C39}" srcOrd="0" destOrd="0" presId="urn:microsoft.com/office/officeart/2005/8/layout/orgChart1"/>
    <dgm:cxn modelId="{ED2D856D-0C3E-43CF-9B22-0B1D4EDCCCA1}" type="presOf" srcId="{4FA9FF4E-5D09-4E43-A147-FE88D0D1511E}" destId="{925DF800-B3F6-4B8B-817B-5D222ED9E539}" srcOrd="0" destOrd="0" presId="urn:microsoft.com/office/officeart/2005/8/layout/orgChart1"/>
    <dgm:cxn modelId="{DE27C52C-AB6D-4711-AD6E-ADC8F29AE039}" type="presOf" srcId="{424518BC-3BBD-431D-873B-5690ACE2AEBA}" destId="{BA45C981-0F61-43F9-AA26-714AE354D043}" srcOrd="0" destOrd="0" presId="urn:microsoft.com/office/officeart/2005/8/layout/orgChart1"/>
    <dgm:cxn modelId="{BDA01C16-2C09-4B58-BDAA-20AE16C7C34A}" type="presOf" srcId="{163E1698-88FB-45F4-A558-B3FFC9CB585F}" destId="{04E01768-C72C-4874-AFA8-8E801E0F2D57}" srcOrd="0" destOrd="0" presId="urn:microsoft.com/office/officeart/2005/8/layout/orgChart1"/>
    <dgm:cxn modelId="{6B402942-9746-45AC-A0C0-616A4D770F03}" type="presOf" srcId="{B9D47457-80B0-4736-93A9-7389EF500A5E}" destId="{7DCCC1D6-E76F-44FA-8697-D588B6F70E0B}" srcOrd="0" destOrd="0" presId="urn:microsoft.com/office/officeart/2005/8/layout/orgChart1"/>
    <dgm:cxn modelId="{D730755E-56CD-446B-96E8-47EA2615E505}" srcId="{F075002F-13A2-4685-A33E-41821B1AF0D0}" destId="{424518BC-3BBD-431D-873B-5690ACE2AEBA}" srcOrd="1" destOrd="0" parTransId="{C211DA4F-9603-4F6B-91FA-9849007A9DC8}" sibTransId="{3DF1A55F-471C-4244-9AE7-1DA1E525986F}"/>
    <dgm:cxn modelId="{11494E76-E477-4055-AB19-E388F1384567}" type="presOf" srcId="{18FCA30B-FB96-4EA4-A2A5-F6633F7488B4}" destId="{1968204A-D7B3-4A3B-B038-FF5FA027BE35}" srcOrd="1" destOrd="0" presId="urn:microsoft.com/office/officeart/2005/8/layout/orgChart1"/>
    <dgm:cxn modelId="{E5FB4B74-C682-47BD-AA7A-0160A4D25142}" type="presOf" srcId="{DF7B9E21-2408-4B40-9AAC-FD3AF3E51873}" destId="{E9351DB3-6E48-4208-AE73-220592AF060E}" srcOrd="0" destOrd="0" presId="urn:microsoft.com/office/officeart/2005/8/layout/orgChart1"/>
    <dgm:cxn modelId="{7DDB75F7-BAD0-4BE9-BCD3-FE31E881ABDB}" type="presOf" srcId="{F4CE8828-808E-4378-B31F-9B77DF64729C}" destId="{D2D3346D-E9D3-405E-8A74-66888B18B2F4}" srcOrd="1" destOrd="0" presId="urn:microsoft.com/office/officeart/2005/8/layout/orgChart1"/>
    <dgm:cxn modelId="{88EA3272-7D0F-4605-B8D4-6B954B0078DB}" type="presOf" srcId="{BBDA6633-078B-4646-9038-A39B01F923D1}" destId="{F7ACFA13-68A4-4900-AD0F-78019B4C134D}" srcOrd="1" destOrd="0" presId="urn:microsoft.com/office/officeart/2005/8/layout/orgChart1"/>
    <dgm:cxn modelId="{081B18F6-1FCE-4512-B420-F2E89BD057BC}" type="presOf" srcId="{424518BC-3BBD-431D-873B-5690ACE2AEBA}" destId="{2A1FBDF1-0E18-424F-A28C-A2D258F43FD1}" srcOrd="1" destOrd="0" presId="urn:microsoft.com/office/officeart/2005/8/layout/orgChart1"/>
    <dgm:cxn modelId="{BE825442-38A2-431B-A9E5-B905736C2605}" type="presOf" srcId="{1AC5F777-F1E0-481F-B47F-A3D5376C3A23}" destId="{6837B32D-726A-4B7D-9A46-5EF75DC5E8E9}" srcOrd="1" destOrd="0" presId="urn:microsoft.com/office/officeart/2005/8/layout/orgChart1"/>
    <dgm:cxn modelId="{1E96295B-4D10-491E-8D56-E7050F534025}" srcId="{086C5220-8AAF-44F6-B418-BB447D295142}" destId="{F075002F-13A2-4685-A33E-41821B1AF0D0}" srcOrd="0" destOrd="0" parTransId="{709C5DAE-19A4-4C79-A895-F8C6A98030B3}" sibTransId="{67F8137A-F1E4-4BD6-978C-796FB82F0746}"/>
    <dgm:cxn modelId="{67B21A18-C2C0-4123-A2AD-F41840C9BF09}" type="presOf" srcId="{F075002F-13A2-4685-A33E-41821B1AF0D0}" destId="{F2A4845D-4D93-4BB7-9E86-7441B098518C}" srcOrd="1" destOrd="0" presId="urn:microsoft.com/office/officeart/2005/8/layout/orgChart1"/>
    <dgm:cxn modelId="{2CF44B2A-7784-4713-9F8A-A549DA8E692F}" srcId="{F075002F-13A2-4685-A33E-41821B1AF0D0}" destId="{95C412EC-EDA1-45C9-96F8-C3B414E7EC35}" srcOrd="2" destOrd="0" parTransId="{B38C7EB6-72B8-40E9-8078-86D6C4E8012F}" sibTransId="{BB63CC5C-CA6B-4C44-899D-44A72CEE9044}"/>
    <dgm:cxn modelId="{CCA3B935-5EA4-4C29-8724-44840C423D04}" type="presOf" srcId="{95C412EC-EDA1-45C9-96F8-C3B414E7EC35}" destId="{0807C15C-AB32-440E-8551-5E450C2DFFA2}" srcOrd="1" destOrd="0" presId="urn:microsoft.com/office/officeart/2005/8/layout/orgChart1"/>
    <dgm:cxn modelId="{B53B73D3-B2A8-445A-879C-D38B64336F85}" type="presOf" srcId="{6FABB7A0-76FA-49A1-A81C-F82FB8E95CB3}" destId="{7EB25DCE-6ACB-4468-A386-385C04725182}" srcOrd="0" destOrd="0" presId="urn:microsoft.com/office/officeart/2005/8/layout/orgChart1"/>
    <dgm:cxn modelId="{0AEE1945-9DCD-45DB-8BB5-2BBEF313142F}" type="presOf" srcId="{57966C2E-1BDC-4C7F-A4B5-DFDE144C9778}" destId="{E3596D3E-B026-4740-963E-FCD59F936453}" srcOrd="0" destOrd="0" presId="urn:microsoft.com/office/officeart/2005/8/layout/orgChart1"/>
    <dgm:cxn modelId="{D76B4388-7816-4526-813B-A5FCBE350170}" type="presOf" srcId="{1FCF7D38-7256-48C7-961A-16A05E4089DA}" destId="{E62EFDF5-9B8C-4707-BBC4-418AF00AE03E}" srcOrd="1" destOrd="0" presId="urn:microsoft.com/office/officeart/2005/8/layout/orgChart1"/>
    <dgm:cxn modelId="{E2FAEFA8-F1C9-489E-A2ED-E60DC89E569E}" type="presOf" srcId="{565B6F0B-877D-42CE-8936-7A634A55BAC8}" destId="{A86E7A70-7D25-4A7D-8132-E92FADC610AC}" srcOrd="0" destOrd="0" presId="urn:microsoft.com/office/officeart/2005/8/layout/orgChart1"/>
    <dgm:cxn modelId="{E9FA05AA-5CEF-4C72-B1A4-AAE3DD1FA651}" srcId="{F075002F-13A2-4685-A33E-41821B1AF0D0}" destId="{565B6F0B-877D-42CE-8936-7A634A55BAC8}" srcOrd="3" destOrd="0" parTransId="{DF7B9E21-2408-4B40-9AAC-FD3AF3E51873}" sibTransId="{B7E2FC8F-76B2-4515-863C-95D2FEB7A325}"/>
    <dgm:cxn modelId="{BDA86DA5-6185-48A0-B05C-9C64156B4802}" srcId="{F075002F-13A2-4685-A33E-41821B1AF0D0}" destId="{BBDA6633-078B-4646-9038-A39B01F923D1}" srcOrd="0" destOrd="0" parTransId="{B9D47457-80B0-4736-93A9-7389EF500A5E}" sibTransId="{39C7E14E-F667-4A32-9B2B-1A55E9E611CA}"/>
    <dgm:cxn modelId="{71F6DC57-A87F-413F-A0E8-41A1EFB7CE7E}" type="presOf" srcId="{086C5220-8AAF-44F6-B418-BB447D295142}" destId="{D209A123-D0DA-4A68-BA20-E94FAE3F623D}" srcOrd="0" destOrd="0" presId="urn:microsoft.com/office/officeart/2005/8/layout/orgChart1"/>
    <dgm:cxn modelId="{64847B5E-192F-4387-BDD4-AAEFCCA03070}" srcId="{424518BC-3BBD-431D-873B-5690ACE2AEBA}" destId="{1AC5F777-F1E0-481F-B47F-A3D5376C3A23}" srcOrd="1" destOrd="0" parTransId="{6FABB7A0-76FA-49A1-A81C-F82FB8E95CB3}" sibTransId="{643AED11-9425-4F5E-AB31-629EB554C947}"/>
    <dgm:cxn modelId="{3DBD663F-0711-4DB5-8830-7E1D2E86B8D4}" type="presParOf" srcId="{D209A123-D0DA-4A68-BA20-E94FAE3F623D}" destId="{D7853D13-B769-445C-9FB5-239651A800D5}" srcOrd="0" destOrd="0" presId="urn:microsoft.com/office/officeart/2005/8/layout/orgChart1"/>
    <dgm:cxn modelId="{574D0A1B-A855-400D-8860-144563471DCE}" type="presParOf" srcId="{D7853D13-B769-445C-9FB5-239651A800D5}" destId="{E9A1D930-AE66-48A3-81A8-2CB9AC2176DE}" srcOrd="0" destOrd="0" presId="urn:microsoft.com/office/officeart/2005/8/layout/orgChart1"/>
    <dgm:cxn modelId="{F5B7E443-34C9-499C-B19F-FE85EA58EAC3}" type="presParOf" srcId="{E9A1D930-AE66-48A3-81A8-2CB9AC2176DE}" destId="{B645F188-7B51-4C37-85B3-580EC50188F2}" srcOrd="0" destOrd="0" presId="urn:microsoft.com/office/officeart/2005/8/layout/orgChart1"/>
    <dgm:cxn modelId="{F32B3D20-BE12-426C-8551-3107BBDF65EB}" type="presParOf" srcId="{E9A1D930-AE66-48A3-81A8-2CB9AC2176DE}" destId="{F2A4845D-4D93-4BB7-9E86-7441B098518C}" srcOrd="1" destOrd="0" presId="urn:microsoft.com/office/officeart/2005/8/layout/orgChart1"/>
    <dgm:cxn modelId="{8ACC7764-4967-45E4-B53A-26F1386D9693}" type="presParOf" srcId="{D7853D13-B769-445C-9FB5-239651A800D5}" destId="{DA99C8D7-3E3D-426E-B2FC-71D765AF664D}" srcOrd="1" destOrd="0" presId="urn:microsoft.com/office/officeart/2005/8/layout/orgChart1"/>
    <dgm:cxn modelId="{76A494E4-6D77-4CB3-92E5-40E25BB4E4D0}" type="presParOf" srcId="{DA99C8D7-3E3D-426E-B2FC-71D765AF664D}" destId="{7DCCC1D6-E76F-44FA-8697-D588B6F70E0B}" srcOrd="0" destOrd="0" presId="urn:microsoft.com/office/officeart/2005/8/layout/orgChart1"/>
    <dgm:cxn modelId="{489851FA-1677-4CD7-91ED-77A530C234BF}" type="presParOf" srcId="{DA99C8D7-3E3D-426E-B2FC-71D765AF664D}" destId="{D126EC3F-B3D8-4265-8098-D9507E947CA2}" srcOrd="1" destOrd="0" presId="urn:microsoft.com/office/officeart/2005/8/layout/orgChart1"/>
    <dgm:cxn modelId="{EA601197-417C-42A8-A3C9-89A90B25EA90}" type="presParOf" srcId="{D126EC3F-B3D8-4265-8098-D9507E947CA2}" destId="{B9AD5B78-6762-42EB-8D20-7198CFB774C7}" srcOrd="0" destOrd="0" presId="urn:microsoft.com/office/officeart/2005/8/layout/orgChart1"/>
    <dgm:cxn modelId="{CC555BE6-C3B7-49B1-9AD0-4ED922DA35E4}" type="presParOf" srcId="{B9AD5B78-6762-42EB-8D20-7198CFB774C7}" destId="{7BD75BFE-2407-4524-8E8B-0FA03CE80B2E}" srcOrd="0" destOrd="0" presId="urn:microsoft.com/office/officeart/2005/8/layout/orgChart1"/>
    <dgm:cxn modelId="{7ABD4410-FE09-48FF-AF71-5EF2E45DF1C7}" type="presParOf" srcId="{B9AD5B78-6762-42EB-8D20-7198CFB774C7}" destId="{F7ACFA13-68A4-4900-AD0F-78019B4C134D}" srcOrd="1" destOrd="0" presId="urn:microsoft.com/office/officeart/2005/8/layout/orgChart1"/>
    <dgm:cxn modelId="{551DE26F-C245-4854-9384-E35117C1FCA7}" type="presParOf" srcId="{D126EC3F-B3D8-4265-8098-D9507E947CA2}" destId="{D6595454-19BC-4F24-8F25-06C19B971D09}" srcOrd="1" destOrd="0" presId="urn:microsoft.com/office/officeart/2005/8/layout/orgChart1"/>
    <dgm:cxn modelId="{4B43277C-2025-4002-B019-2D4D70E804BC}" type="presParOf" srcId="{D6595454-19BC-4F24-8F25-06C19B971D09}" destId="{D8BB425E-41A7-4A57-BB0A-D651A2F01553}" srcOrd="0" destOrd="0" presId="urn:microsoft.com/office/officeart/2005/8/layout/orgChart1"/>
    <dgm:cxn modelId="{8F2EE522-1869-4AFC-A811-7C02439EB368}" type="presParOf" srcId="{D6595454-19BC-4F24-8F25-06C19B971D09}" destId="{B69B04E0-D46E-44A6-8058-E7FBD6BE34D3}" srcOrd="1" destOrd="0" presId="urn:microsoft.com/office/officeart/2005/8/layout/orgChart1"/>
    <dgm:cxn modelId="{EC4768F4-2424-4A8E-9C41-323B33DEFE02}" type="presParOf" srcId="{B69B04E0-D46E-44A6-8058-E7FBD6BE34D3}" destId="{ADB70338-9BAB-4172-9C54-3B34CF5CC90D}" srcOrd="0" destOrd="0" presId="urn:microsoft.com/office/officeart/2005/8/layout/orgChart1"/>
    <dgm:cxn modelId="{B5A62B4B-1975-4319-9501-935A6D1CBCCB}" type="presParOf" srcId="{ADB70338-9BAB-4172-9C54-3B34CF5CC90D}" destId="{A1AD2893-19DB-475F-809D-365BA6F0590B}" srcOrd="0" destOrd="0" presId="urn:microsoft.com/office/officeart/2005/8/layout/orgChart1"/>
    <dgm:cxn modelId="{BC6CDAFF-327C-4C0A-97DB-475B58C7F7F0}" type="presParOf" srcId="{ADB70338-9BAB-4172-9C54-3B34CF5CC90D}" destId="{D2D3346D-E9D3-405E-8A74-66888B18B2F4}" srcOrd="1" destOrd="0" presId="urn:microsoft.com/office/officeart/2005/8/layout/orgChart1"/>
    <dgm:cxn modelId="{64E82097-AD17-40DC-B370-3A5F1E249259}" type="presParOf" srcId="{B69B04E0-D46E-44A6-8058-E7FBD6BE34D3}" destId="{27A67320-DA77-4338-B576-519B6B7D70EB}" srcOrd="1" destOrd="0" presId="urn:microsoft.com/office/officeart/2005/8/layout/orgChart1"/>
    <dgm:cxn modelId="{20E9DBFD-4440-4E6B-8F6E-951BB364FF49}" type="presParOf" srcId="{B69B04E0-D46E-44A6-8058-E7FBD6BE34D3}" destId="{AD04901D-3E8A-4F1B-87FD-FC096689EE95}" srcOrd="2" destOrd="0" presId="urn:microsoft.com/office/officeart/2005/8/layout/orgChart1"/>
    <dgm:cxn modelId="{A5774C19-9C84-4B84-A4E6-5164662C56D7}" type="presParOf" srcId="{D6595454-19BC-4F24-8F25-06C19B971D09}" destId="{1D406865-D77F-432F-97A5-682712111F69}" srcOrd="2" destOrd="0" presId="urn:microsoft.com/office/officeart/2005/8/layout/orgChart1"/>
    <dgm:cxn modelId="{FF75B584-D59E-48E7-9267-FDCF889CD0A9}" type="presParOf" srcId="{D6595454-19BC-4F24-8F25-06C19B971D09}" destId="{6F043D91-8DB1-4EE5-BCAC-30C766DE1E0B}" srcOrd="3" destOrd="0" presId="urn:microsoft.com/office/officeart/2005/8/layout/orgChart1"/>
    <dgm:cxn modelId="{49D8CFEA-2B61-4915-BA39-ED62E2B53DE5}" type="presParOf" srcId="{6F043D91-8DB1-4EE5-BCAC-30C766DE1E0B}" destId="{47C33DDC-62DF-436D-BB42-E125659C3F52}" srcOrd="0" destOrd="0" presId="urn:microsoft.com/office/officeart/2005/8/layout/orgChart1"/>
    <dgm:cxn modelId="{DBA3A357-4E2C-4BD1-9E63-549F45984B7D}" type="presParOf" srcId="{47C33DDC-62DF-436D-BB42-E125659C3F52}" destId="{39E7BA1F-E1C1-414F-AF30-4A14279D1DA7}" srcOrd="0" destOrd="0" presId="urn:microsoft.com/office/officeart/2005/8/layout/orgChart1"/>
    <dgm:cxn modelId="{3AD0208B-9BF3-4627-BDE8-36BB7CC745DC}" type="presParOf" srcId="{47C33DDC-62DF-436D-BB42-E125659C3F52}" destId="{E62EFDF5-9B8C-4707-BBC4-418AF00AE03E}" srcOrd="1" destOrd="0" presId="urn:microsoft.com/office/officeart/2005/8/layout/orgChart1"/>
    <dgm:cxn modelId="{713C3FB5-7ACD-4A7D-A858-0EE3BC4EF19D}" type="presParOf" srcId="{6F043D91-8DB1-4EE5-BCAC-30C766DE1E0B}" destId="{10FA7DD8-A06D-42C9-B471-E74278E80100}" srcOrd="1" destOrd="0" presId="urn:microsoft.com/office/officeart/2005/8/layout/orgChart1"/>
    <dgm:cxn modelId="{4696B243-FDDD-44CE-9729-779F3F240879}" type="presParOf" srcId="{6F043D91-8DB1-4EE5-BCAC-30C766DE1E0B}" destId="{D9791C24-8BA3-4B0B-B522-1780B78569EC}" srcOrd="2" destOrd="0" presId="urn:microsoft.com/office/officeart/2005/8/layout/orgChart1"/>
    <dgm:cxn modelId="{3491151C-8A9C-4EE1-8FCC-10C24F61F19B}" type="presParOf" srcId="{D126EC3F-B3D8-4265-8098-D9507E947CA2}" destId="{50F2C5BF-6150-4C10-AA3A-DF18F4F15E85}" srcOrd="2" destOrd="0" presId="urn:microsoft.com/office/officeart/2005/8/layout/orgChart1"/>
    <dgm:cxn modelId="{09E0D98C-B30D-4FBB-92EF-0E420CC90604}" type="presParOf" srcId="{DA99C8D7-3E3D-426E-B2FC-71D765AF664D}" destId="{688DB2EA-3932-4539-BDF9-A4C45C700C39}" srcOrd="2" destOrd="0" presId="urn:microsoft.com/office/officeart/2005/8/layout/orgChart1"/>
    <dgm:cxn modelId="{EC6D8C08-4030-420C-8054-CC6D52F2421C}" type="presParOf" srcId="{DA99C8D7-3E3D-426E-B2FC-71D765AF664D}" destId="{528C2F86-E296-4D76-8C96-4C433425C4E8}" srcOrd="3" destOrd="0" presId="urn:microsoft.com/office/officeart/2005/8/layout/orgChart1"/>
    <dgm:cxn modelId="{7CBC26EB-96CB-42BC-8A19-448C85740E0D}" type="presParOf" srcId="{528C2F86-E296-4D76-8C96-4C433425C4E8}" destId="{27D32C74-B7CB-49CE-8C6D-A9EEBB64CC47}" srcOrd="0" destOrd="0" presId="urn:microsoft.com/office/officeart/2005/8/layout/orgChart1"/>
    <dgm:cxn modelId="{320A811A-1EB7-47A8-9D30-135EF81AFD93}" type="presParOf" srcId="{27D32C74-B7CB-49CE-8C6D-A9EEBB64CC47}" destId="{BA45C981-0F61-43F9-AA26-714AE354D043}" srcOrd="0" destOrd="0" presId="urn:microsoft.com/office/officeart/2005/8/layout/orgChart1"/>
    <dgm:cxn modelId="{CDED794D-1FD1-4CB2-A021-FE9B232D0557}" type="presParOf" srcId="{27D32C74-B7CB-49CE-8C6D-A9EEBB64CC47}" destId="{2A1FBDF1-0E18-424F-A28C-A2D258F43FD1}" srcOrd="1" destOrd="0" presId="urn:microsoft.com/office/officeart/2005/8/layout/orgChart1"/>
    <dgm:cxn modelId="{F2A57F88-690B-42C2-B37C-D751CDC454E7}" type="presParOf" srcId="{528C2F86-E296-4D76-8C96-4C433425C4E8}" destId="{E16B4C86-98A0-44D3-881F-F1A8FA4B4D0A}" srcOrd="1" destOrd="0" presId="urn:microsoft.com/office/officeart/2005/8/layout/orgChart1"/>
    <dgm:cxn modelId="{A5DB7BE2-D7FF-4777-9051-C96BD5FB1C62}" type="presParOf" srcId="{E16B4C86-98A0-44D3-881F-F1A8FA4B4D0A}" destId="{04E01768-C72C-4874-AFA8-8E801E0F2D57}" srcOrd="0" destOrd="0" presId="urn:microsoft.com/office/officeart/2005/8/layout/orgChart1"/>
    <dgm:cxn modelId="{7B816E1A-4070-40A9-9C02-A1CDD7A01ACB}" type="presParOf" srcId="{E16B4C86-98A0-44D3-881F-F1A8FA4B4D0A}" destId="{0189A924-7E9F-455D-9A61-8F1585C0E343}" srcOrd="1" destOrd="0" presId="urn:microsoft.com/office/officeart/2005/8/layout/orgChart1"/>
    <dgm:cxn modelId="{4F47692F-59C8-4718-BA54-2BC7FAC54E95}" type="presParOf" srcId="{0189A924-7E9F-455D-9A61-8F1585C0E343}" destId="{94A1B7F2-E6D9-4D77-8701-1F4F01EB420A}" srcOrd="0" destOrd="0" presId="urn:microsoft.com/office/officeart/2005/8/layout/orgChart1"/>
    <dgm:cxn modelId="{19414D54-31FF-4AAF-872F-482FEFF2DFC9}" type="presParOf" srcId="{94A1B7F2-E6D9-4D77-8701-1F4F01EB420A}" destId="{60A9181F-32B8-422E-AD04-BF25F01191C8}" srcOrd="0" destOrd="0" presId="urn:microsoft.com/office/officeart/2005/8/layout/orgChart1"/>
    <dgm:cxn modelId="{1BC13427-00DB-4569-8C4C-05C9E9900EB3}" type="presParOf" srcId="{94A1B7F2-E6D9-4D77-8701-1F4F01EB420A}" destId="{1968204A-D7B3-4A3B-B038-FF5FA027BE35}" srcOrd="1" destOrd="0" presId="urn:microsoft.com/office/officeart/2005/8/layout/orgChart1"/>
    <dgm:cxn modelId="{CF59B293-E350-4F6A-88E6-884CB5669616}" type="presParOf" srcId="{0189A924-7E9F-455D-9A61-8F1585C0E343}" destId="{E7F57894-C3E5-402F-BD9E-E94A78F69DCE}" srcOrd="1" destOrd="0" presId="urn:microsoft.com/office/officeart/2005/8/layout/orgChart1"/>
    <dgm:cxn modelId="{87877C51-A62A-4205-BE4C-FC659E1E142F}" type="presParOf" srcId="{0189A924-7E9F-455D-9A61-8F1585C0E343}" destId="{317B6851-F8F1-4AEF-BE48-2B3139729D53}" srcOrd="2" destOrd="0" presId="urn:microsoft.com/office/officeart/2005/8/layout/orgChart1"/>
    <dgm:cxn modelId="{1BADA293-56E5-41E7-9182-2F34F079B1B8}" type="presParOf" srcId="{E16B4C86-98A0-44D3-881F-F1A8FA4B4D0A}" destId="{7EB25DCE-6ACB-4468-A386-385C04725182}" srcOrd="2" destOrd="0" presId="urn:microsoft.com/office/officeart/2005/8/layout/orgChart1"/>
    <dgm:cxn modelId="{93CF8EAC-C454-47E8-BE7E-2414C10480BA}" type="presParOf" srcId="{E16B4C86-98A0-44D3-881F-F1A8FA4B4D0A}" destId="{B8D88624-101E-48CB-B96C-4BDC62F9FEF8}" srcOrd="3" destOrd="0" presId="urn:microsoft.com/office/officeart/2005/8/layout/orgChart1"/>
    <dgm:cxn modelId="{DEC57EAD-76B9-4BAF-82C6-CBBA1DE976BD}" type="presParOf" srcId="{B8D88624-101E-48CB-B96C-4BDC62F9FEF8}" destId="{38FF3F26-E8A5-46C8-994C-AD0A3B2725A2}" srcOrd="0" destOrd="0" presId="urn:microsoft.com/office/officeart/2005/8/layout/orgChart1"/>
    <dgm:cxn modelId="{3F3460F2-A647-4E99-B62B-68D40E989A20}" type="presParOf" srcId="{38FF3F26-E8A5-46C8-994C-AD0A3B2725A2}" destId="{5A731026-ACC9-4DF8-8300-931273DD2931}" srcOrd="0" destOrd="0" presId="urn:microsoft.com/office/officeart/2005/8/layout/orgChart1"/>
    <dgm:cxn modelId="{8CDB5B5F-418F-4A4C-AC52-8C6168052DE9}" type="presParOf" srcId="{38FF3F26-E8A5-46C8-994C-AD0A3B2725A2}" destId="{6837B32D-726A-4B7D-9A46-5EF75DC5E8E9}" srcOrd="1" destOrd="0" presId="urn:microsoft.com/office/officeart/2005/8/layout/orgChart1"/>
    <dgm:cxn modelId="{708D2E83-F578-4FAD-846E-45F24901CC28}" type="presParOf" srcId="{B8D88624-101E-48CB-B96C-4BDC62F9FEF8}" destId="{3A5062EF-4265-4002-9C16-76193CDC1494}" srcOrd="1" destOrd="0" presId="urn:microsoft.com/office/officeart/2005/8/layout/orgChart1"/>
    <dgm:cxn modelId="{B8BF5F58-18F5-4DF1-A4ED-07613AEB20E1}" type="presParOf" srcId="{B8D88624-101E-48CB-B96C-4BDC62F9FEF8}" destId="{3E0B177F-5482-4A5E-8831-1EC8BCAD156D}" srcOrd="2" destOrd="0" presId="urn:microsoft.com/office/officeart/2005/8/layout/orgChart1"/>
    <dgm:cxn modelId="{5D5D8956-2B62-4B9E-A618-9BD3850D9D43}" type="presParOf" srcId="{528C2F86-E296-4D76-8C96-4C433425C4E8}" destId="{E47590E8-651B-4F23-BE14-1A7F0163B9F9}" srcOrd="2" destOrd="0" presId="urn:microsoft.com/office/officeart/2005/8/layout/orgChart1"/>
    <dgm:cxn modelId="{8F92038B-73B2-4FA5-BC78-C8ABBFA3713D}" type="presParOf" srcId="{DA99C8D7-3E3D-426E-B2FC-71D765AF664D}" destId="{564712EF-0A25-4387-83C1-8D1839D561CF}" srcOrd="4" destOrd="0" presId="urn:microsoft.com/office/officeart/2005/8/layout/orgChart1"/>
    <dgm:cxn modelId="{7479C8C2-07B0-4FD1-811A-CBB149010FC7}" type="presParOf" srcId="{DA99C8D7-3E3D-426E-B2FC-71D765AF664D}" destId="{077E5771-B488-4C09-8E60-22C622C8E850}" srcOrd="5" destOrd="0" presId="urn:microsoft.com/office/officeart/2005/8/layout/orgChart1"/>
    <dgm:cxn modelId="{C18E751D-8E57-46BE-ABA7-DEADF576778B}" type="presParOf" srcId="{077E5771-B488-4C09-8E60-22C622C8E850}" destId="{A7DB61C4-EAEB-401A-A745-86A305C7D196}" srcOrd="0" destOrd="0" presId="urn:microsoft.com/office/officeart/2005/8/layout/orgChart1"/>
    <dgm:cxn modelId="{6C67B107-4B8E-4DA0-BB1A-614CF1E27C24}" type="presParOf" srcId="{A7DB61C4-EAEB-401A-A745-86A305C7D196}" destId="{02D3D02E-6F5B-464C-B3AE-6015198DC06C}" srcOrd="0" destOrd="0" presId="urn:microsoft.com/office/officeart/2005/8/layout/orgChart1"/>
    <dgm:cxn modelId="{F7BB6E28-DF5E-4B5C-B709-8E4DEA68A5D0}" type="presParOf" srcId="{A7DB61C4-EAEB-401A-A745-86A305C7D196}" destId="{0807C15C-AB32-440E-8551-5E450C2DFFA2}" srcOrd="1" destOrd="0" presId="urn:microsoft.com/office/officeart/2005/8/layout/orgChart1"/>
    <dgm:cxn modelId="{8ACCCA64-DB4F-4DAD-8629-BBB52A956931}" type="presParOf" srcId="{077E5771-B488-4C09-8E60-22C622C8E850}" destId="{544EEAAD-1E48-48A1-B151-7B175A86A05F}" srcOrd="1" destOrd="0" presId="urn:microsoft.com/office/officeart/2005/8/layout/orgChart1"/>
    <dgm:cxn modelId="{963973E5-2406-45E6-88C0-D475ACDC9CB9}" type="presParOf" srcId="{077E5771-B488-4C09-8E60-22C622C8E850}" destId="{7C6303CF-7E90-4C1B-8082-9C24AF2A22DC}" srcOrd="2" destOrd="0" presId="urn:microsoft.com/office/officeart/2005/8/layout/orgChart1"/>
    <dgm:cxn modelId="{C9928CCC-7CC4-46D9-BBD2-CC39992DD777}" type="presParOf" srcId="{DA99C8D7-3E3D-426E-B2FC-71D765AF664D}" destId="{E9351DB3-6E48-4208-AE73-220592AF060E}" srcOrd="6" destOrd="0" presId="urn:microsoft.com/office/officeart/2005/8/layout/orgChart1"/>
    <dgm:cxn modelId="{693F496F-7AC6-44DD-A55D-91336D939250}" type="presParOf" srcId="{DA99C8D7-3E3D-426E-B2FC-71D765AF664D}" destId="{0F61D053-8812-4D8F-9369-4DFAD8ABE360}" srcOrd="7" destOrd="0" presId="urn:microsoft.com/office/officeart/2005/8/layout/orgChart1"/>
    <dgm:cxn modelId="{694AC786-D8BF-4906-93AF-B3D5F4307663}" type="presParOf" srcId="{0F61D053-8812-4D8F-9369-4DFAD8ABE360}" destId="{097F6FE6-BCCF-4CFD-A4C6-32094EEC1DB9}" srcOrd="0" destOrd="0" presId="urn:microsoft.com/office/officeart/2005/8/layout/orgChart1"/>
    <dgm:cxn modelId="{8C3D232C-9FEC-45A0-822B-E898BACA8F54}" type="presParOf" srcId="{097F6FE6-BCCF-4CFD-A4C6-32094EEC1DB9}" destId="{A86E7A70-7D25-4A7D-8132-E92FADC610AC}" srcOrd="0" destOrd="0" presId="urn:microsoft.com/office/officeart/2005/8/layout/orgChart1"/>
    <dgm:cxn modelId="{1AB18250-995B-404C-BE3A-0A6684F4A76F}" type="presParOf" srcId="{097F6FE6-BCCF-4CFD-A4C6-32094EEC1DB9}" destId="{81C61B8C-6761-44FD-A875-E716C411D838}" srcOrd="1" destOrd="0" presId="urn:microsoft.com/office/officeart/2005/8/layout/orgChart1"/>
    <dgm:cxn modelId="{F939B82F-01D3-469C-9680-CA323EF31FA7}" type="presParOf" srcId="{0F61D053-8812-4D8F-9369-4DFAD8ABE360}" destId="{573FF478-D3D4-4CCF-BD8C-FEA21EF2F12A}" srcOrd="1" destOrd="0" presId="urn:microsoft.com/office/officeart/2005/8/layout/orgChart1"/>
    <dgm:cxn modelId="{2D446D23-A75C-4455-91C6-4693103500A7}" type="presParOf" srcId="{0F61D053-8812-4D8F-9369-4DFAD8ABE360}" destId="{96108AD0-B1CD-4C17-9759-2E3338058935}" srcOrd="2" destOrd="0" presId="urn:microsoft.com/office/officeart/2005/8/layout/orgChart1"/>
    <dgm:cxn modelId="{6F053421-480F-4306-8447-AC6E9E144145}" type="presParOf" srcId="{DA99C8D7-3E3D-426E-B2FC-71D765AF664D}" destId="{925DF800-B3F6-4B8B-817B-5D222ED9E539}" srcOrd="8" destOrd="0" presId="urn:microsoft.com/office/officeart/2005/8/layout/orgChart1"/>
    <dgm:cxn modelId="{BDCFE921-1AC9-4DE6-818A-F7E9070D232A}" type="presParOf" srcId="{DA99C8D7-3E3D-426E-B2FC-71D765AF664D}" destId="{59A71E28-31C7-47A9-A23F-B355DE3B7A1B}" srcOrd="9" destOrd="0" presId="urn:microsoft.com/office/officeart/2005/8/layout/orgChart1"/>
    <dgm:cxn modelId="{469B4939-87DF-4722-87FE-01D17F15A04D}" type="presParOf" srcId="{59A71E28-31C7-47A9-A23F-B355DE3B7A1B}" destId="{DA351E46-CBFC-4D4D-82DD-C4D0D3F06490}" srcOrd="0" destOrd="0" presId="urn:microsoft.com/office/officeart/2005/8/layout/orgChart1"/>
    <dgm:cxn modelId="{BB6169E6-0ED0-4D84-84CE-EC71A1F66E6C}" type="presParOf" srcId="{DA351E46-CBFC-4D4D-82DD-C4D0D3F06490}" destId="{E3596D3E-B026-4740-963E-FCD59F936453}" srcOrd="0" destOrd="0" presId="urn:microsoft.com/office/officeart/2005/8/layout/orgChart1"/>
    <dgm:cxn modelId="{1DEE6EDE-BBF1-4482-976A-2D7AC02E64B4}" type="presParOf" srcId="{DA351E46-CBFC-4D4D-82DD-C4D0D3F06490}" destId="{F38FAAC7-FE02-4845-864D-20B98EE78C5F}" srcOrd="1" destOrd="0" presId="urn:microsoft.com/office/officeart/2005/8/layout/orgChart1"/>
    <dgm:cxn modelId="{7494D641-34C9-4015-80DF-68BE35BC3BCF}" type="presParOf" srcId="{59A71E28-31C7-47A9-A23F-B355DE3B7A1B}" destId="{D3610DBC-A48E-44D3-98D3-B9047C3BAD4F}" srcOrd="1" destOrd="0" presId="urn:microsoft.com/office/officeart/2005/8/layout/orgChart1"/>
    <dgm:cxn modelId="{C638B909-5DEC-42AF-BBAB-366BE0EBAA4D}" type="presParOf" srcId="{59A71E28-31C7-47A9-A23F-B355DE3B7A1B}" destId="{C5D06676-BFA0-4CA9-B640-C5D467FC28FD}" srcOrd="2" destOrd="0" presId="urn:microsoft.com/office/officeart/2005/8/layout/orgChart1"/>
    <dgm:cxn modelId="{249F8F17-1CC8-43C7-9DE1-C2479933B86B}" type="presParOf" srcId="{D7853D13-B769-445C-9FB5-239651A800D5}" destId="{BF7D5FEE-EBFF-456C-AF06-3D4F6B45D52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5DF800-B3F6-4B8B-817B-5D222ED9E539}">
      <dsp:nvSpPr>
        <dsp:cNvPr id="0" name=""/>
        <dsp:cNvSpPr/>
      </dsp:nvSpPr>
      <dsp:spPr>
        <a:xfrm>
          <a:off x="4428826" y="1753093"/>
          <a:ext cx="3243452" cy="225165"/>
        </a:xfrm>
        <a:custGeom>
          <a:avLst/>
          <a:gdLst/>
          <a:ahLst/>
          <a:cxnLst/>
          <a:rect l="0" t="0" r="0" b="0"/>
          <a:pathLst>
            <a:path>
              <a:moveTo>
                <a:pt x="0" y="0"/>
              </a:moveTo>
              <a:lnTo>
                <a:pt x="0" y="112582"/>
              </a:lnTo>
              <a:lnTo>
                <a:pt x="3243452" y="112582"/>
              </a:lnTo>
              <a:lnTo>
                <a:pt x="3243452" y="2251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9351DB3-6E48-4208-AE73-220592AF060E}">
      <dsp:nvSpPr>
        <dsp:cNvPr id="0" name=""/>
        <dsp:cNvSpPr/>
      </dsp:nvSpPr>
      <dsp:spPr>
        <a:xfrm>
          <a:off x="4428826" y="1753093"/>
          <a:ext cx="1946071" cy="225165"/>
        </a:xfrm>
        <a:custGeom>
          <a:avLst/>
          <a:gdLst/>
          <a:ahLst/>
          <a:cxnLst/>
          <a:rect l="0" t="0" r="0" b="0"/>
          <a:pathLst>
            <a:path>
              <a:moveTo>
                <a:pt x="0" y="0"/>
              </a:moveTo>
              <a:lnTo>
                <a:pt x="0" y="112582"/>
              </a:lnTo>
              <a:lnTo>
                <a:pt x="1946071" y="112582"/>
              </a:lnTo>
              <a:lnTo>
                <a:pt x="1946071" y="2251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4712EF-0A25-4387-83C1-8D1839D561CF}">
      <dsp:nvSpPr>
        <dsp:cNvPr id="0" name=""/>
        <dsp:cNvSpPr/>
      </dsp:nvSpPr>
      <dsp:spPr>
        <a:xfrm>
          <a:off x="4428826" y="1753093"/>
          <a:ext cx="648690" cy="225165"/>
        </a:xfrm>
        <a:custGeom>
          <a:avLst/>
          <a:gdLst/>
          <a:ahLst/>
          <a:cxnLst/>
          <a:rect l="0" t="0" r="0" b="0"/>
          <a:pathLst>
            <a:path>
              <a:moveTo>
                <a:pt x="0" y="0"/>
              </a:moveTo>
              <a:lnTo>
                <a:pt x="0" y="112582"/>
              </a:lnTo>
              <a:lnTo>
                <a:pt x="648690" y="112582"/>
              </a:lnTo>
              <a:lnTo>
                <a:pt x="648690" y="2251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EB25DCE-6ACB-4468-A386-385C04725182}">
      <dsp:nvSpPr>
        <dsp:cNvPr id="0" name=""/>
        <dsp:cNvSpPr/>
      </dsp:nvSpPr>
      <dsp:spPr>
        <a:xfrm>
          <a:off x="3780136" y="2514366"/>
          <a:ext cx="648690" cy="225165"/>
        </a:xfrm>
        <a:custGeom>
          <a:avLst/>
          <a:gdLst/>
          <a:ahLst/>
          <a:cxnLst/>
          <a:rect l="0" t="0" r="0" b="0"/>
          <a:pathLst>
            <a:path>
              <a:moveTo>
                <a:pt x="0" y="0"/>
              </a:moveTo>
              <a:lnTo>
                <a:pt x="0" y="112582"/>
              </a:lnTo>
              <a:lnTo>
                <a:pt x="648690" y="112582"/>
              </a:lnTo>
              <a:lnTo>
                <a:pt x="648690" y="2251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4E01768-C72C-4874-AFA8-8E801E0F2D57}">
      <dsp:nvSpPr>
        <dsp:cNvPr id="0" name=""/>
        <dsp:cNvSpPr/>
      </dsp:nvSpPr>
      <dsp:spPr>
        <a:xfrm>
          <a:off x="3131445" y="2514366"/>
          <a:ext cx="648690" cy="225165"/>
        </a:xfrm>
        <a:custGeom>
          <a:avLst/>
          <a:gdLst/>
          <a:ahLst/>
          <a:cxnLst/>
          <a:rect l="0" t="0" r="0" b="0"/>
          <a:pathLst>
            <a:path>
              <a:moveTo>
                <a:pt x="648690" y="0"/>
              </a:moveTo>
              <a:lnTo>
                <a:pt x="648690" y="112582"/>
              </a:lnTo>
              <a:lnTo>
                <a:pt x="0" y="112582"/>
              </a:lnTo>
              <a:lnTo>
                <a:pt x="0" y="2251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88DB2EA-3932-4539-BDF9-A4C45C700C39}">
      <dsp:nvSpPr>
        <dsp:cNvPr id="0" name=""/>
        <dsp:cNvSpPr/>
      </dsp:nvSpPr>
      <dsp:spPr>
        <a:xfrm>
          <a:off x="3780136" y="1753093"/>
          <a:ext cx="648690" cy="225165"/>
        </a:xfrm>
        <a:custGeom>
          <a:avLst/>
          <a:gdLst/>
          <a:ahLst/>
          <a:cxnLst/>
          <a:rect l="0" t="0" r="0" b="0"/>
          <a:pathLst>
            <a:path>
              <a:moveTo>
                <a:pt x="648690" y="0"/>
              </a:moveTo>
              <a:lnTo>
                <a:pt x="648690" y="112582"/>
              </a:lnTo>
              <a:lnTo>
                <a:pt x="0" y="112582"/>
              </a:lnTo>
              <a:lnTo>
                <a:pt x="0" y="2251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406865-D77F-432F-97A5-682712111F69}">
      <dsp:nvSpPr>
        <dsp:cNvPr id="0" name=""/>
        <dsp:cNvSpPr/>
      </dsp:nvSpPr>
      <dsp:spPr>
        <a:xfrm>
          <a:off x="1185374" y="2514366"/>
          <a:ext cx="648690" cy="225165"/>
        </a:xfrm>
        <a:custGeom>
          <a:avLst/>
          <a:gdLst/>
          <a:ahLst/>
          <a:cxnLst/>
          <a:rect l="0" t="0" r="0" b="0"/>
          <a:pathLst>
            <a:path>
              <a:moveTo>
                <a:pt x="0" y="0"/>
              </a:moveTo>
              <a:lnTo>
                <a:pt x="0" y="112582"/>
              </a:lnTo>
              <a:lnTo>
                <a:pt x="648690" y="112582"/>
              </a:lnTo>
              <a:lnTo>
                <a:pt x="648690" y="2251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8BB425E-41A7-4A57-BB0A-D651A2F01553}">
      <dsp:nvSpPr>
        <dsp:cNvPr id="0" name=""/>
        <dsp:cNvSpPr/>
      </dsp:nvSpPr>
      <dsp:spPr>
        <a:xfrm>
          <a:off x="536684" y="2514366"/>
          <a:ext cx="648690" cy="225165"/>
        </a:xfrm>
        <a:custGeom>
          <a:avLst/>
          <a:gdLst/>
          <a:ahLst/>
          <a:cxnLst/>
          <a:rect l="0" t="0" r="0" b="0"/>
          <a:pathLst>
            <a:path>
              <a:moveTo>
                <a:pt x="648690" y="0"/>
              </a:moveTo>
              <a:lnTo>
                <a:pt x="648690" y="112582"/>
              </a:lnTo>
              <a:lnTo>
                <a:pt x="0" y="112582"/>
              </a:lnTo>
              <a:lnTo>
                <a:pt x="0" y="225165"/>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CCC1D6-E76F-44FA-8697-D588B6F70E0B}">
      <dsp:nvSpPr>
        <dsp:cNvPr id="0" name=""/>
        <dsp:cNvSpPr/>
      </dsp:nvSpPr>
      <dsp:spPr>
        <a:xfrm>
          <a:off x="1185374" y="1753093"/>
          <a:ext cx="3243452" cy="225165"/>
        </a:xfrm>
        <a:custGeom>
          <a:avLst/>
          <a:gdLst/>
          <a:ahLst/>
          <a:cxnLst/>
          <a:rect l="0" t="0" r="0" b="0"/>
          <a:pathLst>
            <a:path>
              <a:moveTo>
                <a:pt x="3243452" y="0"/>
              </a:moveTo>
              <a:lnTo>
                <a:pt x="3243452" y="112582"/>
              </a:lnTo>
              <a:lnTo>
                <a:pt x="0" y="112582"/>
              </a:lnTo>
              <a:lnTo>
                <a:pt x="0" y="225165"/>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645F188-7B51-4C37-85B3-580EC50188F2}">
      <dsp:nvSpPr>
        <dsp:cNvPr id="0" name=""/>
        <dsp:cNvSpPr/>
      </dsp:nvSpPr>
      <dsp:spPr>
        <a:xfrm>
          <a:off x="3892718" y="1216985"/>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محصول قابل لمس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3892718" y="1216985"/>
        <a:ext cx="1072215" cy="536107"/>
      </dsp:txXfrm>
    </dsp:sp>
    <dsp:sp modelId="{7BD75BFE-2407-4524-8E8B-0FA03CE80B2E}">
      <dsp:nvSpPr>
        <dsp:cNvPr id="0" name=""/>
        <dsp:cNvSpPr/>
      </dsp:nvSpPr>
      <dsp:spPr>
        <a:xfrm>
          <a:off x="649266" y="1978258"/>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محصول ساخته شده و نهایی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649266" y="1978258"/>
        <a:ext cx="1072215" cy="536107"/>
      </dsp:txXfrm>
    </dsp:sp>
    <dsp:sp modelId="{A1AD2893-19DB-475F-809D-365BA6F0590B}">
      <dsp:nvSpPr>
        <dsp:cNvPr id="0" name=""/>
        <dsp:cNvSpPr/>
      </dsp:nvSpPr>
      <dsp:spPr>
        <a:xfrm>
          <a:off x="576" y="2739531"/>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برای فروش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576" y="2739531"/>
        <a:ext cx="1072215" cy="536107"/>
      </dsp:txXfrm>
    </dsp:sp>
    <dsp:sp modelId="{39E7BA1F-E1C1-414F-AF30-4A14279D1DA7}">
      <dsp:nvSpPr>
        <dsp:cNvPr id="0" name=""/>
        <dsp:cNvSpPr/>
      </dsp:nvSpPr>
      <dsp:spPr>
        <a:xfrm>
          <a:off x="1297957" y="2739531"/>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برای استفاده در داخل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1297957" y="2739531"/>
        <a:ext cx="1072215" cy="536107"/>
      </dsp:txXfrm>
    </dsp:sp>
    <dsp:sp modelId="{BA45C981-0F61-43F9-AA26-714AE354D043}">
      <dsp:nvSpPr>
        <dsp:cNvPr id="0" name=""/>
        <dsp:cNvSpPr/>
      </dsp:nvSpPr>
      <dsp:spPr>
        <a:xfrm>
          <a:off x="3244028" y="1978258"/>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قطعات نیمه ساخته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3244028" y="1978258"/>
        <a:ext cx="1072215" cy="536107"/>
      </dsp:txXfrm>
    </dsp:sp>
    <dsp:sp modelId="{60A9181F-32B8-422E-AD04-BF25F01191C8}">
      <dsp:nvSpPr>
        <dsp:cNvPr id="0" name=""/>
        <dsp:cNvSpPr/>
      </dsp:nvSpPr>
      <dsp:spPr>
        <a:xfrm>
          <a:off x="2595338" y="2739531"/>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برای فروش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2595338" y="2739531"/>
        <a:ext cx="1072215" cy="536107"/>
      </dsp:txXfrm>
    </dsp:sp>
    <dsp:sp modelId="{5A731026-ACC9-4DF8-8300-931273DD2931}">
      <dsp:nvSpPr>
        <dsp:cNvPr id="0" name=""/>
        <dsp:cNvSpPr/>
      </dsp:nvSpPr>
      <dsp:spPr>
        <a:xfrm>
          <a:off x="3892718" y="2739531"/>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برای استفاده در داخل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3892718" y="2739531"/>
        <a:ext cx="1072215" cy="536107"/>
      </dsp:txXfrm>
    </dsp:sp>
    <dsp:sp modelId="{02D3D02E-6F5B-464C-B3AE-6015198DC06C}">
      <dsp:nvSpPr>
        <dsp:cNvPr id="0" name=""/>
        <dsp:cNvSpPr/>
      </dsp:nvSpPr>
      <dsp:spPr>
        <a:xfrm>
          <a:off x="4541409" y="1978258"/>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سود حاصل از اوراق قرضه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4541409" y="1978258"/>
        <a:ext cx="1072215" cy="536107"/>
      </dsp:txXfrm>
    </dsp:sp>
    <dsp:sp modelId="{A86E7A70-7D25-4A7D-8132-E92FADC610AC}">
      <dsp:nvSpPr>
        <dsp:cNvPr id="0" name=""/>
        <dsp:cNvSpPr/>
      </dsp:nvSpPr>
      <dsp:spPr>
        <a:xfrm>
          <a:off x="5838790" y="1978258"/>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بهره حاصل از اوراق بهادار </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5838790" y="1978258"/>
        <a:ext cx="1072215" cy="536107"/>
      </dsp:txXfrm>
    </dsp:sp>
    <dsp:sp modelId="{E3596D3E-B026-4740-963E-FCD59F936453}">
      <dsp:nvSpPr>
        <dsp:cNvPr id="0" name=""/>
        <dsp:cNvSpPr/>
      </dsp:nvSpPr>
      <dsp:spPr>
        <a:xfrm>
          <a:off x="7136171" y="1978258"/>
          <a:ext cx="1072215" cy="536107"/>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a-IR" altLang="en-US" sz="1400" b="1" i="0" u="none" strike="noStrike" kern="1200" cap="none" normalizeH="0" baseline="0" smtClean="0">
              <a:ln>
                <a:noFill/>
              </a:ln>
              <a:solidFill>
                <a:schemeClr val="tx1"/>
              </a:solidFill>
              <a:effectLst/>
              <a:latin typeface="Arial" panose="020B0604020202020204" pitchFamily="34" charset="0"/>
              <a:cs typeface="Mitra" pitchFamily="2" charset="-78"/>
            </a:rPr>
            <a:t>سایر درآمدها</a:t>
          </a:r>
          <a:endParaRPr kumimoji="0" lang="en-US" altLang="en-US" sz="1400" b="1" i="0" u="none" strike="noStrike" kern="1200" cap="none" normalizeH="0" baseline="0" smtClean="0">
            <a:ln>
              <a:noFill/>
            </a:ln>
            <a:solidFill>
              <a:schemeClr val="tx1"/>
            </a:solidFill>
            <a:effectLst/>
            <a:latin typeface="Arial" panose="020B0604020202020204" pitchFamily="34" charset="0"/>
            <a:cs typeface="Mitra" pitchFamily="2" charset="-78"/>
          </a:endParaRPr>
        </a:p>
      </dsp:txBody>
      <dsp:txXfrm>
        <a:off x="7136171" y="1978258"/>
        <a:ext cx="1072215" cy="536107"/>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cs typeface="Arial" pitchFamily="34" charset="0"/>
              </a:defRPr>
            </a:lvl1pPr>
          </a:lstStyle>
          <a:p>
            <a:endParaRPr lang="en-US"/>
          </a:p>
        </p:txBody>
      </p:sp>
      <p:sp>
        <p:nvSpPr>
          <p:cNvPr id="2051"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cs typeface="Arial" pitchFamily="34" charset="0"/>
              </a:defRPr>
            </a:lvl1pPr>
          </a:lstStyle>
          <a:p>
            <a:fld id="{1261B2CD-9623-42A4-8AD5-01247572D952}" type="datetime1">
              <a:rPr lang="fa-IR"/>
              <a:pPr/>
              <a:t>1437/05/21</a:t>
            </a:fld>
            <a:endParaRPr lang="en-US"/>
          </a:p>
        </p:txBody>
      </p:sp>
      <p:sp>
        <p:nvSpPr>
          <p:cNvPr id="2052"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cs typeface="Arial" pitchFamily="34" charset="0"/>
              </a:defRPr>
            </a:lvl1pPr>
          </a:lstStyle>
          <a:p>
            <a:endParaRPr lang="en-US"/>
          </a:p>
        </p:txBody>
      </p:sp>
      <p:sp>
        <p:nvSpPr>
          <p:cNvPr id="2053"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Arial" pitchFamily="34" charset="0"/>
              </a:defRPr>
            </a:lvl1pPr>
          </a:lstStyle>
          <a:p>
            <a:fld id="{3BA15654-C7F2-4C58-88B2-DEEC31ED9274}" type="slidenum">
              <a:rPr lang="ar-SA"/>
              <a:pPr/>
              <a:t>‹#›</a:t>
            </a:fld>
            <a:endParaRPr lang="en-US"/>
          </a:p>
        </p:txBody>
      </p:sp>
    </p:spTree>
    <p:extLst>
      <p:ext uri="{BB962C8B-B14F-4D97-AF65-F5344CB8AC3E}">
        <p14:creationId xmlns:p14="http://schemas.microsoft.com/office/powerpoint/2010/main" val="6627830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cs typeface="Arial" pitchFamily="34" charset="0"/>
              </a:defRPr>
            </a:lvl1pPr>
          </a:lstStyle>
          <a:p>
            <a:endParaRPr lang="en-US"/>
          </a:p>
        </p:txBody>
      </p:sp>
      <p:sp>
        <p:nvSpPr>
          <p:cNvPr id="3075" name="Rectangle 3"/>
          <p:cNvSpPr>
            <a:spLocks noGrp="1" noChangeArrowheads="1"/>
          </p:cNvSpPr>
          <p:nvPr>
            <p:ph type="dt"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cs typeface="Arial" pitchFamily="34" charset="0"/>
              </a:defRPr>
            </a:lvl1pPr>
          </a:lstStyle>
          <a:p>
            <a:fld id="{EF800480-E888-48D7-9BC9-F0ED258F66E1}" type="datetime1">
              <a:rPr lang="fa-IR"/>
              <a:pPr/>
              <a:t>1437/05/21</a:t>
            </a:fld>
            <a:endParaRPr lang="en-US"/>
          </a:p>
        </p:txBody>
      </p:sp>
      <p:sp>
        <p:nvSpPr>
          <p:cNvPr id="3076" name="Rectangle 4"/>
          <p:cNvSpPr>
            <a:spLocks noGrp="1" noRot="1" noChangeAspect="1" noChangeArrowheads="1" noTextEdit="1"/>
          </p:cNvSpPr>
          <p:nvPr>
            <p:ph type="sldImg" idx="2"/>
          </p:nvPr>
        </p:nvSpPr>
        <p:spPr bwMode="auto">
          <a:xfrm>
            <a:off x="2857500" y="514350"/>
            <a:ext cx="3429000" cy="2571750"/>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914400" y="3257550"/>
            <a:ext cx="7315200" cy="30861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cs typeface="Arial" pitchFamily="34" charset="0"/>
              </a:defRPr>
            </a:lvl1pPr>
          </a:lstStyle>
          <a:p>
            <a:endParaRPr lang="en-US"/>
          </a:p>
        </p:txBody>
      </p:sp>
      <p:sp>
        <p:nvSpPr>
          <p:cNvPr id="3079" name="Rectangle 7"/>
          <p:cNvSpPr>
            <a:spLocks noGrp="1" noChangeArrowheads="1"/>
          </p:cNvSpPr>
          <p:nvPr>
            <p:ph type="sldNum" sz="quarter" idx="5"/>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cs typeface="Arial" pitchFamily="34" charset="0"/>
              </a:defRPr>
            </a:lvl1pPr>
          </a:lstStyle>
          <a:p>
            <a:fld id="{09ADE28F-813C-4B44-82D8-DD713BE73547}" type="slidenum">
              <a:rPr lang="ar-SA"/>
              <a:pPr/>
              <a:t>‹#›</a:t>
            </a:fld>
            <a:endParaRPr lang="en-US"/>
          </a:p>
        </p:txBody>
      </p:sp>
    </p:spTree>
    <p:extLst>
      <p:ext uri="{BB962C8B-B14F-4D97-AF65-F5344CB8AC3E}">
        <p14:creationId xmlns:p14="http://schemas.microsoft.com/office/powerpoint/2010/main" val="4196218746"/>
      </p:ext>
    </p:extLst>
  </p:cSld>
  <p:clrMap bg1="lt1" tx1="dk1" bg2="lt2" tx2="dk2" accent1="accent1" accent2="accent2" accent3="accent3" accent4="accent4" accent5="accent5" accent6="accent6" hlink="hlink" folHlink="folHlink"/>
  <p:notesStyle>
    <a:lvl1pPr algn="r" rtl="1" fontAlgn="base">
      <a:spcBef>
        <a:spcPct val="30000"/>
      </a:spcBef>
      <a:spcAft>
        <a:spcPct val="0"/>
      </a:spcAft>
      <a:defRPr sz="1200" kern="1200">
        <a:solidFill>
          <a:schemeClr val="tx1"/>
        </a:solidFill>
        <a:latin typeface="Arial" pitchFamily="34" charset="0"/>
        <a:ea typeface="+mn-ea"/>
        <a:cs typeface="+mn-cs"/>
      </a:defRPr>
    </a:lvl1pPr>
    <a:lvl2pPr marL="457200" algn="r" rtl="1" fontAlgn="base">
      <a:spcBef>
        <a:spcPct val="30000"/>
      </a:spcBef>
      <a:spcAft>
        <a:spcPct val="0"/>
      </a:spcAft>
      <a:defRPr sz="1200" kern="1200">
        <a:solidFill>
          <a:schemeClr val="tx1"/>
        </a:solidFill>
        <a:latin typeface="Arial" pitchFamily="34" charset="0"/>
        <a:ea typeface="+mn-ea"/>
        <a:cs typeface="+mn-cs"/>
      </a:defRPr>
    </a:lvl2pPr>
    <a:lvl3pPr marL="914400" algn="r" rtl="1" fontAlgn="base">
      <a:spcBef>
        <a:spcPct val="30000"/>
      </a:spcBef>
      <a:spcAft>
        <a:spcPct val="0"/>
      </a:spcAft>
      <a:defRPr sz="1200" kern="1200">
        <a:solidFill>
          <a:schemeClr val="tx1"/>
        </a:solidFill>
        <a:latin typeface="Arial" pitchFamily="34" charset="0"/>
        <a:ea typeface="+mn-ea"/>
        <a:cs typeface="+mn-cs"/>
      </a:defRPr>
    </a:lvl3pPr>
    <a:lvl4pPr marL="1371600" algn="r" rtl="1" fontAlgn="base">
      <a:spcBef>
        <a:spcPct val="30000"/>
      </a:spcBef>
      <a:spcAft>
        <a:spcPct val="0"/>
      </a:spcAft>
      <a:defRPr sz="1200" kern="1200">
        <a:solidFill>
          <a:schemeClr val="tx1"/>
        </a:solidFill>
        <a:latin typeface="Arial" pitchFamily="34" charset="0"/>
        <a:ea typeface="+mn-ea"/>
        <a:cs typeface="+mn-cs"/>
      </a:defRPr>
    </a:lvl4pPr>
    <a:lvl5pPr marL="1828800" algn="r" rtl="1" fontAlgn="base">
      <a:spcBef>
        <a:spcPct val="30000"/>
      </a:spcBef>
      <a:spcAft>
        <a:spcPct val="0"/>
      </a:spcAft>
      <a:defRPr sz="1200" kern="1200">
        <a:solidFill>
          <a:schemeClr val="tx1"/>
        </a:solidFill>
        <a:latin typeface="Arial" pitchFamily="34" charset="0"/>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Rot="1" noChangeAspect="1" noChangeArrowheads="1" noTextEdit="1"/>
          </p:cNvSpPr>
          <p:nvPr>
            <p:ph type="sldImg"/>
          </p:nvPr>
        </p:nvSpPr>
        <p:spPr>
          <a:ln/>
        </p:spPr>
      </p:sp>
      <p:sp>
        <p:nvSpPr>
          <p:cNvPr id="7171" name="Rectangle 3"/>
          <p:cNvSpPr>
            <a:spLocks noGrp="1" noChangeArrowheads="1"/>
          </p:cNvSpPr>
          <p:nvPr>
            <p:ph type="body" idx="1"/>
          </p:nvPr>
        </p:nvSpPr>
        <p:spPr/>
        <p:txBody>
          <a:bodyPr/>
          <a:lstStyle/>
          <a:p>
            <a:endParaRPr lang="fa-IR"/>
          </a:p>
        </p:txBody>
      </p:sp>
    </p:spTree>
    <p:extLst>
      <p:ext uri="{BB962C8B-B14F-4D97-AF65-F5344CB8AC3E}">
        <p14:creationId xmlns:p14="http://schemas.microsoft.com/office/powerpoint/2010/main" val="625778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fa-IR"/>
          </a:p>
        </p:txBody>
      </p:sp>
    </p:spTree>
    <p:extLst>
      <p:ext uri="{BB962C8B-B14F-4D97-AF65-F5344CB8AC3E}">
        <p14:creationId xmlns:p14="http://schemas.microsoft.com/office/powerpoint/2010/main" val="2577452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27651" name="Rectangle 3"/>
          <p:cNvSpPr>
            <a:spLocks noGrp="1" noChangeArrowheads="1"/>
          </p:cNvSpPr>
          <p:nvPr>
            <p:ph type="body" idx="1"/>
          </p:nvPr>
        </p:nvSpPr>
        <p:spPr/>
        <p:txBody>
          <a:bodyPr/>
          <a:lstStyle/>
          <a:p>
            <a:endParaRPr lang="fa-IR" dirty="0"/>
          </a:p>
        </p:txBody>
      </p:sp>
    </p:spTree>
    <p:extLst>
      <p:ext uri="{BB962C8B-B14F-4D97-AF65-F5344CB8AC3E}">
        <p14:creationId xmlns:p14="http://schemas.microsoft.com/office/powerpoint/2010/main" val="21714586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p:txBody>
          <a:bodyPr/>
          <a:lstStyle/>
          <a:p>
            <a:endParaRPr lang="fa-IR" dirty="0"/>
          </a:p>
        </p:txBody>
      </p:sp>
    </p:spTree>
    <p:extLst>
      <p:ext uri="{BB962C8B-B14F-4D97-AF65-F5344CB8AC3E}">
        <p14:creationId xmlns:p14="http://schemas.microsoft.com/office/powerpoint/2010/main" val="687304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fa-IR" smtClean="0"/>
              <a:t>دی ماه -1391</a:t>
            </a:r>
            <a:endParaRPr lang="en-US" dirty="0"/>
          </a:p>
        </p:txBody>
      </p:sp>
      <p:sp>
        <p:nvSpPr>
          <p:cNvPr id="5" name="Footer Placeholder 4"/>
          <p:cNvSpPr>
            <a:spLocks noGrp="1"/>
          </p:cNvSpPr>
          <p:nvPr>
            <p:ph type="ftr" sz="quarter" idx="11"/>
          </p:nvPr>
        </p:nvSpPr>
        <p:spPr/>
        <p:txBody>
          <a:bodyPr/>
          <a:lstStyle/>
          <a:p>
            <a:r>
              <a:rPr lang="fa-IR" smtClean="0"/>
              <a:t>اداره کل بیمه سلامت استان اصفهان</a:t>
            </a:r>
            <a:endParaRPr lang="en-US" dirty="0"/>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dirty="0"/>
          </a:p>
        </p:txBody>
      </p:sp>
    </p:spTree>
    <p:extLst>
      <p:ext uri="{BB962C8B-B14F-4D97-AF65-F5344CB8AC3E}">
        <p14:creationId xmlns:p14="http://schemas.microsoft.com/office/powerpoint/2010/main" val="1188956666"/>
      </p:ext>
    </p:extLst>
  </p:cSld>
  <p:clrMapOvr>
    <a:masterClrMapping/>
  </p:clrMapOvr>
  <p:transition>
    <p:split orient="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97365-EBCA-4027-87D5-99FC1D4DF0BB}"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834168607"/>
      </p:ext>
    </p:extLst>
  </p:cSld>
  <p:clrMapOvr>
    <a:masterClrMapping/>
  </p:clrMapOvr>
  <p:transition>
    <p:split orient="vert"/>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97365-EBCA-4027-87D5-99FC1D4DF0BB}"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1347664533"/>
      </p:ext>
    </p:extLst>
  </p:cSld>
  <p:clrMapOvr>
    <a:masterClrMapping/>
  </p:clrMapOvr>
  <p:transition>
    <p:split orient="vert"/>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OverTx">
  <p:cSld name="Title and 2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Content Placeholder 2"/>
          <p:cNvSpPr>
            <a:spLocks noGrp="1"/>
          </p:cNvSpPr>
          <p:nvPr>
            <p:ph sz="quarter" idx="1"/>
          </p:nvPr>
        </p:nvSpPr>
        <p:spPr>
          <a:xfrm>
            <a:off x="457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648200" y="1600200"/>
            <a:ext cx="4038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half" idx="3"/>
          </p:nvPr>
        </p:nvSpPr>
        <p:spPr>
          <a:xfrm>
            <a:off x="457200" y="3938588"/>
            <a:ext cx="82296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Date Placeholder 5"/>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7" name="Footer Placeholder 6"/>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8" name="Slide Number Placeholder 7"/>
          <p:cNvSpPr>
            <a:spLocks noGrp="1"/>
          </p:cNvSpPr>
          <p:nvPr>
            <p:ph type="sldNum" sz="quarter" idx="12"/>
          </p:nvPr>
        </p:nvSpPr>
        <p:spPr>
          <a:xfrm>
            <a:off x="6553200" y="6245225"/>
            <a:ext cx="2133600" cy="476250"/>
          </a:xfrm>
          <a:prstGeom prst="rect">
            <a:avLst/>
          </a:prstGeom>
        </p:spPr>
        <p:txBody>
          <a:bodyPr/>
          <a:lstStyle>
            <a:lvl1pPr>
              <a:defRPr/>
            </a:lvl1pPr>
          </a:lstStyle>
          <a:p>
            <a:fld id="{EA4CD250-5FBA-483C-B613-74A995108C61}" type="slidenum">
              <a:rPr lang="ar-SA"/>
              <a:pPr/>
              <a:t>‹#›</a:t>
            </a:fld>
            <a:endParaRPr lang="en-US"/>
          </a:p>
        </p:txBody>
      </p:sp>
    </p:spTree>
    <p:extLst>
      <p:ext uri="{BB962C8B-B14F-4D97-AF65-F5344CB8AC3E}">
        <p14:creationId xmlns:p14="http://schemas.microsoft.com/office/powerpoint/2010/main" val="3249031428"/>
      </p:ext>
    </p:extLst>
  </p:cSld>
  <p:clrMapOvr>
    <a:masterClrMapping/>
  </p:clrMapOvr>
  <p:transition>
    <p:split orient="ver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dgm">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fa-IR"/>
          </a:p>
        </p:txBody>
      </p:sp>
      <p:sp>
        <p:nvSpPr>
          <p:cNvPr id="3" name="SmartArt Placeholder 2"/>
          <p:cNvSpPr>
            <a:spLocks noGrp="1"/>
          </p:cNvSpPr>
          <p:nvPr>
            <p:ph type="dgm" idx="1"/>
          </p:nvPr>
        </p:nvSpPr>
        <p:spPr>
          <a:xfrm>
            <a:off x="457200" y="1600200"/>
            <a:ext cx="8229600" cy="4525963"/>
          </a:xfrm>
        </p:spPr>
        <p:txBody>
          <a:bodyPr/>
          <a:lstStyle/>
          <a:p>
            <a:endParaRPr lang="fa-IR"/>
          </a:p>
        </p:txBody>
      </p:sp>
      <p:sp>
        <p:nvSpPr>
          <p:cNvPr id="4" name="Date Placeholder 3"/>
          <p:cNvSpPr>
            <a:spLocks noGrp="1"/>
          </p:cNvSpPr>
          <p:nvPr>
            <p:ph type="dt" sz="half" idx="10"/>
          </p:nvPr>
        </p:nvSpPr>
        <p:spPr>
          <a:xfrm>
            <a:off x="457200" y="6245225"/>
            <a:ext cx="2133600" cy="476250"/>
          </a:xfrm>
          <a:prstGeom prst="rect">
            <a:avLst/>
          </a:prstGeo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a:prstGeom prst="rect">
            <a:avLst/>
          </a:prstGeo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a:prstGeom prst="rect">
            <a:avLst/>
          </a:prstGeom>
        </p:spPr>
        <p:txBody>
          <a:bodyPr/>
          <a:lstStyle>
            <a:lvl1pPr>
              <a:defRPr/>
            </a:lvl1pPr>
          </a:lstStyle>
          <a:p>
            <a:fld id="{0AA117B4-9805-42C6-97D5-E0C0C5E76625}" type="slidenum">
              <a:rPr lang="ar-SA"/>
              <a:pPr/>
              <a:t>‹#›</a:t>
            </a:fld>
            <a:endParaRPr lang="en-US"/>
          </a:p>
        </p:txBody>
      </p:sp>
    </p:spTree>
    <p:extLst>
      <p:ext uri="{BB962C8B-B14F-4D97-AF65-F5344CB8AC3E}">
        <p14:creationId xmlns:p14="http://schemas.microsoft.com/office/powerpoint/2010/main" val="1608889459"/>
      </p:ext>
    </p:extLst>
  </p:cSld>
  <p:clrMapOvr>
    <a:masterClrMapping/>
  </p:clrMapOvr>
  <p:transition>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B97365-EBCA-4027-87D5-99FC1D4DF0BB}"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3582734027"/>
      </p:ext>
    </p:extLst>
  </p:cSld>
  <p:clrMapOvr>
    <a:masterClrMapping/>
  </p:clrMapOvr>
  <p:transition>
    <p:split orient="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B97365-EBCA-4027-87D5-99FC1D4DF0BB}" type="datetimeFigureOut">
              <a:rPr lang="en-US" smtClean="0"/>
              <a:pPr/>
              <a:t>2/29/2016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3573928268"/>
      </p:ext>
    </p:extLst>
  </p:cSld>
  <p:clrMapOvr>
    <a:masterClrMapping/>
  </p:clrMapOvr>
  <p:transition>
    <p:split orient="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B97365-EBCA-4027-87D5-99FC1D4DF0BB}"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3896351884"/>
      </p:ext>
    </p:extLst>
  </p:cSld>
  <p:clrMapOvr>
    <a:masterClrMapping/>
  </p:clrMapOvr>
  <p:transition>
    <p:split orient="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B97365-EBCA-4027-87D5-99FC1D4DF0BB}" type="datetimeFigureOut">
              <a:rPr lang="en-US" smtClean="0"/>
              <a:pPr/>
              <a:t>2/29/2016</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1630316278"/>
      </p:ext>
    </p:extLst>
  </p:cSld>
  <p:clrMapOvr>
    <a:masterClrMapping/>
  </p:clrMapOvr>
  <p:transition>
    <p:split orient="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B97365-EBCA-4027-87D5-99FC1D4DF0BB}" type="datetimeFigureOut">
              <a:rPr lang="en-US" smtClean="0"/>
              <a:pPr/>
              <a:t>2/29/2016</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4087203584"/>
      </p:ext>
    </p:extLst>
  </p:cSld>
  <p:clrMapOvr>
    <a:masterClrMapping/>
  </p:clrMapOvr>
  <p:transition>
    <p:split orient="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B97365-EBCA-4027-87D5-99FC1D4DF0BB}" type="datetimeFigureOut">
              <a:rPr lang="en-US" smtClean="0"/>
              <a:pPr/>
              <a:t>2/29/2016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957162932"/>
      </p:ext>
    </p:extLst>
  </p:cSld>
  <p:clrMapOvr>
    <a:masterClrMapping/>
  </p:clrMapOvr>
  <p:transition>
    <p:split orient="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1425033707"/>
      </p:ext>
    </p:extLst>
  </p:cSld>
  <p:clrMapOvr>
    <a:masterClrMapping/>
  </p:clrMapOvr>
  <p:transition>
    <p:split orient="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B97365-EBCA-4027-87D5-99FC1D4DF0BB}" type="datetimeFigureOut">
              <a:rPr lang="en-US" smtClean="0"/>
              <a:pPr/>
              <a:t>2/29/2016</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69E29E33-B620-47F9-BB04-8846C2A5AFCC}" type="slidenum">
              <a:rPr kumimoji="0" lang="en-US" smtClean="0"/>
              <a:pPr/>
              <a:t>‹#›</a:t>
            </a:fld>
            <a:endParaRPr kumimoji="0" lang="en-US"/>
          </a:p>
        </p:txBody>
      </p:sp>
    </p:spTree>
    <p:extLst>
      <p:ext uri="{BB962C8B-B14F-4D97-AF65-F5344CB8AC3E}">
        <p14:creationId xmlns:p14="http://schemas.microsoft.com/office/powerpoint/2010/main" val="2365455510"/>
      </p:ext>
    </p:extLst>
  </p:cSld>
  <p:clrMapOvr>
    <a:masterClrMapping/>
  </p:clrMapOvr>
  <p:transition>
    <p:split orient="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7CB97365-EBCA-4027-87D5-99FC1D4DF0BB}" type="datetimeFigureOut">
              <a:rPr lang="en-US" smtClean="0"/>
              <a:pPr/>
              <a:t>2/29/2016</a:t>
            </a:fld>
            <a:endParaRPr lang="en-US">
              <a:solidFill>
                <a:schemeClr val="tx1">
                  <a:shade val="50000"/>
                </a:schemeClr>
              </a:solidFill>
            </a:endParaRP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0" lang="en-US">
              <a:solidFill>
                <a:schemeClr val="tx1">
                  <a:shade val="50000"/>
                </a:schemeClr>
              </a:solidFill>
            </a:endParaRP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9E29E33-B620-47F9-BB04-8846C2A5AFCC}" type="slidenum">
              <a:rPr kumimoji="0" lang="en-US" smtClean="0"/>
              <a:pPr/>
              <a:t>‹#›</a:t>
            </a:fld>
            <a:endParaRPr kumimoji="0" lang="en-US" dirty="0">
              <a:solidFill>
                <a:schemeClr val="tx1">
                  <a:shade val="50000"/>
                </a:schemeClr>
              </a:solidFill>
            </a:endParaRPr>
          </a:p>
        </p:txBody>
      </p:sp>
    </p:spTree>
    <p:extLst>
      <p:ext uri="{BB962C8B-B14F-4D97-AF65-F5344CB8AC3E}">
        <p14:creationId xmlns:p14="http://schemas.microsoft.com/office/powerpoint/2010/main" val="1891004565"/>
      </p:ext>
    </p:extLst>
  </p:cSld>
  <p:clrMap bg1="lt1" tx1="dk1" bg2="lt2" tx2="dk2" accent1="accent1" accent2="accent2" accent3="accent3" accent4="accent4" accent5="accent5" accent6="accent6" hlink="hlink" folHlink="folHlink"/>
  <p:sldLayoutIdLst>
    <p:sldLayoutId id="2147483920" r:id="rId1"/>
    <p:sldLayoutId id="2147483921" r:id="rId2"/>
    <p:sldLayoutId id="2147483922" r:id="rId3"/>
    <p:sldLayoutId id="2147483923" r:id="rId4"/>
    <p:sldLayoutId id="2147483924" r:id="rId5"/>
    <p:sldLayoutId id="2147483925" r:id="rId6"/>
    <p:sldLayoutId id="2147483926" r:id="rId7"/>
    <p:sldLayoutId id="2147483927" r:id="rId8"/>
    <p:sldLayoutId id="2147483928" r:id="rId9"/>
    <p:sldLayoutId id="2147483929" r:id="rId10"/>
    <p:sldLayoutId id="2147483930" r:id="rId11"/>
    <p:sldLayoutId id="2147483931" r:id="rId12"/>
    <p:sldLayoutId id="2147483932" r:id="rId13"/>
  </p:sldLayoutIdLst>
  <p:transition>
    <p:split orient="vert"/>
  </p:transition>
  <p:timing>
    <p:tnLst>
      <p:par>
        <p:cTn id="1" dur="indefinite" restart="never" nodeType="tmRoot"/>
      </p:par>
    </p:tnLst>
  </p:timing>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gif"/></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533400"/>
            <a:ext cx="8153400" cy="1470025"/>
          </a:xfrm>
        </p:spPr>
        <p:txBody>
          <a:bodyPr>
            <a:normAutofit/>
          </a:bodyPr>
          <a:lstStyle/>
          <a:p>
            <a:r>
              <a:rPr lang="fa-IR" sz="40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rPr>
              <a:t>بهره وری و تجزيه و تحليل آن در سازمانها</a:t>
            </a:r>
            <a:endParaRPr lang="fa-IR"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endParaRPr>
          </a:p>
        </p:txBody>
      </p:sp>
      <p:sp>
        <p:nvSpPr>
          <p:cNvPr id="6" name="Rectangle 5"/>
          <p:cNvSpPr/>
          <p:nvPr/>
        </p:nvSpPr>
        <p:spPr>
          <a:xfrm>
            <a:off x="0" y="5715000"/>
            <a:ext cx="8839200" cy="338554"/>
          </a:xfrm>
          <a:prstGeom prst="rect">
            <a:avLst/>
          </a:prstGeom>
        </p:spPr>
        <p:txBody>
          <a:bodyPr wrap="square">
            <a:spAutoFit/>
          </a:bodyPr>
          <a:lstStyle/>
          <a:p>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Titr" pitchFamily="2" charset="-78"/>
              </a:rPr>
              <a:t>منبع: کتاب ”بهره وری و تجزيه و تحليل آن در سازمانها“ مؤلف: شهنام طاهری؛ انتشارات هستان </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Titr" pitchFamily="2" charset="-78"/>
            </a:endParaRPr>
          </a:p>
        </p:txBody>
      </p:sp>
    </p:spTree>
  </p:cSld>
  <p:clrMapOvr>
    <a:masterClrMapping/>
  </p:clrMapOvr>
  <p:transition>
    <p:split orient="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16387" name="Rectangle 3"/>
          <p:cNvSpPr>
            <a:spLocks noChangeArrowheads="1"/>
          </p:cNvSpPr>
          <p:nvPr/>
        </p:nvSpPr>
        <p:spPr bwMode="auto">
          <a:xfrm rot="10800000">
            <a:off x="290512" y="3276600"/>
            <a:ext cx="8853488" cy="2062103"/>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3200" dirty="0">
                <a:solidFill>
                  <a:srgbClr val="FFC000"/>
                </a:solidFill>
                <a:effectLst>
                  <a:outerShdw blurRad="38100" dist="38100" dir="2700000" algn="tl">
                    <a:srgbClr val="000000">
                      <a:alpha val="43137"/>
                    </a:srgbClr>
                  </a:outerShdw>
                </a:effectLst>
                <a:cs typeface="+mn-cs"/>
              </a:rPr>
              <a:t> </a:t>
            </a:r>
            <a:r>
              <a:rPr lang="fa-IR" sz="3200" u="sng" dirty="0">
                <a:solidFill>
                  <a:srgbClr val="FFC000"/>
                </a:solidFill>
                <a:effectLst>
                  <a:outerShdw blurRad="38100" dist="38100" dir="2700000" algn="tl">
                    <a:srgbClr val="000000">
                      <a:alpha val="43137"/>
                    </a:srgbClr>
                  </a:outerShdw>
                </a:effectLst>
                <a:cs typeface="+mn-cs"/>
              </a:rPr>
              <a:t>تعريف استينر: </a:t>
            </a:r>
            <a:r>
              <a:rPr lang="fa-IR" sz="3200" dirty="0">
                <a:solidFill>
                  <a:schemeClr val="tx2"/>
                </a:solidFill>
                <a:effectLst>
                  <a:outerShdw blurRad="38100" dist="38100" dir="2700000" algn="tl">
                    <a:srgbClr val="000000">
                      <a:alpha val="43137"/>
                    </a:srgbClr>
                  </a:outerShdw>
                </a:effectLst>
                <a:cs typeface="+mn-cs"/>
              </a:rPr>
              <a:t>معيار عملکرد و يا قدرت و توان هر سازمان در توليد کالا و خدمات.</a:t>
            </a:r>
          </a:p>
          <a:p>
            <a:pPr marL="457200" indent="-457200" algn="just" rtl="1"/>
            <a:endParaRPr lang="fa-IR" sz="3200" dirty="0">
              <a:solidFill>
                <a:schemeClr val="tx2"/>
              </a:solidFill>
              <a:effectLst>
                <a:outerShdw blurRad="38100" dist="38100" dir="2700000" algn="tl">
                  <a:srgbClr val="000000">
                    <a:alpha val="43137"/>
                  </a:srgbClr>
                </a:outerShdw>
              </a:effectLst>
              <a:cs typeface="+mn-cs"/>
            </a:endParaRPr>
          </a:p>
          <a:p>
            <a:pPr marL="457200" indent="-457200" algn="just" rtl="1">
              <a:buFontTx/>
              <a:buBlip>
                <a:blip r:embed="rId2"/>
              </a:buBlip>
            </a:pPr>
            <a:r>
              <a:rPr lang="fa-IR" sz="3200" u="sng" dirty="0">
                <a:solidFill>
                  <a:srgbClr val="FFC000"/>
                </a:solidFill>
                <a:effectLst>
                  <a:outerShdw blurRad="38100" dist="38100" dir="2700000" algn="tl">
                    <a:srgbClr val="000000">
                      <a:alpha val="43137"/>
                    </a:srgbClr>
                  </a:outerShdw>
                </a:effectLst>
                <a:cs typeface="+mn-cs"/>
              </a:rPr>
              <a:t> تعريف استيگل: </a:t>
            </a:r>
            <a:r>
              <a:rPr lang="fa-IR" sz="3200" dirty="0">
                <a:solidFill>
                  <a:schemeClr val="tx2"/>
                </a:solidFill>
                <a:effectLst>
                  <a:outerShdw blurRad="38100" dist="38100" dir="2700000" algn="tl">
                    <a:srgbClr val="000000">
                      <a:alpha val="43137"/>
                    </a:srgbClr>
                  </a:outerShdw>
                </a:effectLst>
                <a:cs typeface="+mn-cs"/>
              </a:rPr>
              <a:t>نسبت ميان بازده به هزينه های توليدی. </a:t>
            </a:r>
          </a:p>
        </p:txBody>
      </p:sp>
      <p:sp>
        <p:nvSpPr>
          <p:cNvPr id="16388" name="Rectangle 4"/>
          <p:cNvSpPr>
            <a:spLocks noChangeArrowheads="1"/>
          </p:cNvSpPr>
          <p:nvPr/>
        </p:nvSpPr>
        <p:spPr bwMode="auto">
          <a:xfrm>
            <a:off x="0" y="1196975"/>
            <a:ext cx="8893175" cy="830997"/>
          </a:xfrm>
          <a:prstGeom prst="rect">
            <a:avLst/>
          </a:prstGeom>
          <a:noFill/>
          <a:ln w="9525" algn="ctr">
            <a:noFill/>
            <a:miter lim="800000"/>
            <a:headEnd/>
            <a:tailEnd/>
          </a:ln>
          <a:effectLst/>
        </p:spPr>
        <p:txBody>
          <a:bodyPr>
            <a:spAutoFit/>
          </a:bodyPr>
          <a:lstStyle/>
          <a:p>
            <a:r>
              <a:rPr lang="fa-IR" sz="4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j-cs"/>
              </a:rPr>
              <a:t>برخی تعاريف بهره وری</a:t>
            </a:r>
            <a:r>
              <a:rPr lang="fa-IR"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j-cs"/>
              </a:rPr>
              <a:t> (6 و 7)  </a:t>
            </a:r>
            <a:endParaRPr lang="en-US"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j-cs"/>
            </a:endParaRPr>
          </a:p>
        </p:txBody>
      </p:sp>
    </p:spTree>
  </p:cSld>
  <p:clrMapOvr>
    <a:masterClrMapping/>
  </p:clrMapOvr>
  <p:transition>
    <p:split orient="vert"/>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chemeClr val="bg2">
                    <a:lumMod val="60000"/>
                    <a:lumOff val="40000"/>
                  </a:schemeClr>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chemeClr val="bg2">
                    <a:lumMod val="60000"/>
                    <a:lumOff val="40000"/>
                  </a:schemeClr>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chemeClr val="bg2">
                  <a:lumMod val="60000"/>
                  <a:lumOff val="40000"/>
                </a:schemeClr>
              </a:solidFill>
              <a:effectLst>
                <a:outerShdw blurRad="63500" dir="3600000" algn="tl" rotWithShape="0">
                  <a:srgbClr val="000000">
                    <a:alpha val="70000"/>
                  </a:srgbClr>
                </a:outerShdw>
              </a:effectLst>
              <a:cs typeface="2  Bardiya" pitchFamily="2" charset="-78"/>
            </a:endParaRPr>
          </a:p>
        </p:txBody>
      </p:sp>
      <p:sp>
        <p:nvSpPr>
          <p:cNvPr id="17411" name="Rectangle 3"/>
          <p:cNvSpPr>
            <a:spLocks noChangeArrowheads="1"/>
          </p:cNvSpPr>
          <p:nvPr/>
        </p:nvSpPr>
        <p:spPr bwMode="auto">
          <a:xfrm rot="10800000">
            <a:off x="288925" y="2456795"/>
            <a:ext cx="8855075" cy="4401205"/>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2800" dirty="0">
                <a:solidFill>
                  <a:schemeClr val="tx2"/>
                </a:solidFill>
                <a:effectLst>
                  <a:outerShdw blurRad="38100" dist="38100" dir="2700000" algn="tl">
                    <a:srgbClr val="000000">
                      <a:alpha val="43137"/>
                    </a:srgbClr>
                  </a:outerShdw>
                </a:effectLst>
                <a:cs typeface="+mn-cs"/>
              </a:rPr>
              <a:t> </a:t>
            </a:r>
            <a:r>
              <a:rPr lang="fa-IR" sz="2800" u="sng" dirty="0">
                <a:solidFill>
                  <a:srgbClr val="FFC000"/>
                </a:solidFill>
                <a:effectLst>
                  <a:outerShdw blurRad="38100" dist="38100" dir="2700000" algn="tl">
                    <a:srgbClr val="000000">
                      <a:alpha val="43137"/>
                    </a:srgbClr>
                  </a:outerShdw>
                </a:effectLst>
                <a:cs typeface="+mn-cs"/>
              </a:rPr>
              <a:t>تعريف ماندل: </a:t>
            </a:r>
            <a:r>
              <a:rPr lang="fa-IR" sz="2800" dirty="0">
                <a:solidFill>
                  <a:schemeClr val="tx2"/>
                </a:solidFill>
                <a:effectLst>
                  <a:outerShdw blurRad="38100" dist="38100" dir="2700000" algn="tl">
                    <a:srgbClr val="000000">
                      <a:alpha val="43137"/>
                    </a:srgbClr>
                  </a:outerShdw>
                </a:effectLst>
                <a:cs typeface="+mn-cs"/>
              </a:rPr>
              <a:t>بهره وری به مفهوم نسبت بين بازده توليد به منبع مصرف شده است که با سال پايه مقايسه  می شود. </a:t>
            </a:r>
            <a:endParaRPr lang="fa-IR" sz="2800" dirty="0" smtClean="0">
              <a:solidFill>
                <a:schemeClr val="tx2"/>
              </a:solidFill>
              <a:effectLst>
                <a:outerShdw blurRad="38100" dist="38100" dir="2700000" algn="tl">
                  <a:srgbClr val="000000">
                    <a:alpha val="43137"/>
                  </a:srgbClr>
                </a:outerShdw>
              </a:effectLst>
              <a:cs typeface="+mn-cs"/>
            </a:endParaRPr>
          </a:p>
          <a:p>
            <a:pPr marL="457200" indent="-457200" algn="just" rtl="1">
              <a:buFontTx/>
              <a:buBlip>
                <a:blip r:embed="rId2"/>
              </a:buBlip>
            </a:pPr>
            <a:endParaRPr lang="fa-IR" sz="2800" dirty="0" smtClean="0">
              <a:solidFill>
                <a:schemeClr val="tx2"/>
              </a:solidFill>
              <a:effectLst>
                <a:outerShdw blurRad="38100" dist="38100" dir="2700000" algn="tl">
                  <a:srgbClr val="000000">
                    <a:alpha val="43137"/>
                  </a:srgbClr>
                </a:outerShdw>
              </a:effectLst>
              <a:cs typeface="+mn-cs"/>
            </a:endParaRPr>
          </a:p>
          <a:p>
            <a:pPr marL="457200" indent="-457200" algn="just" rtl="1"/>
            <a:endParaRPr lang="fa-IR" sz="2800" dirty="0">
              <a:solidFill>
                <a:schemeClr val="tx2"/>
              </a:solidFill>
              <a:effectLst>
                <a:outerShdw blurRad="38100" dist="38100" dir="2700000" algn="tl">
                  <a:srgbClr val="000000">
                    <a:alpha val="43137"/>
                  </a:srgbClr>
                </a:outerShdw>
              </a:effectLst>
              <a:cs typeface="+mn-cs"/>
            </a:endParaRPr>
          </a:p>
          <a:p>
            <a:pPr marL="457200" indent="-457200" algn="just" rtl="1">
              <a:buFont typeface="Arial" pitchFamily="34" charset="0"/>
              <a:buChar char="•"/>
            </a:pPr>
            <a:r>
              <a:rPr lang="fa-IR" sz="2800" dirty="0" smtClean="0">
                <a:solidFill>
                  <a:schemeClr val="tx2"/>
                </a:solidFill>
                <a:effectLst>
                  <a:outerShdw blurRad="38100" dist="38100" dir="2700000" algn="tl">
                    <a:srgbClr val="000000">
                      <a:alpha val="43137"/>
                    </a:srgbClr>
                  </a:outerShdw>
                </a:effectLst>
                <a:cs typeface="+mn-cs"/>
              </a:rPr>
              <a:t> </a:t>
            </a:r>
            <a:r>
              <a:rPr lang="fa-IR" sz="2800" u="sng" dirty="0" smtClean="0">
                <a:solidFill>
                  <a:srgbClr val="FFC000"/>
                </a:solidFill>
                <a:effectLst>
                  <a:outerShdw blurRad="38100" dist="38100" dir="2700000" algn="tl">
                    <a:srgbClr val="000000">
                      <a:alpha val="43137"/>
                    </a:srgbClr>
                  </a:outerShdw>
                </a:effectLst>
                <a:cs typeface="+mn-cs"/>
              </a:rPr>
              <a:t>تعريف </a:t>
            </a:r>
            <a:r>
              <a:rPr lang="fa-IR" sz="2800" u="sng" dirty="0">
                <a:solidFill>
                  <a:srgbClr val="FFC000"/>
                </a:solidFill>
                <a:effectLst>
                  <a:outerShdw blurRad="38100" dist="38100" dir="2700000" algn="tl">
                    <a:srgbClr val="000000">
                      <a:alpha val="43137"/>
                    </a:srgbClr>
                  </a:outerShdw>
                </a:effectLst>
                <a:cs typeface="+mn-cs"/>
              </a:rPr>
              <a:t>ديويس: </a:t>
            </a:r>
            <a:r>
              <a:rPr lang="fa-IR" sz="2800" dirty="0">
                <a:solidFill>
                  <a:schemeClr val="tx2"/>
                </a:solidFill>
                <a:effectLst>
                  <a:outerShdw blurRad="38100" dist="38100" dir="2700000" algn="tl">
                    <a:srgbClr val="000000">
                      <a:alpha val="43137"/>
                    </a:srgbClr>
                  </a:outerShdw>
                </a:effectLst>
                <a:cs typeface="+mn-cs"/>
              </a:rPr>
              <a:t>تغيير بدست آمده در مقدار محصول در ازاء منابع مصرف شده</a:t>
            </a:r>
            <a:r>
              <a:rPr lang="fa-IR" sz="2800" dirty="0" smtClean="0">
                <a:solidFill>
                  <a:schemeClr val="tx2"/>
                </a:solidFill>
                <a:effectLst>
                  <a:outerShdw blurRad="38100" dist="38100" dir="2700000" algn="tl">
                    <a:srgbClr val="000000">
                      <a:alpha val="43137"/>
                    </a:srgbClr>
                  </a:outerShdw>
                </a:effectLst>
                <a:cs typeface="+mn-cs"/>
              </a:rPr>
              <a:t>.</a:t>
            </a:r>
          </a:p>
          <a:p>
            <a:pPr marL="457200" indent="-457200" algn="just" rtl="1"/>
            <a:endParaRPr lang="fa-IR" sz="2800" dirty="0">
              <a:solidFill>
                <a:schemeClr val="tx2"/>
              </a:solidFill>
              <a:effectLst>
                <a:outerShdw blurRad="38100" dist="38100" dir="2700000" algn="tl">
                  <a:srgbClr val="000000">
                    <a:alpha val="43137"/>
                  </a:srgbClr>
                </a:outerShdw>
              </a:effectLst>
              <a:cs typeface="+mn-cs"/>
            </a:endParaRPr>
          </a:p>
          <a:p>
            <a:pPr marL="457200" indent="-457200" algn="just" rtl="1">
              <a:buFont typeface="Arial" pitchFamily="34" charset="0"/>
              <a:buChar char="•"/>
            </a:pPr>
            <a:r>
              <a:rPr lang="fa-IR" sz="2800" u="sng" dirty="0">
                <a:solidFill>
                  <a:schemeClr val="tx2"/>
                </a:solidFill>
                <a:effectLst>
                  <a:outerShdw blurRad="38100" dist="38100" dir="2700000" algn="tl">
                    <a:srgbClr val="000000">
                      <a:alpha val="43137"/>
                    </a:srgbClr>
                  </a:outerShdw>
                </a:effectLst>
                <a:cs typeface="+mn-cs"/>
              </a:rPr>
              <a:t> </a:t>
            </a:r>
            <a:r>
              <a:rPr lang="fa-IR" sz="2800" u="sng" dirty="0">
                <a:solidFill>
                  <a:srgbClr val="FFC000"/>
                </a:solidFill>
                <a:effectLst>
                  <a:outerShdw blurRad="38100" dist="38100" dir="2700000" algn="tl">
                    <a:srgbClr val="000000">
                      <a:alpha val="43137"/>
                    </a:srgbClr>
                  </a:outerShdw>
                </a:effectLst>
                <a:cs typeface="+mn-cs"/>
              </a:rPr>
              <a:t>تعريف فابريکانت: </a:t>
            </a:r>
            <a:r>
              <a:rPr lang="fa-IR" sz="2800" dirty="0">
                <a:solidFill>
                  <a:schemeClr val="tx2"/>
                </a:solidFill>
                <a:effectLst>
                  <a:outerShdw blurRad="38100" dist="38100" dir="2700000" algn="tl">
                    <a:srgbClr val="000000">
                      <a:alpha val="43137"/>
                    </a:srgbClr>
                  </a:outerShdw>
                </a:effectLst>
                <a:cs typeface="+mn-cs"/>
              </a:rPr>
              <a:t>يک نسبت هميشگی بين خروجی به ورودی .</a:t>
            </a:r>
          </a:p>
          <a:p>
            <a:pPr marL="457200" indent="-457200" algn="just" rtl="1"/>
            <a:endParaRPr lang="fa-IR" sz="2800" dirty="0">
              <a:solidFill>
                <a:schemeClr val="tx2"/>
              </a:solidFill>
              <a:effectLst>
                <a:outerShdw blurRad="38100" dist="38100" dir="2700000" algn="tl">
                  <a:srgbClr val="000000">
                    <a:alpha val="43137"/>
                  </a:srgbClr>
                </a:outerShdw>
              </a:effectLst>
              <a:cs typeface="+mn-cs"/>
            </a:endParaRPr>
          </a:p>
          <a:p>
            <a:pPr marL="457200" indent="-457200" algn="r" rtl="1"/>
            <a:endParaRPr lang="ar-SA" sz="2800" dirty="0">
              <a:solidFill>
                <a:schemeClr val="tx2"/>
              </a:solidFill>
              <a:effectLst>
                <a:outerShdw blurRad="38100" dist="38100" dir="2700000" algn="tl">
                  <a:srgbClr val="000000">
                    <a:alpha val="43137"/>
                  </a:srgbClr>
                </a:outerShdw>
              </a:effectLst>
              <a:cs typeface="+mn-cs"/>
            </a:endParaRPr>
          </a:p>
        </p:txBody>
      </p:sp>
      <p:sp>
        <p:nvSpPr>
          <p:cNvPr id="17412" name="Rectangle 4"/>
          <p:cNvSpPr>
            <a:spLocks noChangeArrowheads="1"/>
          </p:cNvSpPr>
          <p:nvPr/>
        </p:nvSpPr>
        <p:spPr bwMode="auto">
          <a:xfrm>
            <a:off x="1364795" y="836613"/>
            <a:ext cx="6627135" cy="861774"/>
          </a:xfrm>
          <a:prstGeom prst="rect">
            <a:avLst/>
          </a:prstGeom>
          <a:noFill/>
          <a:ln w="9525" algn="ctr">
            <a:noFill/>
            <a:miter lim="800000"/>
            <a:headEnd/>
            <a:tailEnd/>
          </a:ln>
          <a:effectLst/>
        </p:spPr>
        <p:txBody>
          <a:bodyPr wrap="none">
            <a:spAutoFit/>
          </a:bodyPr>
          <a:lstStyle/>
          <a:p>
            <a:r>
              <a:rPr lang="fa-IR" sz="5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lumMod val="95000"/>
                  </a:schemeClr>
                </a:solidFill>
                <a:effectLst>
                  <a:outerShdw blurRad="50800" dist="40000" dir="5400000" algn="tl" rotWithShape="0">
                    <a:srgbClr val="000000">
                      <a:shade val="5000"/>
                      <a:satMod val="120000"/>
                      <a:alpha val="33000"/>
                    </a:srgbClr>
                  </a:outerShdw>
                </a:effectLst>
                <a:cs typeface="+mj-cs"/>
              </a:rPr>
              <a:t>برخی تعاريف بهره وری </a:t>
            </a:r>
            <a:r>
              <a:rPr lang="fa-IR"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lumMod val="60000"/>
                    <a:lumOff val="40000"/>
                  </a:schemeClr>
                </a:solidFill>
                <a:effectLst>
                  <a:outerShdw blurRad="50800" dist="40000" dir="5400000" algn="tl" rotWithShape="0">
                    <a:srgbClr val="000000">
                      <a:shade val="5000"/>
                      <a:satMod val="120000"/>
                      <a:alpha val="33000"/>
                    </a:srgbClr>
                  </a:outerShdw>
                </a:effectLst>
                <a:cs typeface="+mj-cs"/>
              </a:rPr>
              <a:t>(8، 9 و10) </a:t>
            </a:r>
            <a:endParaRPr lang="en-US"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bg2">
                  <a:lumMod val="60000"/>
                  <a:lumOff val="40000"/>
                </a:schemeClr>
              </a:solidFill>
              <a:effectLst>
                <a:outerShdw blurRad="50800" dist="40000" dir="5400000" algn="tl" rotWithShape="0">
                  <a:srgbClr val="000000">
                    <a:shade val="5000"/>
                    <a:satMod val="120000"/>
                    <a:alpha val="33000"/>
                  </a:srgbClr>
                </a:outerShdw>
              </a:effectLst>
              <a:cs typeface="+mj-cs"/>
            </a:endParaRPr>
          </a:p>
        </p:txBody>
      </p:sp>
    </p:spTree>
  </p:cSld>
  <p:clrMapOvr>
    <a:masterClrMapping/>
  </p:clrMapOvr>
  <p:transition>
    <p:split orient="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ChangeArrowheads="1"/>
          </p:cNvSpPr>
          <p:nvPr/>
        </p:nvSpPr>
        <p:spPr bwMode="auto">
          <a:xfrm>
            <a:off x="0" y="1628775"/>
            <a:ext cx="8893175" cy="4832092"/>
          </a:xfrm>
          <a:prstGeom prst="rect">
            <a:avLst/>
          </a:prstGeom>
          <a:noFill/>
          <a:ln w="9525" algn="ctr">
            <a:noFill/>
            <a:miter lim="800000"/>
            <a:headEnd/>
            <a:tailEnd/>
          </a:ln>
          <a:effectLst/>
        </p:spPr>
        <p:txBody>
          <a:bodyPr>
            <a:spAutoFit/>
          </a:bodyPr>
          <a:lstStyle/>
          <a:p>
            <a:pPr algn="r" rtl="1"/>
            <a:endParaRPr lang="fa-IR" sz="2800" dirty="0">
              <a:solidFill>
                <a:schemeClr val="tx2"/>
              </a:solidFill>
              <a:effectLst>
                <a:outerShdw blurRad="38100" dist="38100" dir="2700000" algn="tl">
                  <a:srgbClr val="000000">
                    <a:alpha val="43137"/>
                  </a:srgbClr>
                </a:outerShdw>
              </a:effectLst>
              <a:cs typeface="+mn-cs"/>
            </a:endParaRPr>
          </a:p>
          <a:p>
            <a:pPr algn="r" rtl="1"/>
            <a:r>
              <a:rPr lang="fa-IR" sz="2800" dirty="0">
                <a:solidFill>
                  <a:schemeClr val="tx2"/>
                </a:solidFill>
                <a:effectLst>
                  <a:outerShdw blurRad="38100" dist="38100" dir="2700000" algn="tl">
                    <a:srgbClr val="000000">
                      <a:alpha val="43137"/>
                    </a:srgbClr>
                  </a:outerShdw>
                </a:effectLst>
                <a:cs typeface="+mn-cs"/>
              </a:rPr>
              <a:t>امروزه تقريباً نويسندگان اجماع نظر دارند که اندازه بهره وری با</a:t>
            </a:r>
            <a:r>
              <a:rPr lang="fa-IR" sz="2800" dirty="0">
                <a:solidFill>
                  <a:srgbClr val="FFC000"/>
                </a:solidFill>
                <a:effectLst>
                  <a:outerShdw blurRad="38100" dist="38100" dir="2700000" algn="tl">
                    <a:srgbClr val="000000">
                      <a:alpha val="43137"/>
                    </a:srgbClr>
                  </a:outerShdw>
                </a:effectLst>
                <a:cs typeface="+mn-cs"/>
              </a:rPr>
              <a:t> تقسيم </a:t>
            </a:r>
            <a:r>
              <a:rPr lang="fa-IR" sz="2800" dirty="0">
                <a:solidFill>
                  <a:schemeClr val="tx2"/>
                </a:solidFill>
                <a:effectLst>
                  <a:outerShdw blurRad="38100" dist="38100" dir="2700000" algn="tl">
                    <a:srgbClr val="000000">
                      <a:alpha val="43137"/>
                    </a:srgbClr>
                  </a:outerShdw>
                </a:effectLst>
                <a:cs typeface="+mn-cs"/>
              </a:rPr>
              <a:t>ارزش </a:t>
            </a:r>
            <a:r>
              <a:rPr lang="fa-IR" sz="2800" dirty="0">
                <a:solidFill>
                  <a:srgbClr val="FFC000"/>
                </a:solidFill>
                <a:effectLst>
                  <a:outerShdw blurRad="38100" dist="38100" dir="2700000" algn="tl">
                    <a:srgbClr val="000000">
                      <a:alpha val="43137"/>
                    </a:srgbClr>
                  </a:outerShdw>
                </a:effectLst>
                <a:cs typeface="+mn-cs"/>
              </a:rPr>
              <a:t>ستاده ها (محصول) </a:t>
            </a:r>
            <a:r>
              <a:rPr lang="fa-IR" sz="2800" dirty="0">
                <a:solidFill>
                  <a:schemeClr val="tx2"/>
                </a:solidFill>
                <a:effectLst>
                  <a:outerShdw blurRad="38100" dist="38100" dir="2700000" algn="tl">
                    <a:srgbClr val="000000">
                      <a:alpha val="43137"/>
                    </a:srgbClr>
                  </a:outerShdw>
                </a:effectLst>
                <a:cs typeface="+mn-cs"/>
              </a:rPr>
              <a:t>به ارزش</a:t>
            </a:r>
            <a:r>
              <a:rPr lang="fa-IR" sz="2800" dirty="0">
                <a:solidFill>
                  <a:srgbClr val="FFC000"/>
                </a:solidFill>
                <a:effectLst>
                  <a:outerShdw blurRad="38100" dist="38100" dir="2700000" algn="tl">
                    <a:srgbClr val="000000">
                      <a:alpha val="43137"/>
                    </a:srgbClr>
                  </a:outerShdw>
                </a:effectLst>
                <a:cs typeface="+mn-cs"/>
              </a:rPr>
              <a:t> نهاده ها (داده ها) </a:t>
            </a:r>
            <a:r>
              <a:rPr lang="fa-IR" sz="2800" dirty="0">
                <a:solidFill>
                  <a:schemeClr val="tx2"/>
                </a:solidFill>
                <a:effectLst>
                  <a:outerShdw blurRad="38100" dist="38100" dir="2700000" algn="tl">
                    <a:srgbClr val="000000">
                      <a:alpha val="43137"/>
                    </a:srgbClr>
                  </a:outerShdw>
                </a:effectLst>
                <a:cs typeface="+mn-cs"/>
              </a:rPr>
              <a:t>بدست می آيد. همين که در مقدار معينی نهاده ها، مقدار محصول ( با حفظ کيفيت) افزايش يابد يا مقدار نهاده های به کار رفته برای يک مقدار محصول کاهش يابد، بهره وری افزايش می يابد. </a:t>
            </a:r>
            <a:endParaRPr lang="en-US" sz="2800" dirty="0" smtClean="0">
              <a:solidFill>
                <a:schemeClr val="tx2"/>
              </a:solidFill>
              <a:effectLst>
                <a:outerShdw blurRad="38100" dist="38100" dir="2700000" algn="tl">
                  <a:srgbClr val="000000">
                    <a:alpha val="43137"/>
                  </a:srgbClr>
                </a:outerShdw>
              </a:effectLst>
              <a:cs typeface="+mn-cs"/>
            </a:endParaRPr>
          </a:p>
          <a:p>
            <a:pPr algn="r" rtl="1"/>
            <a:endParaRPr lang="fa-IR" sz="2800" dirty="0">
              <a:solidFill>
                <a:schemeClr val="tx2"/>
              </a:solidFill>
              <a:effectLst>
                <a:outerShdw blurRad="38100" dist="38100" dir="2700000" algn="tl">
                  <a:srgbClr val="000000">
                    <a:alpha val="43137"/>
                  </a:srgbClr>
                </a:outerShdw>
              </a:effectLst>
              <a:cs typeface="+mn-cs"/>
            </a:endParaRPr>
          </a:p>
          <a:p>
            <a:pPr algn="r" rtl="1"/>
            <a:r>
              <a:rPr lang="ar-SA" sz="2800" dirty="0">
                <a:solidFill>
                  <a:schemeClr val="tx2"/>
                </a:solidFill>
                <a:effectLst>
                  <a:outerShdw blurRad="38100" dist="38100" dir="2700000" algn="tl">
                    <a:srgbClr val="000000">
                      <a:alpha val="43137"/>
                    </a:srgbClr>
                  </a:outerShdw>
                </a:effectLst>
                <a:cs typeface="+mn-cs"/>
              </a:rPr>
              <a:t>بهره‌ وري‌ عبارت‌ است‌ از نسبت‌ ستاده‌ (كالا يا خدمت‌ و يامجموعه‌اي‌ از كالاها وخدمات‌) به‌ داده‌ها(عامل‌ يا عوامل‌ توليد)</a:t>
            </a:r>
            <a:r>
              <a:rPr lang="fa-IR" sz="2800" dirty="0">
                <a:solidFill>
                  <a:schemeClr val="tx2"/>
                </a:solidFill>
                <a:effectLst>
                  <a:outerShdw blurRad="38100" dist="38100" dir="2700000" algn="tl">
                    <a:srgbClr val="000000">
                      <a:alpha val="43137"/>
                    </a:srgbClr>
                  </a:outerShdw>
                </a:effectLst>
                <a:cs typeface="+mn-cs"/>
              </a:rPr>
              <a:t>:</a:t>
            </a:r>
            <a:r>
              <a:rPr lang="ar-SA" sz="2800" dirty="0">
                <a:solidFill>
                  <a:schemeClr val="tx2"/>
                </a:solidFill>
                <a:effectLst>
                  <a:outerShdw blurRad="38100" dist="38100" dir="2700000" algn="tl">
                    <a:srgbClr val="000000">
                      <a:alpha val="43137"/>
                    </a:srgbClr>
                  </a:outerShdw>
                </a:effectLst>
                <a:cs typeface="+mn-cs"/>
              </a:rPr>
              <a:t>    </a:t>
            </a:r>
            <a:r>
              <a:rPr lang="ar-SA" sz="2800" u="sng" dirty="0">
                <a:solidFill>
                  <a:schemeClr val="tx2"/>
                </a:solidFill>
                <a:effectLst>
                  <a:outerShdw blurRad="38100" dist="38100" dir="2700000" algn="tl">
                    <a:srgbClr val="000000">
                      <a:alpha val="43137"/>
                    </a:srgbClr>
                  </a:outerShdw>
                </a:effectLst>
                <a:cs typeface="+mn-cs"/>
              </a:rPr>
              <a:t> </a:t>
            </a:r>
            <a:r>
              <a:rPr lang="ar-SA" sz="2800" u="sng" dirty="0">
                <a:solidFill>
                  <a:srgbClr val="FFC000"/>
                </a:solidFill>
                <a:effectLst>
                  <a:outerShdw blurRad="38100" dist="38100" dir="2700000" algn="tl">
                    <a:srgbClr val="000000">
                      <a:alpha val="43137"/>
                    </a:srgbClr>
                  </a:outerShdw>
                </a:effectLst>
                <a:cs typeface="+mn-cs"/>
              </a:rPr>
              <a:t>ستاده </a:t>
            </a:r>
            <a:r>
              <a:rPr lang="ar-SA" sz="2800" dirty="0" smtClean="0">
                <a:solidFill>
                  <a:srgbClr val="FFC000"/>
                </a:solidFill>
                <a:effectLst>
                  <a:outerShdw blurRad="38100" dist="38100" dir="2700000" algn="tl">
                    <a:srgbClr val="000000">
                      <a:alpha val="43137"/>
                    </a:srgbClr>
                  </a:outerShdw>
                </a:effectLst>
                <a:cs typeface="+mn-cs"/>
              </a:rPr>
              <a:t>   </a:t>
            </a:r>
            <a:endParaRPr lang="ar-SA" sz="2800" dirty="0">
              <a:solidFill>
                <a:srgbClr val="FFC000"/>
              </a:solidFill>
              <a:effectLst>
                <a:outerShdw blurRad="38100" dist="38100" dir="2700000" algn="tl">
                  <a:srgbClr val="000000">
                    <a:alpha val="43137"/>
                  </a:srgbClr>
                </a:outerShdw>
              </a:effectLst>
              <a:cs typeface="+mn-cs"/>
            </a:endParaRPr>
          </a:p>
          <a:p>
            <a:pPr algn="r" rtl="1"/>
            <a:r>
              <a:rPr lang="fa-IR" sz="2800" dirty="0">
                <a:solidFill>
                  <a:srgbClr val="FFC000"/>
                </a:solidFill>
                <a:effectLst>
                  <a:outerShdw blurRad="38100" dist="38100" dir="2700000" algn="tl">
                    <a:srgbClr val="000000">
                      <a:alpha val="43137"/>
                    </a:srgbClr>
                  </a:outerShdw>
                </a:effectLst>
                <a:cs typeface="+mn-cs"/>
              </a:rPr>
              <a:t>    </a:t>
            </a:r>
            <a:r>
              <a:rPr lang="ar-SA" sz="2800" dirty="0">
                <a:solidFill>
                  <a:srgbClr val="FFC000"/>
                </a:solidFill>
                <a:effectLst>
                  <a:outerShdw blurRad="38100" dist="38100" dir="2700000" algn="tl">
                    <a:srgbClr val="000000">
                      <a:alpha val="43137"/>
                    </a:srgbClr>
                  </a:outerShdw>
                </a:effectLst>
                <a:cs typeface="+mn-cs"/>
              </a:rPr>
              <a:t>  </a:t>
            </a:r>
            <a:r>
              <a:rPr lang="ar-SA" sz="2800" dirty="0" smtClean="0">
                <a:solidFill>
                  <a:srgbClr val="FFC000"/>
                </a:solidFill>
                <a:effectLst>
                  <a:outerShdw blurRad="38100" dist="38100" dir="2700000" algn="tl">
                    <a:srgbClr val="000000">
                      <a:alpha val="43137"/>
                    </a:srgbClr>
                  </a:outerShdw>
                </a:effectLst>
                <a:cs typeface="+mn-cs"/>
              </a:rPr>
              <a:t> </a:t>
            </a:r>
            <a:r>
              <a:rPr lang="en-US" sz="2800" dirty="0" smtClean="0">
                <a:solidFill>
                  <a:srgbClr val="FFC000"/>
                </a:solidFill>
                <a:effectLst>
                  <a:outerShdw blurRad="38100" dist="38100" dir="2700000" algn="tl">
                    <a:srgbClr val="000000">
                      <a:alpha val="43137"/>
                    </a:srgbClr>
                  </a:outerShdw>
                </a:effectLst>
                <a:cs typeface="+mn-cs"/>
              </a:rPr>
              <a:t>                                                              </a:t>
            </a:r>
            <a:r>
              <a:rPr lang="ar-SA" sz="2800" dirty="0" smtClean="0">
                <a:solidFill>
                  <a:srgbClr val="FFC000"/>
                </a:solidFill>
                <a:effectLst>
                  <a:outerShdw blurRad="38100" dist="38100" dir="2700000" algn="tl">
                    <a:srgbClr val="000000">
                      <a:alpha val="43137"/>
                    </a:srgbClr>
                  </a:outerShdw>
                </a:effectLst>
                <a:cs typeface="+mn-cs"/>
              </a:rPr>
              <a:t>داده</a:t>
            </a:r>
            <a:endParaRPr lang="fa-IR" sz="2800" dirty="0">
              <a:solidFill>
                <a:srgbClr val="FFC000"/>
              </a:solidFill>
              <a:effectLst>
                <a:outerShdw blurRad="38100" dist="38100" dir="2700000" algn="tl">
                  <a:srgbClr val="000000">
                    <a:alpha val="43137"/>
                  </a:srgbClr>
                </a:outerShdw>
              </a:effectLst>
              <a:cs typeface="+mn-cs"/>
            </a:endParaRPr>
          </a:p>
          <a:p>
            <a:pPr algn="r" rtl="1">
              <a:buFontTx/>
              <a:buBlip>
                <a:blip r:embed="rId2"/>
              </a:buBlip>
            </a:pPr>
            <a:endParaRPr lang="ar-SA" sz="2800" dirty="0">
              <a:solidFill>
                <a:schemeClr val="tx2"/>
              </a:solidFill>
              <a:effectLst>
                <a:outerShdw blurRad="38100" dist="38100" dir="2700000" algn="tl">
                  <a:srgbClr val="000000">
                    <a:alpha val="43137"/>
                  </a:srgbClr>
                </a:outerShdw>
              </a:effectLst>
              <a:cs typeface="+mn-cs"/>
            </a:endParaRPr>
          </a:p>
        </p:txBody>
      </p:sp>
      <p:sp>
        <p:nvSpPr>
          <p:cNvPr id="18436" name="Text Box 4"/>
          <p:cNvSpPr txBox="1">
            <a:spLocks noChangeArrowheads="1"/>
          </p:cNvSpPr>
          <p:nvPr/>
        </p:nvSpPr>
        <p:spPr bwMode="auto">
          <a:xfrm>
            <a:off x="2411413" y="188913"/>
            <a:ext cx="4608512"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5" name="Rectangle 4"/>
          <p:cNvSpPr/>
          <p:nvPr/>
        </p:nvSpPr>
        <p:spPr>
          <a:xfrm>
            <a:off x="1600200" y="914400"/>
            <a:ext cx="6858000" cy="707886"/>
          </a:xfrm>
          <a:prstGeom prst="rect">
            <a:avLst/>
          </a:prstGeom>
        </p:spPr>
        <p:txBody>
          <a:bodyPr wrap="square">
            <a:spAutoFit/>
          </a:bodyPr>
          <a:lstStyle/>
          <a:p>
            <a:r>
              <a:rPr lang="fa-IR" sz="4000" kern="1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Koodak"/>
                <a:cs typeface="+mj-cs"/>
              </a:rPr>
              <a:t>جمع بندی تعاريف بهره وري</a:t>
            </a:r>
            <a:endParaRPr lang="en-US" sz="4000" dirty="0">
              <a:cs typeface="+mj-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8435"/>
                                        </p:tgtEl>
                                        <p:attrNameLst>
                                          <p:attrName>style.visibility</p:attrName>
                                        </p:attrNameLst>
                                      </p:cBhvr>
                                      <p:to>
                                        <p:strVal val="visible"/>
                                      </p:to>
                                    </p:set>
                                    <p:anim calcmode="lin" valueType="num">
                                      <p:cBhvr>
                                        <p:cTn id="7" dur="1000" fill="hold"/>
                                        <p:tgtEl>
                                          <p:spTgt spid="18435"/>
                                        </p:tgtEl>
                                        <p:attrNameLst>
                                          <p:attrName>ppt_w</p:attrName>
                                        </p:attrNameLst>
                                      </p:cBhvr>
                                      <p:tavLst>
                                        <p:tav tm="0">
                                          <p:val>
                                            <p:strVal val="#ppt_w*0.70"/>
                                          </p:val>
                                        </p:tav>
                                        <p:tav tm="100000">
                                          <p:val>
                                            <p:strVal val="#ppt_w"/>
                                          </p:val>
                                        </p:tav>
                                      </p:tavLst>
                                    </p:anim>
                                    <p:anim calcmode="lin" valueType="num">
                                      <p:cBhvr>
                                        <p:cTn id="8" dur="1000" fill="hold"/>
                                        <p:tgtEl>
                                          <p:spTgt spid="18435"/>
                                        </p:tgtEl>
                                        <p:attrNameLst>
                                          <p:attrName>ppt_h</p:attrName>
                                        </p:attrNameLst>
                                      </p:cBhvr>
                                      <p:tavLst>
                                        <p:tav tm="0">
                                          <p:val>
                                            <p:strVal val="#ppt_h"/>
                                          </p:val>
                                        </p:tav>
                                        <p:tav tm="100000">
                                          <p:val>
                                            <p:strVal val="#ppt_h"/>
                                          </p:val>
                                        </p:tav>
                                      </p:tavLst>
                                    </p:anim>
                                    <p:animEffect transition="in" filter="fade">
                                      <p:cBhvr>
                                        <p:cTn id="9" dur="1000"/>
                                        <p:tgtEl>
                                          <p:spTgt spid="18435"/>
                                        </p:tgtEl>
                                      </p:cBhvr>
                                    </p:animEffect>
                                  </p:childTnLst>
                                  <p:subTnLst>
                                    <p:animClr clrSpc="rgb" dir="cw">
                                      <p:cBhvr override="childStyle">
                                        <p:cTn dur="1" fill="hold" display="0" masterRel="nextClick" afterEffect="1"/>
                                        <p:tgtEl>
                                          <p:spTgt spid="18435"/>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1" name="Rectangle 5"/>
          <p:cNvSpPr>
            <a:spLocks noGrp="1" noChangeArrowheads="1"/>
          </p:cNvSpPr>
          <p:nvPr>
            <p:ph type="title"/>
          </p:nvPr>
        </p:nvSpPr>
        <p:spPr>
          <a:xfrm>
            <a:off x="395288" y="981075"/>
            <a:ext cx="8229600" cy="647700"/>
          </a:xfrm>
        </p:spPr>
        <p:txBody>
          <a:bodyPr>
            <a:normAutofit fontScale="90000"/>
          </a:bodyPr>
          <a:lstStyle/>
          <a:p>
            <a:r>
              <a:rPr lang="fa-IR" sz="5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اثر بخشی</a:t>
            </a:r>
            <a:endParaRPr lang="en-US" sz="7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19458" name="Rectangle 2"/>
          <p:cNvSpPr>
            <a:spLocks noChangeArrowheads="1"/>
          </p:cNvSpPr>
          <p:nvPr/>
        </p:nvSpPr>
        <p:spPr bwMode="auto">
          <a:xfrm>
            <a:off x="250825" y="4149725"/>
            <a:ext cx="8893175" cy="1435100"/>
          </a:xfrm>
          <a:prstGeom prst="rect">
            <a:avLst/>
          </a:prstGeom>
          <a:noFill/>
          <a:ln w="9525" algn="ctr">
            <a:noFill/>
            <a:miter lim="800000"/>
            <a:headEnd/>
            <a:tailEnd/>
          </a:ln>
          <a:effectLst/>
        </p:spPr>
        <p:txBody>
          <a:bodyPr>
            <a:spAutoFit/>
          </a:bodyPr>
          <a:lstStyle/>
          <a:p>
            <a:endParaRPr lang="fa-IR"/>
          </a:p>
          <a:p>
            <a:pPr algn="r"/>
            <a:endParaRPr lang="fa-IR" sz="3600">
              <a:cs typeface="Nazanin" pitchFamily="2" charset="-78"/>
            </a:endParaRPr>
          </a:p>
          <a:p>
            <a:pPr algn="r">
              <a:buFontTx/>
              <a:buBlip>
                <a:blip r:embed="rId2"/>
              </a:buBlip>
            </a:pPr>
            <a:endParaRPr lang="ar-SA">
              <a:solidFill>
                <a:srgbClr val="7E1504"/>
              </a:solidFill>
            </a:endParaRPr>
          </a:p>
        </p:txBody>
      </p:sp>
      <p:sp>
        <p:nvSpPr>
          <p:cNvPr id="19459" name="Text Box 3"/>
          <p:cNvSpPr txBox="1">
            <a:spLocks noChangeArrowheads="1"/>
          </p:cNvSpPr>
          <p:nvPr/>
        </p:nvSpPr>
        <p:spPr bwMode="auto">
          <a:xfrm>
            <a:off x="2771775" y="188913"/>
            <a:ext cx="367982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19460" name="Rectangle 4"/>
          <p:cNvSpPr>
            <a:spLocks noChangeArrowheads="1"/>
          </p:cNvSpPr>
          <p:nvPr/>
        </p:nvSpPr>
        <p:spPr bwMode="auto">
          <a:xfrm rot="10800000">
            <a:off x="-1588" y="3724275"/>
            <a:ext cx="9145588" cy="488950"/>
          </a:xfrm>
          <a:prstGeom prst="rect">
            <a:avLst/>
          </a:prstGeom>
          <a:noFill/>
          <a:ln w="9525" algn="ctr">
            <a:noFill/>
            <a:miter lim="800000"/>
            <a:headEnd/>
            <a:tailEnd/>
          </a:ln>
          <a:effectLst/>
        </p:spPr>
        <p:txBody>
          <a:bodyPr rot="10800000" anchor="ctr">
            <a:spAutoFit/>
          </a:bodyPr>
          <a:lstStyle/>
          <a:p>
            <a:endParaRPr lang="fa-IR" b="0"/>
          </a:p>
        </p:txBody>
      </p:sp>
      <p:sp>
        <p:nvSpPr>
          <p:cNvPr id="19462" name="Text Box 6"/>
          <p:cNvSpPr txBox="1">
            <a:spLocks noChangeArrowheads="1"/>
          </p:cNvSpPr>
          <p:nvPr/>
        </p:nvSpPr>
        <p:spPr bwMode="auto">
          <a:xfrm>
            <a:off x="4427538" y="1773238"/>
            <a:ext cx="4465637" cy="488950"/>
          </a:xfrm>
          <a:prstGeom prst="rect">
            <a:avLst/>
          </a:prstGeom>
          <a:noFill/>
          <a:ln w="9525" algn="ctr">
            <a:noFill/>
            <a:miter lim="800000"/>
            <a:headEnd/>
            <a:tailEnd/>
          </a:ln>
          <a:effectLst/>
        </p:spPr>
        <p:txBody>
          <a:bodyPr>
            <a:spAutoFit/>
          </a:bodyPr>
          <a:lstStyle/>
          <a:p>
            <a:pPr algn="r"/>
            <a:r>
              <a:rPr lang="ar-SA"/>
              <a:t> </a:t>
            </a:r>
            <a:endParaRPr lang="en-US" sz="1800"/>
          </a:p>
        </p:txBody>
      </p:sp>
      <p:sp>
        <p:nvSpPr>
          <p:cNvPr id="19463" name="Text Box 7"/>
          <p:cNvSpPr txBox="1">
            <a:spLocks noChangeArrowheads="1"/>
          </p:cNvSpPr>
          <p:nvPr/>
        </p:nvSpPr>
        <p:spPr bwMode="auto">
          <a:xfrm>
            <a:off x="4859338" y="1765300"/>
            <a:ext cx="3960812" cy="488950"/>
          </a:xfrm>
          <a:prstGeom prst="rect">
            <a:avLst/>
          </a:prstGeom>
          <a:noFill/>
          <a:ln w="9525" algn="ctr">
            <a:noFill/>
            <a:miter lim="800000"/>
            <a:headEnd/>
            <a:tailEnd/>
          </a:ln>
          <a:effectLst/>
        </p:spPr>
        <p:txBody>
          <a:bodyPr>
            <a:spAutoFit/>
          </a:bodyPr>
          <a:lstStyle/>
          <a:p>
            <a:endParaRPr lang="fa-IR"/>
          </a:p>
        </p:txBody>
      </p:sp>
      <p:sp>
        <p:nvSpPr>
          <p:cNvPr id="19464" name="Rectangle 8"/>
          <p:cNvSpPr>
            <a:spLocks noChangeArrowheads="1"/>
          </p:cNvSpPr>
          <p:nvPr/>
        </p:nvSpPr>
        <p:spPr bwMode="auto">
          <a:xfrm>
            <a:off x="152400" y="1828800"/>
            <a:ext cx="8570912" cy="4635500"/>
          </a:xfrm>
          <a:prstGeom prst="rect">
            <a:avLst/>
          </a:prstGeom>
          <a:noFill/>
          <a:ln w="9525" algn="ctr">
            <a:noFill/>
            <a:miter lim="800000"/>
            <a:headEnd/>
            <a:tailEnd/>
          </a:ln>
          <a:effectLst/>
        </p:spPr>
        <p:txBody>
          <a:bodyPr anchor="ctr"/>
          <a:lstStyle/>
          <a:p>
            <a:pPr algn="just" rtl="1"/>
            <a:r>
              <a:rPr lang="ar-SA" sz="2800" u="sng" dirty="0">
                <a:solidFill>
                  <a:srgbClr val="FFC000"/>
                </a:solidFill>
                <a:effectLst>
                  <a:outerShdw blurRad="38100" dist="38100" dir="2700000" algn="tl">
                    <a:srgbClr val="000000">
                      <a:alpha val="43137"/>
                    </a:srgbClr>
                  </a:outerShdw>
                </a:effectLst>
                <a:cs typeface="+mn-cs"/>
              </a:rPr>
              <a:t>درجه‌ رسيدن‌ به‌  اهداف‌</a:t>
            </a:r>
            <a:r>
              <a:rPr lang="fa-IR" sz="2800" u="sng" dirty="0">
                <a:solidFill>
                  <a:srgbClr val="FFC000"/>
                </a:solidFill>
                <a:effectLst>
                  <a:outerShdw blurRad="38100" dist="38100" dir="2700000" algn="tl">
                    <a:srgbClr val="000000">
                      <a:alpha val="43137"/>
                    </a:srgbClr>
                  </a:outerShdw>
                </a:effectLst>
                <a:cs typeface="+mn-cs"/>
              </a:rPr>
              <a:t> </a:t>
            </a:r>
            <a:r>
              <a:rPr lang="fa-IR" sz="2800" dirty="0">
                <a:solidFill>
                  <a:schemeClr val="tx2"/>
                </a:solidFill>
                <a:effectLst>
                  <a:outerShdw blurRad="38100" dist="38100" dir="2700000" algn="tl">
                    <a:srgbClr val="000000">
                      <a:alpha val="43137"/>
                    </a:srgbClr>
                  </a:outerShdw>
                </a:effectLst>
                <a:cs typeface="+mn-cs"/>
              </a:rPr>
              <a:t>از پيش تعيين شده در هر سازمان، ميزان اثربخشی در هر سازمان را نشان می دهد. </a:t>
            </a:r>
            <a:r>
              <a:rPr lang="fa-IR" sz="2800" dirty="0" smtClean="0">
                <a:solidFill>
                  <a:schemeClr val="tx2"/>
                </a:solidFill>
                <a:effectLst>
                  <a:outerShdw blurRad="38100" dist="38100" dir="2700000" algn="tl">
                    <a:srgbClr val="000000">
                      <a:alpha val="43137"/>
                    </a:srgbClr>
                  </a:outerShdw>
                </a:effectLst>
                <a:cs typeface="+mn-cs"/>
              </a:rPr>
              <a:t>اثربخشی </a:t>
            </a:r>
            <a:r>
              <a:rPr lang="fa-IR" sz="2800" dirty="0">
                <a:solidFill>
                  <a:schemeClr val="tx2"/>
                </a:solidFill>
                <a:effectLst>
                  <a:outerShdw blurRad="38100" dist="38100" dir="2700000" algn="tl">
                    <a:srgbClr val="000000">
                      <a:alpha val="43137"/>
                    </a:srgbClr>
                  </a:outerShdw>
                </a:effectLst>
                <a:cs typeface="+mn-cs"/>
              </a:rPr>
              <a:t>با سؤالاتی از اين قبيل معلوم می شود:</a:t>
            </a:r>
          </a:p>
          <a:p>
            <a:pPr algn="just" rtl="1">
              <a:buFontTx/>
              <a:buChar char="-"/>
            </a:pPr>
            <a:r>
              <a:rPr lang="fa-IR" sz="2800" dirty="0">
                <a:solidFill>
                  <a:schemeClr val="tx2">
                    <a:lumMod val="75000"/>
                  </a:schemeClr>
                </a:solidFill>
                <a:effectLst>
                  <a:outerShdw blurRad="38100" dist="38100" dir="2700000" algn="tl">
                    <a:srgbClr val="000000">
                      <a:alpha val="43137"/>
                    </a:srgbClr>
                  </a:outerShdw>
                </a:effectLst>
                <a:cs typeface="+mn-cs"/>
              </a:rPr>
              <a:t>آيا برای رسيدن به اهداف </a:t>
            </a:r>
            <a:r>
              <a:rPr lang="fa-IR" sz="2800" dirty="0" smtClean="0">
                <a:solidFill>
                  <a:schemeClr val="tx2">
                    <a:lumMod val="75000"/>
                  </a:schemeClr>
                </a:solidFill>
                <a:effectLst>
                  <a:outerShdw blurRad="38100" dist="38100" dir="2700000" algn="tl">
                    <a:srgbClr val="000000">
                      <a:alpha val="43137"/>
                    </a:srgbClr>
                  </a:outerShdw>
                </a:effectLst>
                <a:cs typeface="+mn-cs"/>
              </a:rPr>
              <a:t>سازمان،اهداف </a:t>
            </a:r>
            <a:r>
              <a:rPr lang="fa-IR" sz="2800" dirty="0">
                <a:solidFill>
                  <a:schemeClr val="tx2">
                    <a:lumMod val="75000"/>
                  </a:schemeClr>
                </a:solidFill>
                <a:effectLst>
                  <a:outerShdw blurRad="38100" dist="38100" dir="2700000" algn="tl">
                    <a:srgbClr val="000000">
                      <a:alpha val="43137"/>
                    </a:srgbClr>
                  </a:outerShdw>
                </a:effectLst>
                <a:cs typeface="+mn-cs"/>
              </a:rPr>
              <a:t>درستی </a:t>
            </a:r>
            <a:r>
              <a:rPr lang="fa-IR" sz="2800" dirty="0" smtClean="0">
                <a:solidFill>
                  <a:schemeClr val="tx2">
                    <a:lumMod val="75000"/>
                  </a:schemeClr>
                </a:solidFill>
                <a:effectLst>
                  <a:outerShdw blurRad="38100" dist="38100" dir="2700000" algn="tl">
                    <a:srgbClr val="000000">
                      <a:alpha val="43137"/>
                    </a:srgbClr>
                  </a:outerShdw>
                </a:effectLst>
                <a:cs typeface="+mn-cs"/>
              </a:rPr>
              <a:t>انتخاب می کنیم؟</a:t>
            </a:r>
            <a:endParaRPr lang="fa-IR" sz="2800" dirty="0">
              <a:solidFill>
                <a:schemeClr val="tx2">
                  <a:lumMod val="75000"/>
                </a:schemeClr>
              </a:solidFill>
              <a:effectLst>
                <a:outerShdw blurRad="38100" dist="38100" dir="2700000" algn="tl">
                  <a:srgbClr val="000000">
                    <a:alpha val="43137"/>
                  </a:srgbClr>
                </a:outerShdw>
              </a:effectLst>
              <a:cs typeface="+mn-cs"/>
            </a:endParaRPr>
          </a:p>
          <a:p>
            <a:pPr algn="just" rtl="1">
              <a:buFontTx/>
              <a:buChar char="-"/>
            </a:pPr>
            <a:r>
              <a:rPr lang="fa-IR" sz="2800" dirty="0">
                <a:solidFill>
                  <a:schemeClr val="tx2">
                    <a:lumMod val="90000"/>
                  </a:schemeClr>
                </a:solidFill>
                <a:effectLst>
                  <a:outerShdw blurRad="38100" dist="38100" dir="2700000" algn="tl">
                    <a:srgbClr val="000000">
                      <a:alpha val="43137"/>
                    </a:srgbClr>
                  </a:outerShdw>
                </a:effectLst>
                <a:cs typeface="+mn-cs"/>
              </a:rPr>
              <a:t>آيا مشکلات سازمان را به درستی تشخيص داده ايم، و در صدد رفع آنها برآمده ايم ؛ بطوري که  به هدفهای سازمان در موعد مقرر دست يابيم؟  </a:t>
            </a:r>
            <a:r>
              <a:rPr lang="ar-SA" sz="2800" dirty="0">
                <a:solidFill>
                  <a:schemeClr val="tx2">
                    <a:lumMod val="90000"/>
                  </a:schemeClr>
                </a:solidFill>
                <a:effectLst>
                  <a:outerShdw blurRad="38100" dist="38100" dir="2700000" algn="tl">
                    <a:srgbClr val="000000">
                      <a:alpha val="43137"/>
                    </a:srgbClr>
                  </a:outerShdw>
                </a:effectLst>
                <a:cs typeface="+mn-cs"/>
              </a:rPr>
              <a:t> </a:t>
            </a:r>
            <a:endParaRPr lang="en-US" sz="2800" dirty="0">
              <a:solidFill>
                <a:schemeClr val="tx2">
                  <a:lumMod val="90000"/>
                </a:schemeClr>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19458"/>
                                        </p:tgtEl>
                                        <p:attrNameLst>
                                          <p:attrName>style.visibility</p:attrName>
                                        </p:attrNameLst>
                                      </p:cBhvr>
                                      <p:to>
                                        <p:strVal val="visible"/>
                                      </p:to>
                                    </p:set>
                                    <p:anim calcmode="lin" valueType="num">
                                      <p:cBhvr>
                                        <p:cTn id="7" dur="1000" fill="hold"/>
                                        <p:tgtEl>
                                          <p:spTgt spid="19458"/>
                                        </p:tgtEl>
                                        <p:attrNameLst>
                                          <p:attrName>ppt_w</p:attrName>
                                        </p:attrNameLst>
                                      </p:cBhvr>
                                      <p:tavLst>
                                        <p:tav tm="0">
                                          <p:val>
                                            <p:strVal val="#ppt_w*0.70"/>
                                          </p:val>
                                        </p:tav>
                                        <p:tav tm="100000">
                                          <p:val>
                                            <p:strVal val="#ppt_w"/>
                                          </p:val>
                                        </p:tav>
                                      </p:tavLst>
                                    </p:anim>
                                    <p:anim calcmode="lin" valueType="num">
                                      <p:cBhvr>
                                        <p:cTn id="8" dur="1000" fill="hold"/>
                                        <p:tgtEl>
                                          <p:spTgt spid="19458"/>
                                        </p:tgtEl>
                                        <p:attrNameLst>
                                          <p:attrName>ppt_h</p:attrName>
                                        </p:attrNameLst>
                                      </p:cBhvr>
                                      <p:tavLst>
                                        <p:tav tm="0">
                                          <p:val>
                                            <p:strVal val="#ppt_h"/>
                                          </p:val>
                                        </p:tav>
                                        <p:tav tm="100000">
                                          <p:val>
                                            <p:strVal val="#ppt_h"/>
                                          </p:val>
                                        </p:tav>
                                      </p:tavLst>
                                    </p:anim>
                                    <p:animEffect transition="in" filter="fade">
                                      <p:cBhvr>
                                        <p:cTn id="9" dur="1000"/>
                                        <p:tgtEl>
                                          <p:spTgt spid="19458"/>
                                        </p:tgtEl>
                                      </p:cBhvr>
                                    </p:animEffect>
                                  </p:childTnLst>
                                  <p:subTnLst>
                                    <p:animClr clrSpc="rgb" dir="cw">
                                      <p:cBhvr override="childStyle">
                                        <p:cTn dur="1" fill="hold" display="0" masterRel="nextClick" afterEffect="1"/>
                                        <p:tgtEl>
                                          <p:spTgt spid="19458"/>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5" name="Rectangle 5"/>
          <p:cNvSpPr>
            <a:spLocks noGrp="1" noChangeArrowheads="1"/>
          </p:cNvSpPr>
          <p:nvPr>
            <p:ph type="title"/>
          </p:nvPr>
        </p:nvSpPr>
        <p:spPr>
          <a:xfrm>
            <a:off x="395288" y="981075"/>
            <a:ext cx="8229600" cy="647700"/>
          </a:xfrm>
        </p:spPr>
        <p:txBody>
          <a:bodyPr>
            <a:normAutofit fontScale="90000"/>
          </a:bodyPr>
          <a:lstStyle/>
          <a:p>
            <a:r>
              <a:rPr lang="fa-IR" sz="6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کارايی</a:t>
            </a:r>
            <a:endParaRPr lang="en-US" sz="88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0482" name="Rectangle 2"/>
          <p:cNvSpPr>
            <a:spLocks noChangeArrowheads="1"/>
          </p:cNvSpPr>
          <p:nvPr/>
        </p:nvSpPr>
        <p:spPr bwMode="auto">
          <a:xfrm>
            <a:off x="250825" y="4149725"/>
            <a:ext cx="8893175" cy="1435100"/>
          </a:xfrm>
          <a:prstGeom prst="rect">
            <a:avLst/>
          </a:prstGeom>
          <a:noFill/>
          <a:ln w="9525" algn="ctr">
            <a:noFill/>
            <a:miter lim="800000"/>
            <a:headEnd/>
            <a:tailEnd/>
          </a:ln>
          <a:effectLst/>
        </p:spPr>
        <p:txBody>
          <a:bodyPr>
            <a:spAutoFit/>
          </a:bodyPr>
          <a:lstStyle/>
          <a:p>
            <a:endParaRPr lang="fa-IR"/>
          </a:p>
          <a:p>
            <a:pPr algn="r"/>
            <a:endParaRPr lang="fa-IR" sz="3600">
              <a:cs typeface="Nazanin" pitchFamily="2" charset="-78"/>
            </a:endParaRPr>
          </a:p>
          <a:p>
            <a:pPr algn="r">
              <a:buFontTx/>
              <a:buBlip>
                <a:blip r:embed="rId2"/>
              </a:buBlip>
            </a:pPr>
            <a:endParaRPr lang="ar-SA">
              <a:solidFill>
                <a:srgbClr val="7E1504"/>
              </a:solidFill>
            </a:endParaRPr>
          </a:p>
        </p:txBody>
      </p:sp>
      <p:sp>
        <p:nvSpPr>
          <p:cNvPr id="20483" name="Text Box 3"/>
          <p:cNvSpPr txBox="1">
            <a:spLocks noChangeArrowheads="1"/>
          </p:cNvSpPr>
          <p:nvPr/>
        </p:nvSpPr>
        <p:spPr bwMode="auto">
          <a:xfrm>
            <a:off x="2700338" y="115888"/>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20484" name="Rectangle 4"/>
          <p:cNvSpPr>
            <a:spLocks noChangeArrowheads="1"/>
          </p:cNvSpPr>
          <p:nvPr/>
        </p:nvSpPr>
        <p:spPr bwMode="auto">
          <a:xfrm rot="10800000">
            <a:off x="-1588" y="3724275"/>
            <a:ext cx="9145588" cy="488950"/>
          </a:xfrm>
          <a:prstGeom prst="rect">
            <a:avLst/>
          </a:prstGeom>
          <a:noFill/>
          <a:ln w="9525" algn="ctr">
            <a:noFill/>
            <a:miter lim="800000"/>
            <a:headEnd/>
            <a:tailEnd/>
          </a:ln>
          <a:effectLst/>
        </p:spPr>
        <p:txBody>
          <a:bodyPr rot="10800000" anchor="ctr">
            <a:spAutoFit/>
          </a:bodyPr>
          <a:lstStyle/>
          <a:p>
            <a:endParaRPr lang="fa-IR" b="0"/>
          </a:p>
        </p:txBody>
      </p:sp>
      <p:sp>
        <p:nvSpPr>
          <p:cNvPr id="20486" name="Text Box 6"/>
          <p:cNvSpPr txBox="1">
            <a:spLocks noChangeArrowheads="1"/>
          </p:cNvSpPr>
          <p:nvPr/>
        </p:nvSpPr>
        <p:spPr bwMode="auto">
          <a:xfrm>
            <a:off x="4427538" y="1773238"/>
            <a:ext cx="4465637" cy="488950"/>
          </a:xfrm>
          <a:prstGeom prst="rect">
            <a:avLst/>
          </a:prstGeom>
          <a:noFill/>
          <a:ln w="9525" algn="ctr">
            <a:noFill/>
            <a:miter lim="800000"/>
            <a:headEnd/>
            <a:tailEnd/>
          </a:ln>
          <a:effectLst/>
        </p:spPr>
        <p:txBody>
          <a:bodyPr>
            <a:spAutoFit/>
          </a:bodyPr>
          <a:lstStyle/>
          <a:p>
            <a:pPr algn="r"/>
            <a:r>
              <a:rPr lang="ar-SA"/>
              <a:t> </a:t>
            </a:r>
            <a:endParaRPr lang="en-US" sz="1800"/>
          </a:p>
        </p:txBody>
      </p:sp>
      <p:sp>
        <p:nvSpPr>
          <p:cNvPr id="20487" name="Text Box 7"/>
          <p:cNvSpPr txBox="1">
            <a:spLocks noChangeArrowheads="1"/>
          </p:cNvSpPr>
          <p:nvPr/>
        </p:nvSpPr>
        <p:spPr bwMode="auto">
          <a:xfrm>
            <a:off x="4859338" y="1765300"/>
            <a:ext cx="3960812" cy="488950"/>
          </a:xfrm>
          <a:prstGeom prst="rect">
            <a:avLst/>
          </a:prstGeom>
          <a:noFill/>
          <a:ln w="9525" algn="ctr">
            <a:noFill/>
            <a:miter lim="800000"/>
            <a:headEnd/>
            <a:tailEnd/>
          </a:ln>
          <a:effectLst/>
        </p:spPr>
        <p:txBody>
          <a:bodyPr>
            <a:spAutoFit/>
          </a:bodyPr>
          <a:lstStyle/>
          <a:p>
            <a:endParaRPr lang="fa-IR"/>
          </a:p>
        </p:txBody>
      </p:sp>
      <p:sp>
        <p:nvSpPr>
          <p:cNvPr id="20488" name="Rectangle 8"/>
          <p:cNvSpPr>
            <a:spLocks noChangeArrowheads="1"/>
          </p:cNvSpPr>
          <p:nvPr/>
        </p:nvSpPr>
        <p:spPr bwMode="auto">
          <a:xfrm>
            <a:off x="179388" y="1916113"/>
            <a:ext cx="8569325" cy="4392612"/>
          </a:xfrm>
          <a:prstGeom prst="rect">
            <a:avLst/>
          </a:prstGeom>
          <a:noFill/>
          <a:ln w="9525" algn="ctr">
            <a:noFill/>
            <a:miter lim="800000"/>
            <a:headEnd/>
            <a:tailEnd/>
          </a:ln>
          <a:effectLst/>
        </p:spPr>
        <p:txBody>
          <a:bodyPr anchor="ctr"/>
          <a:lstStyle/>
          <a:p>
            <a:pPr algn="just" rtl="1"/>
            <a:r>
              <a:rPr lang="fa-IR" sz="2800" b="0" dirty="0" smtClean="0">
                <a:ln w="1905"/>
                <a:solidFill>
                  <a:schemeClr val="tx2">
                    <a:lumMod val="75000"/>
                  </a:schemeClr>
                </a:solidFill>
                <a:effectLst>
                  <a:outerShdw blurRad="38100" dist="38100" dir="2700000" algn="tl">
                    <a:srgbClr val="000000">
                      <a:alpha val="43137"/>
                    </a:srgbClr>
                  </a:outerShdw>
                </a:effectLst>
                <a:cs typeface="+mn-cs"/>
              </a:rPr>
              <a:t>به </a:t>
            </a:r>
            <a:r>
              <a:rPr lang="fa-IR" sz="2800" b="0" u="sng" dirty="0">
                <a:ln w="1905"/>
                <a:solidFill>
                  <a:srgbClr val="FFC000"/>
                </a:solidFill>
                <a:effectLst>
                  <a:outerShdw blurRad="38100" dist="38100" dir="2700000" algn="tl">
                    <a:srgbClr val="000000">
                      <a:alpha val="43137"/>
                    </a:srgbClr>
                  </a:outerShdw>
                </a:effectLst>
                <a:cs typeface="+mn-cs"/>
              </a:rPr>
              <a:t>اجرای درست کارها </a:t>
            </a:r>
            <a:r>
              <a:rPr lang="fa-IR" sz="2800" b="0" dirty="0">
                <a:ln w="1905"/>
                <a:solidFill>
                  <a:schemeClr val="tx2">
                    <a:lumMod val="75000"/>
                  </a:schemeClr>
                </a:solidFill>
                <a:effectLst>
                  <a:outerShdw blurRad="38100" dist="38100" dir="2700000" algn="tl">
                    <a:srgbClr val="000000">
                      <a:alpha val="43137"/>
                    </a:srgbClr>
                  </a:outerShdw>
                </a:effectLst>
                <a:cs typeface="+mn-cs"/>
              </a:rPr>
              <a:t>در سازمان مربوط می شود. يعنی تصميماتی که با هدف </a:t>
            </a:r>
            <a:r>
              <a:rPr lang="fa-IR" sz="2800" b="0" dirty="0">
                <a:ln w="1905"/>
                <a:solidFill>
                  <a:srgbClr val="FFC000"/>
                </a:solidFill>
                <a:effectLst>
                  <a:outerShdw blurRad="38100" dist="38100" dir="2700000" algn="tl">
                    <a:srgbClr val="000000">
                      <a:alpha val="43137"/>
                    </a:srgbClr>
                  </a:outerShdw>
                </a:effectLst>
                <a:cs typeface="+mn-cs"/>
              </a:rPr>
              <a:t>کاهش </a:t>
            </a:r>
            <a:r>
              <a:rPr lang="ar-SA" sz="2800" b="0" dirty="0">
                <a:ln w="1905"/>
                <a:solidFill>
                  <a:srgbClr val="FFC000"/>
                </a:solidFill>
                <a:effectLst>
                  <a:outerShdw blurRad="38100" dist="38100" dir="2700000" algn="tl">
                    <a:srgbClr val="000000">
                      <a:alpha val="43137"/>
                    </a:srgbClr>
                  </a:outerShdw>
                </a:effectLst>
                <a:cs typeface="+mn-cs"/>
              </a:rPr>
              <a:t>هزينه ها</a:t>
            </a:r>
            <a:r>
              <a:rPr lang="fa-IR" sz="2800" b="0" dirty="0">
                <a:ln w="1905"/>
                <a:solidFill>
                  <a:schemeClr val="tx2">
                    <a:lumMod val="75000"/>
                  </a:schemeClr>
                </a:solidFill>
                <a:effectLst>
                  <a:outerShdw blurRad="38100" dist="38100" dir="2700000" algn="tl">
                    <a:srgbClr val="000000">
                      <a:alpha val="43137"/>
                    </a:srgbClr>
                  </a:outerShdw>
                </a:effectLst>
                <a:cs typeface="+mn-cs"/>
              </a:rPr>
              <a:t>، </a:t>
            </a:r>
            <a:r>
              <a:rPr lang="fa-IR" sz="2800" b="0" dirty="0">
                <a:ln w="1905"/>
                <a:solidFill>
                  <a:srgbClr val="FFC000"/>
                </a:solidFill>
                <a:effectLst>
                  <a:outerShdw blurRad="38100" dist="38100" dir="2700000" algn="tl">
                    <a:srgbClr val="000000">
                      <a:alpha val="43137"/>
                    </a:srgbClr>
                  </a:outerShdw>
                </a:effectLst>
                <a:cs typeface="+mn-cs"/>
              </a:rPr>
              <a:t>افزايش مقدار توليد </a:t>
            </a:r>
            <a:r>
              <a:rPr lang="fa-IR" sz="2800" b="0" dirty="0">
                <a:ln w="1905"/>
                <a:solidFill>
                  <a:schemeClr val="tx2">
                    <a:lumMod val="75000"/>
                  </a:schemeClr>
                </a:solidFill>
                <a:effectLst>
                  <a:outerShdw blurRad="38100" dist="38100" dir="2700000" algn="tl">
                    <a:srgbClr val="000000">
                      <a:alpha val="43137"/>
                    </a:srgbClr>
                  </a:outerShdw>
                </a:effectLst>
                <a:cs typeface="+mn-cs"/>
              </a:rPr>
              <a:t>و </a:t>
            </a:r>
            <a:r>
              <a:rPr lang="fa-IR" sz="2800" b="0" dirty="0">
                <a:ln w="1905"/>
                <a:solidFill>
                  <a:srgbClr val="FFC000"/>
                </a:solidFill>
                <a:effectLst>
                  <a:outerShdw blurRad="38100" dist="38100" dir="2700000" algn="tl">
                    <a:srgbClr val="000000">
                      <a:alpha val="43137"/>
                    </a:srgbClr>
                  </a:outerShdw>
                </a:effectLst>
                <a:cs typeface="+mn-cs"/>
              </a:rPr>
              <a:t>بهبود کيفيت </a:t>
            </a:r>
            <a:r>
              <a:rPr lang="fa-IR" sz="2800" b="0" dirty="0">
                <a:ln w="1905"/>
                <a:solidFill>
                  <a:schemeClr val="tx2">
                    <a:lumMod val="75000"/>
                  </a:schemeClr>
                </a:solidFill>
                <a:effectLst>
                  <a:outerShdw blurRad="38100" dist="38100" dir="2700000" algn="tl">
                    <a:srgbClr val="000000">
                      <a:alpha val="43137"/>
                    </a:srgbClr>
                  </a:outerShdw>
                </a:effectLst>
                <a:cs typeface="+mn-cs"/>
              </a:rPr>
              <a:t>محصول اتخاذ می شوند</a:t>
            </a:r>
            <a:r>
              <a:rPr lang="fa-IR" sz="2800" b="0" dirty="0" smtClean="0">
                <a:ln w="1905"/>
                <a:solidFill>
                  <a:schemeClr val="tx2">
                    <a:lumMod val="75000"/>
                  </a:schemeClr>
                </a:solidFill>
                <a:effectLst>
                  <a:outerShdw blurRad="38100" dist="38100" dir="2700000" algn="tl">
                    <a:srgbClr val="000000">
                      <a:alpha val="43137"/>
                    </a:srgbClr>
                  </a:outerShdw>
                </a:effectLst>
                <a:cs typeface="+mn-cs"/>
              </a:rPr>
              <a:t>.</a:t>
            </a:r>
          </a:p>
          <a:p>
            <a:pPr algn="just" rtl="1"/>
            <a:endParaRPr lang="fa-IR" sz="2800" b="0" dirty="0" smtClean="0">
              <a:ln w="1905"/>
              <a:solidFill>
                <a:schemeClr val="tx2">
                  <a:lumMod val="75000"/>
                </a:schemeClr>
              </a:solidFill>
              <a:effectLst>
                <a:outerShdw blurRad="38100" dist="38100" dir="2700000" algn="tl">
                  <a:srgbClr val="000000">
                    <a:alpha val="43137"/>
                  </a:srgbClr>
                </a:outerShdw>
              </a:effectLst>
              <a:cs typeface="+mn-cs"/>
            </a:endParaRPr>
          </a:p>
          <a:p>
            <a:pPr algn="just" rtl="1"/>
            <a:endParaRPr lang="fa-IR" sz="2800" b="0" dirty="0">
              <a:ln w="1905"/>
              <a:solidFill>
                <a:schemeClr val="tx2">
                  <a:lumMod val="75000"/>
                </a:schemeClr>
              </a:solidFill>
              <a:effectLst>
                <a:outerShdw blurRad="38100" dist="38100" dir="2700000" algn="tl">
                  <a:srgbClr val="000000">
                    <a:alpha val="43137"/>
                  </a:srgbClr>
                </a:outerShdw>
              </a:effectLst>
              <a:cs typeface="+mn-cs"/>
            </a:endParaRPr>
          </a:p>
          <a:p>
            <a:pPr algn="just" rtl="1"/>
            <a:r>
              <a:rPr lang="fa-IR" sz="2800" b="0" dirty="0">
                <a:ln w="1905"/>
                <a:solidFill>
                  <a:schemeClr val="tx2">
                    <a:lumMod val="75000"/>
                  </a:schemeClr>
                </a:solidFill>
                <a:effectLst>
                  <a:outerShdw blurRad="38100" dist="38100" dir="2700000" algn="tl">
                    <a:srgbClr val="000000">
                      <a:alpha val="43137"/>
                    </a:srgbClr>
                  </a:outerShdw>
                </a:effectLst>
                <a:cs typeface="+mn-cs"/>
              </a:rPr>
              <a:t> کارايي نسبت </a:t>
            </a:r>
            <a:r>
              <a:rPr lang="fa-IR" sz="2800" b="0" dirty="0" smtClean="0">
                <a:ln w="1905"/>
                <a:solidFill>
                  <a:srgbClr val="FFC000"/>
                </a:solidFill>
                <a:effectLst>
                  <a:outerShdw blurRad="38100" dist="38100" dir="2700000" algn="tl">
                    <a:srgbClr val="000000">
                      <a:alpha val="43137"/>
                    </a:srgbClr>
                  </a:outerShdw>
                </a:effectLst>
                <a:cs typeface="+mn-cs"/>
              </a:rPr>
              <a:t>بازدهی واقعی </a:t>
            </a:r>
            <a:r>
              <a:rPr lang="fa-IR" sz="2800" b="0" dirty="0">
                <a:ln w="1905"/>
                <a:solidFill>
                  <a:schemeClr val="tx2">
                    <a:lumMod val="75000"/>
                  </a:schemeClr>
                </a:solidFill>
                <a:effectLst>
                  <a:outerShdw blurRad="38100" dist="38100" dir="2700000" algn="tl">
                    <a:srgbClr val="000000">
                      <a:alpha val="43137"/>
                    </a:srgbClr>
                  </a:outerShdw>
                </a:effectLst>
                <a:cs typeface="+mn-cs"/>
              </a:rPr>
              <a:t>به </a:t>
            </a:r>
            <a:r>
              <a:rPr lang="fa-IR" sz="2800" b="0" dirty="0">
                <a:ln w="1905"/>
                <a:solidFill>
                  <a:srgbClr val="FFC000"/>
                </a:solidFill>
                <a:effectLst>
                  <a:outerShdw blurRad="38100" dist="38100" dir="2700000" algn="tl">
                    <a:srgbClr val="000000">
                      <a:alpha val="43137"/>
                    </a:srgbClr>
                  </a:outerShdw>
                </a:effectLst>
                <a:cs typeface="+mn-cs"/>
              </a:rPr>
              <a:t>بازدهی استاندارد </a:t>
            </a:r>
            <a:r>
              <a:rPr lang="fa-IR" sz="2800" b="0" dirty="0">
                <a:ln w="1905"/>
                <a:solidFill>
                  <a:schemeClr val="tx2">
                    <a:lumMod val="75000"/>
                  </a:schemeClr>
                </a:solidFill>
                <a:effectLst>
                  <a:outerShdw blurRad="38100" dist="38100" dir="2700000" algn="tl">
                    <a:srgbClr val="000000">
                      <a:alpha val="43137"/>
                    </a:srgbClr>
                  </a:outerShdw>
                </a:effectLst>
                <a:cs typeface="+mn-cs"/>
              </a:rPr>
              <a:t>است.</a:t>
            </a:r>
            <a:endParaRPr lang="en-US" sz="2800" b="0" dirty="0">
              <a:ln w="1905"/>
              <a:solidFill>
                <a:schemeClr val="tx2">
                  <a:lumMod val="75000"/>
                </a:schemeClr>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20482"/>
                                        </p:tgtEl>
                                        <p:attrNameLst>
                                          <p:attrName>style.visibility</p:attrName>
                                        </p:attrNameLst>
                                      </p:cBhvr>
                                      <p:to>
                                        <p:strVal val="visible"/>
                                      </p:to>
                                    </p:set>
                                    <p:anim calcmode="lin" valueType="num">
                                      <p:cBhvr>
                                        <p:cTn id="7" dur="1000" fill="hold"/>
                                        <p:tgtEl>
                                          <p:spTgt spid="20482"/>
                                        </p:tgtEl>
                                        <p:attrNameLst>
                                          <p:attrName>ppt_w</p:attrName>
                                        </p:attrNameLst>
                                      </p:cBhvr>
                                      <p:tavLst>
                                        <p:tav tm="0">
                                          <p:val>
                                            <p:strVal val="#ppt_w*0.70"/>
                                          </p:val>
                                        </p:tav>
                                        <p:tav tm="100000">
                                          <p:val>
                                            <p:strVal val="#ppt_w"/>
                                          </p:val>
                                        </p:tav>
                                      </p:tavLst>
                                    </p:anim>
                                    <p:anim calcmode="lin" valueType="num">
                                      <p:cBhvr>
                                        <p:cTn id="8" dur="1000" fill="hold"/>
                                        <p:tgtEl>
                                          <p:spTgt spid="20482"/>
                                        </p:tgtEl>
                                        <p:attrNameLst>
                                          <p:attrName>ppt_h</p:attrName>
                                        </p:attrNameLst>
                                      </p:cBhvr>
                                      <p:tavLst>
                                        <p:tav tm="0">
                                          <p:val>
                                            <p:strVal val="#ppt_h"/>
                                          </p:val>
                                        </p:tav>
                                        <p:tav tm="100000">
                                          <p:val>
                                            <p:strVal val="#ppt_h"/>
                                          </p:val>
                                        </p:tav>
                                      </p:tavLst>
                                    </p:anim>
                                    <p:animEffect transition="in" filter="fade">
                                      <p:cBhvr>
                                        <p:cTn id="9" dur="1000"/>
                                        <p:tgtEl>
                                          <p:spTgt spid="20482"/>
                                        </p:tgtEl>
                                      </p:cBhvr>
                                    </p:animEffect>
                                  </p:childTnLst>
                                  <p:subTnLst>
                                    <p:animClr clrSpc="rgb" dir="cw">
                                      <p:cBhvr override="childStyle">
                                        <p:cTn dur="1" fill="hold" display="0" masterRel="nextClick" afterEffect="1"/>
                                        <p:tgtEl>
                                          <p:spTgt spid="20482"/>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9" name="Rectangle 5"/>
          <p:cNvSpPr>
            <a:spLocks noGrp="1" noChangeArrowheads="1"/>
          </p:cNvSpPr>
          <p:nvPr>
            <p:ph type="title"/>
          </p:nvPr>
        </p:nvSpPr>
        <p:spPr>
          <a:xfrm>
            <a:off x="395288" y="981075"/>
            <a:ext cx="8229600" cy="647700"/>
          </a:xfrm>
        </p:spPr>
        <p:txBody>
          <a:bodyPr>
            <a:normAutofit fontScale="90000"/>
          </a:bodyPr>
          <a:lstStyle/>
          <a:p>
            <a:r>
              <a:rPr lang="fa-IR" sz="5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solidFill>
                <a:effectLst>
                  <a:outerShdw blurRad="50800" dist="40000" dir="5400000" algn="tl" rotWithShape="0">
                    <a:srgbClr val="000000">
                      <a:shade val="5000"/>
                      <a:satMod val="120000"/>
                      <a:alpha val="33000"/>
                    </a:srgbClr>
                  </a:outerShdw>
                </a:effectLst>
              </a:rPr>
              <a:t>نوآوری</a:t>
            </a:r>
            <a:endParaRPr lang="en-US" sz="72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tx1"/>
              </a:solidFill>
              <a:effectLst>
                <a:outerShdw blurRad="50800" dist="40000" dir="5400000" algn="tl" rotWithShape="0">
                  <a:srgbClr val="000000">
                    <a:shade val="5000"/>
                    <a:satMod val="120000"/>
                    <a:alpha val="33000"/>
                  </a:srgbClr>
                </a:outerShdw>
              </a:effectLst>
            </a:endParaRPr>
          </a:p>
        </p:txBody>
      </p:sp>
      <p:sp>
        <p:nvSpPr>
          <p:cNvPr id="21512" name="Rectangle 8"/>
          <p:cNvSpPr>
            <a:spLocks noGrp="1" noChangeArrowheads="1"/>
          </p:cNvSpPr>
          <p:nvPr>
            <p:ph type="body" sz="half" idx="3"/>
          </p:nvPr>
        </p:nvSpPr>
        <p:spPr>
          <a:xfrm>
            <a:off x="179388" y="1773238"/>
            <a:ext cx="8580437" cy="4897437"/>
          </a:xfrm>
          <a:noFill/>
          <a:ln algn="ctr">
            <a:noFill/>
          </a:ln>
        </p:spPr>
        <p:txBody>
          <a:bodyPr>
            <a:normAutofit/>
          </a:bodyPr>
          <a:lstStyle/>
          <a:p>
            <a:pPr algn="just" rtl="1">
              <a:spcBef>
                <a:spcPct val="0"/>
              </a:spcBef>
              <a:buClr>
                <a:schemeClr val="tx1"/>
              </a:buClr>
              <a:buFontTx/>
              <a:buNone/>
            </a:pPr>
            <a:r>
              <a:rPr lang="fa-IR" b="1" dirty="0" smtClean="0">
                <a:ln w="1905"/>
                <a:solidFill>
                  <a:schemeClr val="tx2">
                    <a:lumMod val="75000"/>
                  </a:schemeClr>
                </a:solidFill>
                <a:effectLst>
                  <a:outerShdw blurRad="38100" dist="38100" dir="2700000" algn="tl">
                    <a:srgbClr val="000000">
                      <a:alpha val="43137"/>
                    </a:srgbClr>
                  </a:outerShdw>
                </a:effectLst>
              </a:rPr>
              <a:t>به </a:t>
            </a:r>
            <a:r>
              <a:rPr lang="fa-IR" b="1" u="sng" dirty="0">
                <a:ln w="1905"/>
                <a:solidFill>
                  <a:srgbClr val="FFC000"/>
                </a:solidFill>
                <a:effectLst>
                  <a:outerShdw blurRad="38100" dist="38100" dir="2700000" algn="tl">
                    <a:srgbClr val="000000">
                      <a:alpha val="43137"/>
                    </a:srgbClr>
                  </a:outerShdw>
                </a:effectLst>
              </a:rPr>
              <a:t>ميزان تطابق محصولات </a:t>
            </a:r>
            <a:r>
              <a:rPr lang="fa-IR" b="1" dirty="0">
                <a:ln w="1905"/>
                <a:solidFill>
                  <a:schemeClr val="tx2">
                    <a:lumMod val="75000"/>
                  </a:schemeClr>
                </a:solidFill>
                <a:effectLst>
                  <a:outerShdw blurRad="38100" dist="38100" dir="2700000" algn="tl">
                    <a:srgbClr val="000000">
                      <a:alpha val="43137"/>
                    </a:srgbClr>
                  </a:outerShdw>
                </a:effectLst>
              </a:rPr>
              <a:t>توليدی و فرايندهای توليدی يک سازمان در قبال </a:t>
            </a:r>
            <a:r>
              <a:rPr lang="fa-IR" b="1" dirty="0">
                <a:ln w="1905"/>
                <a:solidFill>
                  <a:srgbClr val="FFC000"/>
                </a:solidFill>
                <a:effectLst>
                  <a:outerShdw blurRad="38100" dist="38100" dir="2700000" algn="tl">
                    <a:srgbClr val="000000">
                      <a:alpha val="43137"/>
                    </a:srgbClr>
                  </a:outerShdw>
                </a:effectLst>
              </a:rPr>
              <a:t>تغييرات تقاضا </a:t>
            </a:r>
            <a:r>
              <a:rPr lang="fa-IR" b="1" dirty="0">
                <a:ln w="1905"/>
                <a:solidFill>
                  <a:schemeClr val="tx2">
                    <a:lumMod val="75000"/>
                  </a:schemeClr>
                </a:solidFill>
                <a:effectLst>
                  <a:outerShdw blurRad="38100" dist="38100" dir="2700000" algn="tl">
                    <a:srgbClr val="000000">
                      <a:alpha val="43137"/>
                    </a:srgbClr>
                  </a:outerShdw>
                </a:effectLst>
              </a:rPr>
              <a:t>و </a:t>
            </a:r>
            <a:r>
              <a:rPr lang="fa-IR" b="1" dirty="0">
                <a:ln w="1905"/>
                <a:solidFill>
                  <a:srgbClr val="FFC000"/>
                </a:solidFill>
                <a:effectLst>
                  <a:outerShdw blurRad="38100" dist="38100" dir="2700000" algn="tl">
                    <a:srgbClr val="000000">
                      <a:alpha val="43137"/>
                    </a:srgbClr>
                  </a:outerShdw>
                </a:effectLst>
              </a:rPr>
              <a:t>نيازهای جديد </a:t>
            </a:r>
            <a:r>
              <a:rPr lang="fa-IR" b="1" dirty="0">
                <a:ln w="1905"/>
                <a:solidFill>
                  <a:schemeClr val="tx2">
                    <a:lumMod val="75000"/>
                  </a:schemeClr>
                </a:solidFill>
                <a:effectLst>
                  <a:outerShdw blurRad="38100" dist="38100" dir="2700000" algn="tl">
                    <a:srgbClr val="000000">
                      <a:alpha val="43137"/>
                    </a:srgbClr>
                  </a:outerShdw>
                </a:effectLst>
              </a:rPr>
              <a:t>مشتريان، </a:t>
            </a:r>
            <a:r>
              <a:rPr lang="fa-IR" b="1" dirty="0">
                <a:ln w="1905"/>
                <a:solidFill>
                  <a:srgbClr val="FFC000"/>
                </a:solidFill>
                <a:effectLst>
                  <a:outerShdw blurRad="38100" dist="38100" dir="2700000" algn="tl">
                    <a:srgbClr val="000000">
                      <a:alpha val="43137"/>
                    </a:srgbClr>
                  </a:outerShdw>
                </a:effectLst>
              </a:rPr>
              <a:t>تغييرات تکنولوژی </a:t>
            </a:r>
            <a:r>
              <a:rPr lang="fa-IR" b="1" dirty="0">
                <a:ln w="1905"/>
                <a:solidFill>
                  <a:schemeClr val="tx2">
                    <a:lumMod val="75000"/>
                  </a:schemeClr>
                </a:solidFill>
                <a:effectLst>
                  <a:outerShdw blurRad="38100" dist="38100" dir="2700000" algn="tl">
                    <a:srgbClr val="000000">
                      <a:alpha val="43137"/>
                    </a:srgbClr>
                  </a:outerShdw>
                </a:effectLst>
              </a:rPr>
              <a:t>و ساخت محصولات جديد گفته می شود. </a:t>
            </a:r>
            <a:endParaRPr lang="fa-IR" b="1" dirty="0" smtClean="0">
              <a:ln w="1905"/>
              <a:solidFill>
                <a:schemeClr val="tx2">
                  <a:lumMod val="75000"/>
                </a:schemeClr>
              </a:solidFill>
              <a:effectLst>
                <a:outerShdw blurRad="38100" dist="38100" dir="2700000" algn="tl">
                  <a:srgbClr val="000000">
                    <a:alpha val="43137"/>
                  </a:srgbClr>
                </a:outerShdw>
              </a:effectLst>
            </a:endParaRPr>
          </a:p>
          <a:p>
            <a:pPr algn="just" rtl="1">
              <a:spcBef>
                <a:spcPct val="0"/>
              </a:spcBef>
              <a:buClr>
                <a:schemeClr val="tx1"/>
              </a:buClr>
              <a:buFontTx/>
              <a:buNone/>
            </a:pPr>
            <a:r>
              <a:rPr lang="fa-IR" b="1" dirty="0" smtClean="0">
                <a:ln w="1905"/>
                <a:solidFill>
                  <a:schemeClr val="tx2">
                    <a:lumMod val="75000"/>
                  </a:schemeClr>
                </a:solidFill>
                <a:effectLst>
                  <a:outerShdw blurRad="38100" dist="38100" dir="2700000" algn="tl">
                    <a:srgbClr val="000000">
                      <a:alpha val="43137"/>
                    </a:srgbClr>
                  </a:outerShdw>
                </a:effectLst>
              </a:rPr>
              <a:t>نوآوری </a:t>
            </a:r>
            <a:r>
              <a:rPr lang="fa-IR" b="1" dirty="0">
                <a:ln w="1905"/>
                <a:solidFill>
                  <a:schemeClr val="tx2">
                    <a:lumMod val="75000"/>
                  </a:schemeClr>
                </a:solidFill>
                <a:effectLst>
                  <a:outerShdw blurRad="38100" dist="38100" dir="2700000" algn="tl">
                    <a:srgbClr val="000000">
                      <a:alpha val="43137"/>
                    </a:srgbClr>
                  </a:outerShdw>
                </a:effectLst>
              </a:rPr>
              <a:t>بمنظور </a:t>
            </a:r>
            <a:r>
              <a:rPr lang="fa-IR" b="1" u="sng" dirty="0">
                <a:ln w="1905"/>
                <a:solidFill>
                  <a:srgbClr val="FFC000"/>
                </a:solidFill>
                <a:effectLst>
                  <a:outerShdw blurRad="38100" dist="38100" dir="2700000" algn="tl">
                    <a:srgbClr val="000000">
                      <a:alpha val="43137"/>
                    </a:srgbClr>
                  </a:outerShdw>
                </a:effectLst>
              </a:rPr>
              <a:t>برآورد نيازهای جديد مشتريان </a:t>
            </a:r>
            <a:r>
              <a:rPr lang="fa-IR" b="1" dirty="0">
                <a:ln w="1905"/>
                <a:solidFill>
                  <a:schemeClr val="tx2">
                    <a:lumMod val="75000"/>
                  </a:schemeClr>
                </a:solidFill>
                <a:effectLst>
                  <a:outerShdw blurRad="38100" dist="38100" dir="2700000" algn="tl">
                    <a:srgbClr val="000000">
                      <a:alpha val="43137"/>
                    </a:srgbClr>
                  </a:outerShdw>
                </a:effectLst>
              </a:rPr>
              <a:t>يا ايجاد تقاضای جديد و کسب سهم بيشتر بازار در مقايسه با رقبا انجام می شود.</a:t>
            </a:r>
            <a:endParaRPr lang="en-US" b="1" dirty="0">
              <a:ln w="1905"/>
              <a:solidFill>
                <a:schemeClr val="tx2">
                  <a:lumMod val="75000"/>
                </a:schemeClr>
              </a:solidFill>
              <a:effectLst>
                <a:outerShdw blurRad="38100" dist="38100" dir="2700000" algn="tl">
                  <a:srgbClr val="000000">
                    <a:alpha val="43137"/>
                  </a:srgbClr>
                </a:outerShdw>
              </a:effectLst>
            </a:endParaRPr>
          </a:p>
        </p:txBody>
      </p:sp>
      <p:sp>
        <p:nvSpPr>
          <p:cNvPr id="21506" name="Rectangle 2"/>
          <p:cNvSpPr>
            <a:spLocks noChangeArrowheads="1"/>
          </p:cNvSpPr>
          <p:nvPr/>
        </p:nvSpPr>
        <p:spPr bwMode="auto">
          <a:xfrm>
            <a:off x="250825" y="4149725"/>
            <a:ext cx="8893175" cy="1435100"/>
          </a:xfrm>
          <a:prstGeom prst="rect">
            <a:avLst/>
          </a:prstGeom>
          <a:noFill/>
          <a:ln w="9525" algn="ctr">
            <a:noFill/>
            <a:miter lim="800000"/>
            <a:headEnd/>
            <a:tailEnd/>
          </a:ln>
          <a:effectLst/>
        </p:spPr>
        <p:txBody>
          <a:bodyPr>
            <a:spAutoFit/>
          </a:bodyPr>
          <a:lstStyle/>
          <a:p>
            <a:endParaRPr lang="fa-IR">
              <a:solidFill>
                <a:schemeClr val="tx2">
                  <a:lumMod val="75000"/>
                </a:schemeClr>
              </a:solidFill>
            </a:endParaRPr>
          </a:p>
          <a:p>
            <a:pPr algn="r"/>
            <a:endParaRPr lang="fa-IR" sz="3600">
              <a:solidFill>
                <a:schemeClr val="tx2">
                  <a:lumMod val="75000"/>
                </a:schemeClr>
              </a:solidFill>
              <a:cs typeface="Nazanin" pitchFamily="2" charset="-78"/>
            </a:endParaRPr>
          </a:p>
          <a:p>
            <a:pPr algn="r">
              <a:buFontTx/>
              <a:buBlip>
                <a:blip r:embed="rId2"/>
              </a:buBlip>
            </a:pPr>
            <a:endParaRPr lang="ar-SA">
              <a:solidFill>
                <a:schemeClr val="tx2">
                  <a:lumMod val="75000"/>
                </a:schemeClr>
              </a:solidFill>
            </a:endParaRPr>
          </a:p>
        </p:txBody>
      </p:sp>
      <p:sp>
        <p:nvSpPr>
          <p:cNvPr id="21507" name="Text Box 3"/>
          <p:cNvSpPr txBox="1">
            <a:spLocks noChangeArrowheads="1"/>
          </p:cNvSpPr>
          <p:nvPr/>
        </p:nvSpPr>
        <p:spPr bwMode="auto">
          <a:xfrm>
            <a:off x="2667000" y="152400"/>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chemeClr val="tx2">
                  <a:lumMod val="75000"/>
                </a:schemeClr>
              </a:solidFill>
              <a:effectLst>
                <a:outerShdw blurRad="63500" dir="3600000" algn="tl" rotWithShape="0">
                  <a:srgbClr val="000000">
                    <a:alpha val="70000"/>
                  </a:srgbClr>
                </a:outerShdw>
              </a:effectLst>
              <a:cs typeface="2  Bardiya" pitchFamily="2" charset="-78"/>
            </a:endParaRPr>
          </a:p>
        </p:txBody>
      </p:sp>
      <p:sp>
        <p:nvSpPr>
          <p:cNvPr id="21508" name="Rectangle 4"/>
          <p:cNvSpPr>
            <a:spLocks noChangeArrowheads="1"/>
          </p:cNvSpPr>
          <p:nvPr/>
        </p:nvSpPr>
        <p:spPr bwMode="auto">
          <a:xfrm rot="10800000">
            <a:off x="-1588" y="3724275"/>
            <a:ext cx="9145588" cy="488950"/>
          </a:xfrm>
          <a:prstGeom prst="rect">
            <a:avLst/>
          </a:prstGeom>
          <a:noFill/>
          <a:ln w="9525" algn="ctr">
            <a:noFill/>
            <a:miter lim="800000"/>
            <a:headEnd/>
            <a:tailEnd/>
          </a:ln>
          <a:effectLst/>
        </p:spPr>
        <p:txBody>
          <a:bodyPr rot="10800000" anchor="ctr">
            <a:spAutoFit/>
          </a:bodyPr>
          <a:lstStyle/>
          <a:p>
            <a:endParaRPr lang="fa-IR" b="0">
              <a:solidFill>
                <a:schemeClr val="tx2">
                  <a:lumMod val="75000"/>
                </a:schemeClr>
              </a:solidFill>
            </a:endParaRPr>
          </a:p>
        </p:txBody>
      </p:sp>
      <p:sp>
        <p:nvSpPr>
          <p:cNvPr id="21510" name="Text Box 6"/>
          <p:cNvSpPr txBox="1">
            <a:spLocks noChangeArrowheads="1"/>
          </p:cNvSpPr>
          <p:nvPr/>
        </p:nvSpPr>
        <p:spPr bwMode="auto">
          <a:xfrm>
            <a:off x="4427538" y="1773238"/>
            <a:ext cx="4465637" cy="488950"/>
          </a:xfrm>
          <a:prstGeom prst="rect">
            <a:avLst/>
          </a:prstGeom>
          <a:noFill/>
          <a:ln w="9525" algn="ctr">
            <a:noFill/>
            <a:miter lim="800000"/>
            <a:headEnd/>
            <a:tailEnd/>
          </a:ln>
          <a:effectLst/>
        </p:spPr>
        <p:txBody>
          <a:bodyPr>
            <a:spAutoFit/>
          </a:bodyPr>
          <a:lstStyle/>
          <a:p>
            <a:pPr algn="r"/>
            <a:r>
              <a:rPr lang="ar-SA">
                <a:solidFill>
                  <a:schemeClr val="tx2">
                    <a:lumMod val="75000"/>
                  </a:schemeClr>
                </a:solidFill>
              </a:rPr>
              <a:t> </a:t>
            </a:r>
            <a:endParaRPr lang="en-US" sz="1800">
              <a:solidFill>
                <a:schemeClr val="tx2">
                  <a:lumMod val="75000"/>
                </a:schemeClr>
              </a:solidFill>
            </a:endParaRPr>
          </a:p>
        </p:txBody>
      </p:sp>
      <p:sp>
        <p:nvSpPr>
          <p:cNvPr id="21511" name="Text Box 7"/>
          <p:cNvSpPr txBox="1">
            <a:spLocks noChangeArrowheads="1"/>
          </p:cNvSpPr>
          <p:nvPr/>
        </p:nvSpPr>
        <p:spPr bwMode="auto">
          <a:xfrm>
            <a:off x="4859338" y="1765300"/>
            <a:ext cx="3960812" cy="488950"/>
          </a:xfrm>
          <a:prstGeom prst="rect">
            <a:avLst/>
          </a:prstGeom>
          <a:noFill/>
          <a:ln w="9525" algn="ctr">
            <a:noFill/>
            <a:miter lim="800000"/>
            <a:headEnd/>
            <a:tailEnd/>
          </a:ln>
          <a:effectLst/>
        </p:spPr>
        <p:txBody>
          <a:bodyPr>
            <a:spAutoFit/>
          </a:bodyPr>
          <a:lstStyle/>
          <a:p>
            <a:endParaRPr lang="fa-IR">
              <a:solidFill>
                <a:schemeClr val="tx2">
                  <a:lumMod val="75000"/>
                </a:schemeClr>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21506"/>
                                        </p:tgtEl>
                                        <p:attrNameLst>
                                          <p:attrName>style.visibility</p:attrName>
                                        </p:attrNameLst>
                                      </p:cBhvr>
                                      <p:to>
                                        <p:strVal val="visible"/>
                                      </p:to>
                                    </p:set>
                                    <p:anim calcmode="lin" valueType="num">
                                      <p:cBhvr>
                                        <p:cTn id="7" dur="1000" fill="hold"/>
                                        <p:tgtEl>
                                          <p:spTgt spid="21506"/>
                                        </p:tgtEl>
                                        <p:attrNameLst>
                                          <p:attrName>ppt_w</p:attrName>
                                        </p:attrNameLst>
                                      </p:cBhvr>
                                      <p:tavLst>
                                        <p:tav tm="0">
                                          <p:val>
                                            <p:strVal val="#ppt_w*0.70"/>
                                          </p:val>
                                        </p:tav>
                                        <p:tav tm="100000">
                                          <p:val>
                                            <p:strVal val="#ppt_w"/>
                                          </p:val>
                                        </p:tav>
                                      </p:tavLst>
                                    </p:anim>
                                    <p:anim calcmode="lin" valueType="num">
                                      <p:cBhvr>
                                        <p:cTn id="8" dur="1000" fill="hold"/>
                                        <p:tgtEl>
                                          <p:spTgt spid="21506"/>
                                        </p:tgtEl>
                                        <p:attrNameLst>
                                          <p:attrName>ppt_h</p:attrName>
                                        </p:attrNameLst>
                                      </p:cBhvr>
                                      <p:tavLst>
                                        <p:tav tm="0">
                                          <p:val>
                                            <p:strVal val="#ppt_h"/>
                                          </p:val>
                                        </p:tav>
                                        <p:tav tm="100000">
                                          <p:val>
                                            <p:strVal val="#ppt_h"/>
                                          </p:val>
                                        </p:tav>
                                      </p:tavLst>
                                    </p:anim>
                                    <p:animEffect transition="in" filter="fade">
                                      <p:cBhvr>
                                        <p:cTn id="9" dur="1000"/>
                                        <p:tgtEl>
                                          <p:spTgt spid="21506"/>
                                        </p:tgtEl>
                                      </p:cBhvr>
                                    </p:animEffect>
                                  </p:childTnLst>
                                  <p:subTnLst>
                                    <p:animClr clrSpc="rgb" dir="cw">
                                      <p:cBhvr override="childStyle">
                                        <p:cTn dur="1" fill="hold" display="0" masterRel="nextClick" afterEffect="1"/>
                                        <p:tgtEl>
                                          <p:spTgt spid="21506"/>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3" name="Rectangle 5"/>
          <p:cNvSpPr>
            <a:spLocks noGrp="1" noChangeArrowheads="1"/>
          </p:cNvSpPr>
          <p:nvPr>
            <p:ph type="title"/>
          </p:nvPr>
        </p:nvSpPr>
        <p:spPr>
          <a:xfrm>
            <a:off x="395288" y="1125538"/>
            <a:ext cx="8229600" cy="647700"/>
          </a:xfrm>
        </p:spPr>
        <p:txBody>
          <a:bodyPr>
            <a:normAutofit fontScale="90000"/>
          </a:bodyPr>
          <a:lstStyle/>
          <a:p>
            <a:r>
              <a:rPr lang="fa-IR" sz="46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قابليت انعطاف</a:t>
            </a:r>
            <a:endParaRPr lang="en-US" sz="4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2530" name="Rectangle 2"/>
          <p:cNvSpPr>
            <a:spLocks noChangeArrowheads="1"/>
          </p:cNvSpPr>
          <p:nvPr/>
        </p:nvSpPr>
        <p:spPr bwMode="auto">
          <a:xfrm>
            <a:off x="250825" y="4149725"/>
            <a:ext cx="8893175" cy="1435100"/>
          </a:xfrm>
          <a:prstGeom prst="rect">
            <a:avLst/>
          </a:prstGeom>
          <a:noFill/>
          <a:ln w="9525" algn="ctr">
            <a:noFill/>
            <a:miter lim="800000"/>
            <a:headEnd/>
            <a:tailEnd/>
          </a:ln>
          <a:effectLst/>
        </p:spPr>
        <p:txBody>
          <a:bodyPr>
            <a:spAutoFit/>
          </a:bodyPr>
          <a:lstStyle/>
          <a:p>
            <a:endParaRPr lang="fa-IR">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a:p>
            <a:pPr algn="r"/>
            <a:endParaRPr lang="fa-IR" sz="360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Nazanin" pitchFamily="2" charset="-78"/>
            </a:endParaRPr>
          </a:p>
          <a:p>
            <a:pPr algn="r">
              <a:buFontTx/>
              <a:buBlip>
                <a:blip r:embed="rId2"/>
              </a:buBlip>
            </a:pPr>
            <a:endParaRPr lang="ar-SA">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2531" name="Text Box 3"/>
          <p:cNvSpPr txBox="1">
            <a:spLocks noChangeArrowheads="1"/>
          </p:cNvSpPr>
          <p:nvPr/>
        </p:nvSpPr>
        <p:spPr bwMode="auto">
          <a:xfrm>
            <a:off x="2743200" y="228600"/>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22532" name="Rectangle 4"/>
          <p:cNvSpPr>
            <a:spLocks noChangeArrowheads="1"/>
          </p:cNvSpPr>
          <p:nvPr/>
        </p:nvSpPr>
        <p:spPr bwMode="auto">
          <a:xfrm rot="10800000">
            <a:off x="-1588" y="3724275"/>
            <a:ext cx="9145588" cy="488950"/>
          </a:xfrm>
          <a:prstGeom prst="rect">
            <a:avLst/>
          </a:prstGeom>
          <a:noFill/>
          <a:ln w="9525" algn="ctr">
            <a:noFill/>
            <a:miter lim="800000"/>
            <a:headEnd/>
            <a:tailEnd/>
          </a:ln>
          <a:effectLst/>
        </p:spPr>
        <p:txBody>
          <a:bodyPr rot="10800000" anchor="ctr">
            <a:spAutoFit/>
          </a:bodyPr>
          <a:lstStyle/>
          <a:p>
            <a:endParaRPr lang="fa-IR">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2534" name="Text Box 6"/>
          <p:cNvSpPr txBox="1">
            <a:spLocks noChangeArrowheads="1"/>
          </p:cNvSpPr>
          <p:nvPr/>
        </p:nvSpPr>
        <p:spPr bwMode="auto">
          <a:xfrm>
            <a:off x="4427538" y="1773238"/>
            <a:ext cx="4465637" cy="488950"/>
          </a:xfrm>
          <a:prstGeom prst="rect">
            <a:avLst/>
          </a:prstGeom>
          <a:noFill/>
          <a:ln w="9525" algn="ctr">
            <a:noFill/>
            <a:miter lim="800000"/>
            <a:headEnd/>
            <a:tailEnd/>
          </a:ln>
          <a:effectLst/>
        </p:spPr>
        <p:txBody>
          <a:bodyPr>
            <a:spAutoFit/>
          </a:bodyPr>
          <a:lstStyle/>
          <a:p>
            <a:pPr algn="r"/>
            <a:r>
              <a:rPr lang="ar-SA">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endParaRPr lang="en-US" sz="180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2535" name="Text Box 7"/>
          <p:cNvSpPr txBox="1">
            <a:spLocks noChangeArrowheads="1"/>
          </p:cNvSpPr>
          <p:nvPr/>
        </p:nvSpPr>
        <p:spPr bwMode="auto">
          <a:xfrm>
            <a:off x="4859338" y="1765300"/>
            <a:ext cx="3960812" cy="488950"/>
          </a:xfrm>
          <a:prstGeom prst="rect">
            <a:avLst/>
          </a:prstGeom>
          <a:noFill/>
          <a:ln w="9525" algn="ctr">
            <a:noFill/>
            <a:miter lim="800000"/>
            <a:headEnd/>
            <a:tailEnd/>
          </a:ln>
          <a:effectLst/>
        </p:spPr>
        <p:txBody>
          <a:bodyPr>
            <a:spAutoFit/>
          </a:bodyPr>
          <a:lstStyle/>
          <a:p>
            <a:endParaRPr lang="fa-IR">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22536" name="Rectangle 8"/>
          <p:cNvSpPr>
            <a:spLocks noChangeArrowheads="1"/>
          </p:cNvSpPr>
          <p:nvPr/>
        </p:nvSpPr>
        <p:spPr bwMode="auto">
          <a:xfrm>
            <a:off x="304800" y="2971800"/>
            <a:ext cx="8569325" cy="3457575"/>
          </a:xfrm>
          <a:prstGeom prst="rect">
            <a:avLst/>
          </a:prstGeom>
          <a:noFill/>
          <a:ln w="9525" algn="ctr">
            <a:noFill/>
            <a:miter lim="800000"/>
            <a:headEnd/>
            <a:tailEnd/>
          </a:ln>
          <a:effectLst/>
        </p:spPr>
        <p:txBody>
          <a:bodyPr/>
          <a:lstStyle/>
          <a:p>
            <a:pPr marL="342900" indent="-342900" algn="just" rtl="1">
              <a:lnSpc>
                <a:spcPct val="90000"/>
              </a:lnSpc>
              <a:buClr>
                <a:schemeClr val="tx1"/>
              </a:buClr>
            </a:pPr>
            <a:r>
              <a:rPr lang="fa-IR" sz="2800" b="0" dirty="0" smtClean="0">
                <a:ln w="18415" cmpd="sng">
                  <a:solidFill>
                    <a:srgbClr val="FFFFFF"/>
                  </a:solidFill>
                  <a:prstDash val="solid"/>
                </a:ln>
                <a:solidFill>
                  <a:schemeClr val="tx2">
                    <a:lumMod val="75000"/>
                  </a:schemeClr>
                </a:solidFill>
                <a:effectLst>
                  <a:outerShdw blurRad="38100" dist="38100" dir="2700000" algn="tl">
                    <a:srgbClr val="000000">
                      <a:alpha val="43137"/>
                    </a:srgbClr>
                  </a:outerShdw>
                </a:effectLst>
                <a:cs typeface="+mn-cs"/>
              </a:rPr>
              <a:t>به </a:t>
            </a:r>
            <a:r>
              <a:rPr lang="fa-IR" sz="2800" b="0" dirty="0">
                <a:ln w="18415" cmpd="sng">
                  <a:solidFill>
                    <a:srgbClr val="FFFFFF"/>
                  </a:solidFill>
                  <a:prstDash val="solid"/>
                </a:ln>
                <a:solidFill>
                  <a:schemeClr val="tx2">
                    <a:lumMod val="75000"/>
                  </a:schemeClr>
                </a:solidFill>
                <a:effectLst>
                  <a:outerShdw blurRad="38100" dist="38100" dir="2700000" algn="tl">
                    <a:srgbClr val="000000">
                      <a:alpha val="43137"/>
                    </a:srgbClr>
                  </a:outerShdw>
                </a:effectLst>
                <a:cs typeface="+mn-cs"/>
              </a:rPr>
              <a:t>ميزان </a:t>
            </a:r>
            <a:r>
              <a:rPr lang="fa-IR" sz="2800" b="0" dirty="0">
                <a:ln w="18415" cmpd="sng">
                  <a:solidFill>
                    <a:srgbClr val="FFFFFF"/>
                  </a:solidFill>
                  <a:prstDash val="solid"/>
                </a:ln>
                <a:solidFill>
                  <a:srgbClr val="FFC000"/>
                </a:solidFill>
                <a:effectLst>
                  <a:outerShdw blurRad="38100" dist="38100" dir="2700000" algn="tl">
                    <a:srgbClr val="000000">
                      <a:alpha val="43137"/>
                    </a:srgbClr>
                  </a:outerShdw>
                </a:effectLst>
                <a:cs typeface="+mn-cs"/>
              </a:rPr>
              <a:t>توان سيستم توليدی </a:t>
            </a:r>
            <a:r>
              <a:rPr lang="fa-IR" sz="2800" b="0" dirty="0">
                <a:ln w="18415" cmpd="sng">
                  <a:solidFill>
                    <a:srgbClr val="FFFFFF"/>
                  </a:solidFill>
                  <a:prstDash val="solid"/>
                </a:ln>
                <a:solidFill>
                  <a:schemeClr val="tx2">
                    <a:lumMod val="75000"/>
                  </a:schemeClr>
                </a:solidFill>
                <a:effectLst>
                  <a:outerShdw blurRad="38100" dist="38100" dir="2700000" algn="tl">
                    <a:srgbClr val="000000">
                      <a:alpha val="43137"/>
                    </a:srgbClr>
                  </a:outerShdw>
                </a:effectLst>
                <a:cs typeface="+mn-cs"/>
              </a:rPr>
              <a:t>هر سازمان در </a:t>
            </a:r>
            <a:r>
              <a:rPr lang="fa-IR" sz="2800" b="0" dirty="0">
                <a:ln w="18415" cmpd="sng">
                  <a:solidFill>
                    <a:srgbClr val="FFFFFF"/>
                  </a:solidFill>
                  <a:prstDash val="solid"/>
                </a:ln>
                <a:solidFill>
                  <a:srgbClr val="FFC000"/>
                </a:solidFill>
                <a:effectLst>
                  <a:outerShdw blurRad="38100" dist="38100" dir="2700000" algn="tl">
                    <a:srgbClr val="000000">
                      <a:alpha val="43137"/>
                    </a:srgbClr>
                  </a:outerShdw>
                </a:effectLst>
                <a:cs typeface="+mn-cs"/>
              </a:rPr>
              <a:t>عکس العمل تقاضا </a:t>
            </a:r>
            <a:r>
              <a:rPr lang="fa-IR" sz="2800" b="0" dirty="0">
                <a:ln w="18415" cmpd="sng">
                  <a:solidFill>
                    <a:srgbClr val="FFFFFF"/>
                  </a:solidFill>
                  <a:prstDash val="solid"/>
                </a:ln>
                <a:solidFill>
                  <a:schemeClr val="tx2">
                    <a:lumMod val="75000"/>
                  </a:schemeClr>
                </a:solidFill>
                <a:effectLst>
                  <a:outerShdw blurRad="38100" dist="38100" dir="2700000" algn="tl">
                    <a:srgbClr val="000000">
                      <a:alpha val="43137"/>
                    </a:srgbClr>
                  </a:outerShdw>
                </a:effectLst>
                <a:cs typeface="+mn-cs"/>
              </a:rPr>
              <a:t>و تطابق با تغييرات مورد لزوم در نوع، ترکيب و مقدار محصول گفته می شود .  </a:t>
            </a:r>
            <a:endParaRPr lang="en-US" sz="2800" b="0" dirty="0">
              <a:ln w="18415" cmpd="sng">
                <a:solidFill>
                  <a:srgbClr val="FFFFFF"/>
                </a:solidFill>
                <a:prstDash val="solid"/>
              </a:ln>
              <a:solidFill>
                <a:schemeClr val="tx2">
                  <a:lumMod val="75000"/>
                </a:schemeClr>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22530"/>
                                        </p:tgtEl>
                                        <p:attrNameLst>
                                          <p:attrName>style.visibility</p:attrName>
                                        </p:attrNameLst>
                                      </p:cBhvr>
                                      <p:to>
                                        <p:strVal val="visible"/>
                                      </p:to>
                                    </p:set>
                                    <p:anim calcmode="lin" valueType="num">
                                      <p:cBhvr>
                                        <p:cTn id="7" dur="1000" fill="hold"/>
                                        <p:tgtEl>
                                          <p:spTgt spid="22530"/>
                                        </p:tgtEl>
                                        <p:attrNameLst>
                                          <p:attrName>ppt_w</p:attrName>
                                        </p:attrNameLst>
                                      </p:cBhvr>
                                      <p:tavLst>
                                        <p:tav tm="0">
                                          <p:val>
                                            <p:strVal val="#ppt_w*0.70"/>
                                          </p:val>
                                        </p:tav>
                                        <p:tav tm="100000">
                                          <p:val>
                                            <p:strVal val="#ppt_w"/>
                                          </p:val>
                                        </p:tav>
                                      </p:tavLst>
                                    </p:anim>
                                    <p:anim calcmode="lin" valueType="num">
                                      <p:cBhvr>
                                        <p:cTn id="8" dur="1000" fill="hold"/>
                                        <p:tgtEl>
                                          <p:spTgt spid="22530"/>
                                        </p:tgtEl>
                                        <p:attrNameLst>
                                          <p:attrName>ppt_h</p:attrName>
                                        </p:attrNameLst>
                                      </p:cBhvr>
                                      <p:tavLst>
                                        <p:tav tm="0">
                                          <p:val>
                                            <p:strVal val="#ppt_h"/>
                                          </p:val>
                                        </p:tav>
                                        <p:tav tm="100000">
                                          <p:val>
                                            <p:strVal val="#ppt_h"/>
                                          </p:val>
                                        </p:tav>
                                      </p:tavLst>
                                    </p:anim>
                                    <p:animEffect transition="in" filter="fade">
                                      <p:cBhvr>
                                        <p:cTn id="9" dur="1000"/>
                                        <p:tgtEl>
                                          <p:spTgt spid="22530"/>
                                        </p:tgtEl>
                                      </p:cBhvr>
                                    </p:animEffect>
                                  </p:childTnLst>
                                  <p:subTnLst>
                                    <p:animClr clrSpc="rgb" dir="cw">
                                      <p:cBhvr override="childStyle">
                                        <p:cTn dur="1" fill="hold" display="0" masterRel="nextClick" afterEffect="1"/>
                                        <p:tgtEl>
                                          <p:spTgt spid="22530"/>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0"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a:spLocks noGrp="1" noChangeArrowheads="1"/>
          </p:cNvSpPr>
          <p:nvPr>
            <p:ph type="title"/>
          </p:nvPr>
        </p:nvSpPr>
        <p:spPr>
          <a:xfrm>
            <a:off x="395288" y="1125538"/>
            <a:ext cx="8229600" cy="647700"/>
          </a:xfrm>
        </p:spPr>
        <p:txBody>
          <a:bodyPr>
            <a:normAutofit fontScale="90000"/>
          </a:bodyPr>
          <a:lstStyle/>
          <a:p>
            <a:r>
              <a:rPr lang="fa-IR" sz="50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کيفيت زندگی کاری</a:t>
            </a:r>
            <a:r>
              <a:rPr lang="fa-IR" sz="3000" b="1" dirty="0">
                <a:solidFill>
                  <a:srgbClr val="7E1504"/>
                </a:solidFill>
                <a:cs typeface="Mitra" pitchFamily="2" charset="-78"/>
              </a:rPr>
              <a:t> </a:t>
            </a:r>
            <a:endParaRPr lang="en-US" sz="4000" dirty="0"/>
          </a:p>
        </p:txBody>
      </p:sp>
      <p:sp>
        <p:nvSpPr>
          <p:cNvPr id="23554" name="Rectangle 2"/>
          <p:cNvSpPr>
            <a:spLocks noChangeArrowheads="1"/>
          </p:cNvSpPr>
          <p:nvPr/>
        </p:nvSpPr>
        <p:spPr bwMode="auto">
          <a:xfrm>
            <a:off x="250825" y="4149725"/>
            <a:ext cx="8893175" cy="1435100"/>
          </a:xfrm>
          <a:prstGeom prst="rect">
            <a:avLst/>
          </a:prstGeom>
          <a:noFill/>
          <a:ln w="9525" algn="ctr">
            <a:noFill/>
            <a:miter lim="800000"/>
            <a:headEnd/>
            <a:tailEnd/>
          </a:ln>
          <a:effectLst/>
        </p:spPr>
        <p:txBody>
          <a:bodyPr>
            <a:spAutoFit/>
          </a:bodyPr>
          <a:lstStyle/>
          <a:p>
            <a:endParaRPr lang="fa-IR"/>
          </a:p>
          <a:p>
            <a:pPr algn="r"/>
            <a:endParaRPr lang="fa-IR" sz="3600">
              <a:cs typeface="Nazanin" pitchFamily="2" charset="-78"/>
            </a:endParaRPr>
          </a:p>
          <a:p>
            <a:pPr algn="r">
              <a:buFontTx/>
              <a:buBlip>
                <a:blip r:embed="rId2"/>
              </a:buBlip>
            </a:pPr>
            <a:endParaRPr lang="ar-SA">
              <a:solidFill>
                <a:srgbClr val="7E1504"/>
              </a:solidFill>
            </a:endParaRPr>
          </a:p>
        </p:txBody>
      </p:sp>
      <p:sp>
        <p:nvSpPr>
          <p:cNvPr id="23555" name="Text Box 3"/>
          <p:cNvSpPr txBox="1">
            <a:spLocks noChangeArrowheads="1"/>
          </p:cNvSpPr>
          <p:nvPr/>
        </p:nvSpPr>
        <p:spPr bwMode="auto">
          <a:xfrm>
            <a:off x="2743200" y="228600"/>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23556" name="Rectangle 4"/>
          <p:cNvSpPr>
            <a:spLocks noChangeArrowheads="1"/>
          </p:cNvSpPr>
          <p:nvPr/>
        </p:nvSpPr>
        <p:spPr bwMode="auto">
          <a:xfrm rot="10800000">
            <a:off x="-1588" y="3724275"/>
            <a:ext cx="9145588" cy="488950"/>
          </a:xfrm>
          <a:prstGeom prst="rect">
            <a:avLst/>
          </a:prstGeom>
          <a:noFill/>
          <a:ln w="9525" algn="ctr">
            <a:noFill/>
            <a:miter lim="800000"/>
            <a:headEnd/>
            <a:tailEnd/>
          </a:ln>
          <a:effectLst/>
        </p:spPr>
        <p:txBody>
          <a:bodyPr rot="10800000" anchor="ctr">
            <a:spAutoFit/>
          </a:bodyPr>
          <a:lstStyle/>
          <a:p>
            <a:endParaRPr lang="fa-IR" b="0"/>
          </a:p>
        </p:txBody>
      </p:sp>
      <p:sp>
        <p:nvSpPr>
          <p:cNvPr id="23558" name="Text Box 6"/>
          <p:cNvSpPr txBox="1">
            <a:spLocks noChangeArrowheads="1"/>
          </p:cNvSpPr>
          <p:nvPr/>
        </p:nvSpPr>
        <p:spPr bwMode="auto">
          <a:xfrm>
            <a:off x="4427538" y="1773238"/>
            <a:ext cx="4465637" cy="488950"/>
          </a:xfrm>
          <a:prstGeom prst="rect">
            <a:avLst/>
          </a:prstGeom>
          <a:noFill/>
          <a:ln w="9525" algn="ctr">
            <a:noFill/>
            <a:miter lim="800000"/>
            <a:headEnd/>
            <a:tailEnd/>
          </a:ln>
          <a:effectLst/>
        </p:spPr>
        <p:txBody>
          <a:bodyPr>
            <a:spAutoFit/>
          </a:bodyPr>
          <a:lstStyle/>
          <a:p>
            <a:pPr algn="r"/>
            <a:r>
              <a:rPr lang="ar-SA"/>
              <a:t> </a:t>
            </a:r>
            <a:endParaRPr lang="en-US" sz="1800"/>
          </a:p>
        </p:txBody>
      </p:sp>
      <p:sp>
        <p:nvSpPr>
          <p:cNvPr id="23559" name="Text Box 7"/>
          <p:cNvSpPr txBox="1">
            <a:spLocks noChangeArrowheads="1"/>
          </p:cNvSpPr>
          <p:nvPr/>
        </p:nvSpPr>
        <p:spPr bwMode="auto">
          <a:xfrm>
            <a:off x="4859338" y="1765300"/>
            <a:ext cx="3960812" cy="488950"/>
          </a:xfrm>
          <a:prstGeom prst="rect">
            <a:avLst/>
          </a:prstGeom>
          <a:noFill/>
          <a:ln w="9525" algn="ctr">
            <a:noFill/>
            <a:miter lim="800000"/>
            <a:headEnd/>
            <a:tailEnd/>
          </a:ln>
          <a:effectLst/>
        </p:spPr>
        <p:txBody>
          <a:bodyPr>
            <a:spAutoFit/>
          </a:bodyPr>
          <a:lstStyle/>
          <a:p>
            <a:endParaRPr lang="fa-IR"/>
          </a:p>
        </p:txBody>
      </p:sp>
      <p:sp>
        <p:nvSpPr>
          <p:cNvPr id="23560" name="Rectangle 8"/>
          <p:cNvSpPr>
            <a:spLocks noChangeArrowheads="1"/>
          </p:cNvSpPr>
          <p:nvPr/>
        </p:nvSpPr>
        <p:spPr bwMode="auto">
          <a:xfrm>
            <a:off x="323850" y="2060575"/>
            <a:ext cx="8569325" cy="4797425"/>
          </a:xfrm>
          <a:prstGeom prst="rect">
            <a:avLst/>
          </a:prstGeom>
          <a:noFill/>
          <a:ln w="9525" algn="ctr">
            <a:noFill/>
            <a:miter lim="800000"/>
            <a:headEnd/>
            <a:tailEnd/>
          </a:ln>
          <a:effectLst/>
        </p:spPr>
        <p:txBody>
          <a:bodyPr/>
          <a:lstStyle/>
          <a:p>
            <a:pPr marL="342900" indent="-342900" algn="just" rtl="1">
              <a:lnSpc>
                <a:spcPct val="90000"/>
              </a:lnSpc>
              <a:buClr>
                <a:schemeClr val="tx1"/>
              </a:buClr>
            </a:pPr>
            <a:r>
              <a:rPr lang="ar-SA" sz="200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a:t>
            </a:r>
            <a:endParaRPr lang="fa-IR"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marL="342900" indent="-342900" algn="just" rtl="1">
              <a:lnSpc>
                <a:spcPct val="90000"/>
              </a:lnSpc>
              <a:buClr>
                <a:schemeClr val="tx1"/>
              </a:buClr>
            </a:pPr>
            <a:endParaRPr lang="fa-IR" sz="200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cs typeface="+mn-cs"/>
            </a:endParaRPr>
          </a:p>
          <a:p>
            <a:pPr marL="342900" indent="-342900" algn="just" rtl="1">
              <a:lnSpc>
                <a:spcPct val="90000"/>
              </a:lnSpc>
              <a:buClr>
                <a:schemeClr val="tx1"/>
              </a:buClr>
            </a:pPr>
            <a:r>
              <a:rPr lang="fa-IR" sz="2800" dirty="0" smtClean="0">
                <a:ln w="1905"/>
                <a:solidFill>
                  <a:schemeClr val="tx2"/>
                </a:solidFill>
                <a:effectLst>
                  <a:outerShdw blurRad="38100" dist="38100" dir="2700000" algn="tl">
                    <a:srgbClr val="000000">
                      <a:alpha val="43137"/>
                    </a:srgbClr>
                  </a:outerShdw>
                </a:effectLst>
                <a:cs typeface="+mn-cs"/>
              </a:rPr>
              <a:t>یعنی :</a:t>
            </a:r>
          </a:p>
          <a:p>
            <a:pPr marL="342900" indent="-342900" algn="just" rtl="1">
              <a:lnSpc>
                <a:spcPct val="90000"/>
              </a:lnSpc>
              <a:buClr>
                <a:schemeClr val="tx1"/>
              </a:buClr>
            </a:pPr>
            <a:r>
              <a:rPr lang="fa-IR" sz="2800" dirty="0" smtClean="0">
                <a:ln w="1905"/>
                <a:solidFill>
                  <a:schemeClr val="tx2"/>
                </a:solidFill>
                <a:effectLst>
                  <a:outerShdw blurRad="38100" dist="38100" dir="2700000" algn="tl">
                    <a:srgbClr val="000000">
                      <a:alpha val="43137"/>
                    </a:srgbClr>
                  </a:outerShdw>
                </a:effectLst>
                <a:cs typeface="+mn-cs"/>
              </a:rPr>
              <a:t>سازمان </a:t>
            </a:r>
            <a:r>
              <a:rPr lang="fa-IR" sz="2800" dirty="0">
                <a:ln w="1905"/>
                <a:solidFill>
                  <a:schemeClr val="tx2"/>
                </a:solidFill>
                <a:effectLst>
                  <a:outerShdw blurRad="38100" dist="38100" dir="2700000" algn="tl">
                    <a:srgbClr val="000000">
                      <a:alpha val="43137"/>
                    </a:srgbClr>
                  </a:outerShdw>
                </a:effectLst>
                <a:cs typeface="+mn-cs"/>
              </a:rPr>
              <a:t>تا چه ميزان به </a:t>
            </a:r>
            <a:r>
              <a:rPr lang="fa-IR" sz="2800" dirty="0">
                <a:ln w="1905"/>
                <a:solidFill>
                  <a:srgbClr val="FFC000"/>
                </a:solidFill>
                <a:effectLst>
                  <a:outerShdw blurRad="38100" dist="38100" dir="2700000" algn="tl">
                    <a:srgbClr val="000000">
                      <a:alpha val="43137"/>
                    </a:srgbClr>
                  </a:outerShdw>
                </a:effectLst>
                <a:cs typeface="+mn-cs"/>
              </a:rPr>
              <a:t>برقراری ايمنی </a:t>
            </a:r>
            <a:r>
              <a:rPr lang="fa-IR" sz="2800" dirty="0">
                <a:ln w="1905"/>
                <a:solidFill>
                  <a:schemeClr val="tx2"/>
                </a:solidFill>
                <a:effectLst>
                  <a:outerShdw blurRad="38100" dist="38100" dir="2700000" algn="tl">
                    <a:srgbClr val="000000">
                      <a:alpha val="43137"/>
                    </a:srgbClr>
                  </a:outerShdw>
                </a:effectLst>
                <a:cs typeface="+mn-cs"/>
              </a:rPr>
              <a:t>در محيط کار، </a:t>
            </a:r>
            <a:r>
              <a:rPr lang="fa-IR" sz="2800" dirty="0">
                <a:ln w="1905"/>
                <a:solidFill>
                  <a:srgbClr val="FFC000"/>
                </a:solidFill>
                <a:effectLst>
                  <a:outerShdw blurRad="38100" dist="38100" dir="2700000" algn="tl">
                    <a:srgbClr val="000000">
                      <a:alpha val="43137"/>
                    </a:srgbClr>
                  </a:outerShdw>
                </a:effectLst>
                <a:cs typeface="+mn-cs"/>
              </a:rPr>
              <a:t>امنيت شغلی </a:t>
            </a:r>
            <a:r>
              <a:rPr lang="fa-IR" sz="2800" dirty="0">
                <a:ln w="1905"/>
                <a:solidFill>
                  <a:schemeClr val="tx2"/>
                </a:solidFill>
                <a:effectLst>
                  <a:outerShdw blurRad="38100" dist="38100" dir="2700000" algn="tl">
                    <a:srgbClr val="000000">
                      <a:alpha val="43137"/>
                    </a:srgbClr>
                  </a:outerShdw>
                </a:effectLst>
                <a:cs typeface="+mn-cs"/>
              </a:rPr>
              <a:t>در سازمان، </a:t>
            </a:r>
            <a:r>
              <a:rPr lang="fa-IR" sz="2800" dirty="0">
                <a:ln w="1905"/>
                <a:solidFill>
                  <a:srgbClr val="FFC000"/>
                </a:solidFill>
                <a:effectLst>
                  <a:outerShdw blurRad="38100" dist="38100" dir="2700000" algn="tl">
                    <a:srgbClr val="000000">
                      <a:alpha val="43137"/>
                    </a:srgbClr>
                  </a:outerShdw>
                </a:effectLst>
                <a:cs typeface="+mn-cs"/>
              </a:rPr>
              <a:t>پرورش استعداد </a:t>
            </a:r>
            <a:r>
              <a:rPr lang="fa-IR" sz="2800" dirty="0">
                <a:ln w="1905"/>
                <a:solidFill>
                  <a:schemeClr val="tx2"/>
                </a:solidFill>
                <a:effectLst>
                  <a:outerShdw blurRad="38100" dist="38100" dir="2700000" algn="tl">
                    <a:srgbClr val="000000">
                      <a:alpha val="43137"/>
                    </a:srgbClr>
                  </a:outerShdw>
                </a:effectLst>
                <a:cs typeface="+mn-cs"/>
              </a:rPr>
              <a:t>کارکنان خود و بالابردن مهارتهای آنان از طرق گوناگون و به عبارتی ديگر ايجاد </a:t>
            </a:r>
            <a:r>
              <a:rPr lang="fa-IR" sz="2800" dirty="0">
                <a:ln w="1905"/>
                <a:solidFill>
                  <a:srgbClr val="FFC000"/>
                </a:solidFill>
                <a:effectLst>
                  <a:outerShdw blurRad="38100" dist="38100" dir="2700000" algn="tl">
                    <a:srgbClr val="000000">
                      <a:alpha val="43137"/>
                    </a:srgbClr>
                  </a:outerShdw>
                </a:effectLst>
                <a:cs typeface="+mn-cs"/>
              </a:rPr>
              <a:t>رضايت شغلی </a:t>
            </a:r>
            <a:r>
              <a:rPr lang="fa-IR" sz="2800" dirty="0">
                <a:ln w="1905"/>
                <a:solidFill>
                  <a:schemeClr val="tx2"/>
                </a:solidFill>
                <a:effectLst>
                  <a:outerShdw blurRad="38100" dist="38100" dir="2700000" algn="tl">
                    <a:srgbClr val="000000">
                      <a:alpha val="43137"/>
                    </a:srgbClr>
                  </a:outerShdw>
                </a:effectLst>
                <a:cs typeface="+mn-cs"/>
              </a:rPr>
              <a:t>آنان از محيط کارقادر می باشند. </a:t>
            </a:r>
            <a:endParaRPr lang="en-US" sz="2800" dirty="0">
              <a:ln w="1905"/>
              <a:solidFill>
                <a:schemeClr val="tx2"/>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23554"/>
                                        </p:tgtEl>
                                        <p:attrNameLst>
                                          <p:attrName>style.visibility</p:attrName>
                                        </p:attrNameLst>
                                      </p:cBhvr>
                                      <p:to>
                                        <p:strVal val="visible"/>
                                      </p:to>
                                    </p:set>
                                    <p:anim calcmode="lin" valueType="num">
                                      <p:cBhvr>
                                        <p:cTn id="7" dur="1000" fill="hold"/>
                                        <p:tgtEl>
                                          <p:spTgt spid="23554"/>
                                        </p:tgtEl>
                                        <p:attrNameLst>
                                          <p:attrName>ppt_w</p:attrName>
                                        </p:attrNameLst>
                                      </p:cBhvr>
                                      <p:tavLst>
                                        <p:tav tm="0">
                                          <p:val>
                                            <p:strVal val="#ppt_w*0.70"/>
                                          </p:val>
                                        </p:tav>
                                        <p:tav tm="100000">
                                          <p:val>
                                            <p:strVal val="#ppt_w"/>
                                          </p:val>
                                        </p:tav>
                                      </p:tavLst>
                                    </p:anim>
                                    <p:anim calcmode="lin" valueType="num">
                                      <p:cBhvr>
                                        <p:cTn id="8" dur="1000" fill="hold"/>
                                        <p:tgtEl>
                                          <p:spTgt spid="23554"/>
                                        </p:tgtEl>
                                        <p:attrNameLst>
                                          <p:attrName>ppt_h</p:attrName>
                                        </p:attrNameLst>
                                      </p:cBhvr>
                                      <p:tavLst>
                                        <p:tav tm="0">
                                          <p:val>
                                            <p:strVal val="#ppt_h"/>
                                          </p:val>
                                        </p:tav>
                                        <p:tav tm="100000">
                                          <p:val>
                                            <p:strVal val="#ppt_h"/>
                                          </p:val>
                                        </p:tav>
                                      </p:tavLst>
                                    </p:anim>
                                    <p:animEffect transition="in" filter="fade">
                                      <p:cBhvr>
                                        <p:cTn id="9" dur="1000"/>
                                        <p:tgtEl>
                                          <p:spTgt spid="23554"/>
                                        </p:tgtEl>
                                      </p:cBhvr>
                                    </p:animEffect>
                                  </p:childTnLst>
                                  <p:subTnLst>
                                    <p:animClr clrSpc="rgb" dir="cw">
                                      <p:cBhvr override="childStyle">
                                        <p:cTn dur="1" fill="hold" display="0" masterRel="nextClick" afterEffect="1"/>
                                        <p:tgtEl>
                                          <p:spTgt spid="23554"/>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p:cNvSpPr>
          <p:nvPr/>
        </p:nvSpPr>
        <p:spPr bwMode="auto">
          <a:xfrm>
            <a:off x="250825" y="4149725"/>
            <a:ext cx="8893175" cy="1435100"/>
          </a:xfrm>
          <a:prstGeom prst="rect">
            <a:avLst/>
          </a:prstGeom>
          <a:noFill/>
          <a:ln w="9525" algn="ctr">
            <a:noFill/>
            <a:miter lim="800000"/>
            <a:headEnd/>
            <a:tailEnd/>
          </a:ln>
          <a:effectLst/>
        </p:spPr>
        <p:txBody>
          <a:bodyPr>
            <a:spAutoFit/>
          </a:bodyPr>
          <a:lstStyle/>
          <a:p>
            <a:endParaRPr lang="fa-IR"/>
          </a:p>
          <a:p>
            <a:pPr algn="r"/>
            <a:endParaRPr lang="fa-IR" sz="3600">
              <a:cs typeface="Nazanin" pitchFamily="2" charset="-78"/>
            </a:endParaRPr>
          </a:p>
          <a:p>
            <a:pPr algn="r">
              <a:buFontTx/>
              <a:buBlip>
                <a:blip r:embed="rId2"/>
              </a:buBlip>
            </a:pPr>
            <a:endParaRPr lang="ar-SA">
              <a:solidFill>
                <a:srgbClr val="7E1504"/>
              </a:solidFill>
            </a:endParaRPr>
          </a:p>
        </p:txBody>
      </p:sp>
      <p:sp>
        <p:nvSpPr>
          <p:cNvPr id="24579" name="Text Box 3"/>
          <p:cNvSpPr txBox="1">
            <a:spLocks noChangeArrowheads="1"/>
          </p:cNvSpPr>
          <p:nvPr/>
        </p:nvSpPr>
        <p:spPr bwMode="auto">
          <a:xfrm>
            <a:off x="2771775" y="115888"/>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24580" name="Rectangle 4"/>
          <p:cNvSpPr>
            <a:spLocks noChangeArrowheads="1"/>
          </p:cNvSpPr>
          <p:nvPr/>
        </p:nvSpPr>
        <p:spPr bwMode="auto">
          <a:xfrm rot="10800000">
            <a:off x="0" y="762000"/>
            <a:ext cx="9177338" cy="6586418"/>
          </a:xfrm>
          <a:prstGeom prst="rect">
            <a:avLst/>
          </a:prstGeom>
          <a:noFill/>
          <a:ln w="9525" algn="ctr">
            <a:noFill/>
            <a:miter lim="800000"/>
            <a:headEnd/>
            <a:tailEnd/>
          </a:ln>
          <a:effectLst/>
        </p:spPr>
        <p:txBody>
          <a:bodyPr rot="10800000" wrap="square" anchor="ctr">
            <a:spAutoFit/>
          </a:bodyPr>
          <a:lstStyle/>
          <a:p>
            <a:pPr algn="just" rtl="1"/>
            <a:r>
              <a:rPr lang="fa-IR" sz="4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38100" dist="38100" dir="2700000" algn="tl">
                    <a:srgbClr val="000000">
                      <a:alpha val="43137"/>
                    </a:srgbClr>
                  </a:outerShdw>
                </a:effectLst>
                <a:cs typeface="+mj-cs"/>
              </a:rPr>
              <a:t>سودآوری، بهره وری و</a:t>
            </a:r>
            <a:r>
              <a:rPr lang="fa-IR" sz="3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38100" dist="38100" dir="2700000" algn="tl">
                    <a:srgbClr val="000000">
                      <a:alpha val="43137"/>
                    </a:srgbClr>
                  </a:outerShdw>
                </a:effectLst>
                <a:cs typeface="+mj-cs"/>
              </a:rPr>
              <a:t>کيفيت</a:t>
            </a:r>
            <a:r>
              <a:rPr lang="fa-IR" sz="3800" dirty="0">
                <a:solidFill>
                  <a:schemeClr val="bg2">
                    <a:lumMod val="60000"/>
                    <a:lumOff val="40000"/>
                  </a:schemeClr>
                </a:solidFill>
                <a:effectLst>
                  <a:outerShdw blurRad="38100" dist="38100" dir="2700000" algn="tl">
                    <a:srgbClr val="000000">
                      <a:alpha val="43137"/>
                    </a:srgbClr>
                  </a:outerShdw>
                </a:effectLst>
              </a:rPr>
              <a:t>  </a:t>
            </a:r>
            <a:endParaRPr lang="fa-IR" sz="4200" dirty="0">
              <a:solidFill>
                <a:schemeClr val="bg2">
                  <a:lumMod val="60000"/>
                  <a:lumOff val="40000"/>
                </a:schemeClr>
              </a:solidFill>
              <a:effectLst>
                <a:outerShdw blurRad="38100" dist="38100" dir="2700000" algn="tl">
                  <a:srgbClr val="000000">
                    <a:alpha val="43137"/>
                  </a:srgbClr>
                </a:outerShdw>
              </a:effectLst>
            </a:endParaRPr>
          </a:p>
          <a:p>
            <a:pPr algn="just" rtl="1"/>
            <a:endParaRPr lang="fa-IR" sz="4200" dirty="0">
              <a:solidFill>
                <a:schemeClr val="bg2">
                  <a:lumMod val="60000"/>
                  <a:lumOff val="40000"/>
                </a:schemeClr>
              </a:solidFill>
              <a:effectLst>
                <a:outerShdw blurRad="38100" dist="38100" dir="2700000" algn="tl">
                  <a:srgbClr val="000000">
                    <a:alpha val="43137"/>
                  </a:srgbClr>
                </a:outerShdw>
              </a:effectLst>
            </a:endParaRPr>
          </a:p>
          <a:p>
            <a:pPr algn="just" rtl="1"/>
            <a:r>
              <a:rPr lang="fa-IR" sz="2800" u="sng" dirty="0">
                <a:solidFill>
                  <a:srgbClr val="FFC000"/>
                </a:solidFill>
                <a:effectLst>
                  <a:outerShdw blurRad="38100" dist="38100" dir="2700000" algn="tl">
                    <a:srgbClr val="000000">
                      <a:alpha val="43137"/>
                    </a:srgbClr>
                  </a:outerShdw>
                </a:effectLst>
                <a:cs typeface="+mn-cs"/>
              </a:rPr>
              <a:t>سودآوری: </a:t>
            </a:r>
            <a:r>
              <a:rPr lang="ar-SA" sz="2800" dirty="0">
                <a:solidFill>
                  <a:schemeClr val="bg2">
                    <a:lumMod val="60000"/>
                    <a:lumOff val="40000"/>
                  </a:schemeClr>
                </a:solidFill>
                <a:effectLst>
                  <a:outerShdw blurRad="38100" dist="38100" dir="2700000" algn="tl">
                    <a:srgbClr val="000000">
                      <a:alpha val="43137"/>
                    </a:srgbClr>
                  </a:outerShdw>
                </a:effectLst>
                <a:cs typeface="+mn-cs"/>
              </a:rPr>
              <a:t>سودآوري‌ </a:t>
            </a:r>
            <a:r>
              <a:rPr lang="fa-IR" sz="2800" dirty="0">
                <a:solidFill>
                  <a:schemeClr val="bg2">
                    <a:lumMod val="60000"/>
                    <a:lumOff val="40000"/>
                  </a:schemeClr>
                </a:solidFill>
                <a:effectLst>
                  <a:outerShdw blurRad="38100" dist="38100" dir="2700000" algn="tl">
                    <a:srgbClr val="000000">
                      <a:alpha val="43137"/>
                    </a:srgbClr>
                  </a:outerShdw>
                </a:effectLst>
                <a:cs typeface="+mn-cs"/>
              </a:rPr>
              <a:t>تابعی از درآمدها و هزينه ها می باشد. درآمدها به قيمت فروش و مقدار فروش محصول بستگی دارد. در حالی که هزينه ها تابعی از ارزش نهاده ها و منابع بکار رفته در توليد  محصول می باشند</a:t>
            </a:r>
          </a:p>
          <a:p>
            <a:pPr algn="just" rtl="1"/>
            <a:endParaRPr lang="fa-IR" sz="2800" u="sng" dirty="0" smtClean="0">
              <a:solidFill>
                <a:srgbClr val="FFC000"/>
              </a:solidFill>
              <a:effectLst>
                <a:outerShdw blurRad="38100" dist="38100" dir="2700000" algn="tl">
                  <a:srgbClr val="000000">
                    <a:alpha val="43137"/>
                  </a:srgbClr>
                </a:outerShdw>
              </a:effectLst>
              <a:cs typeface="+mn-cs"/>
            </a:endParaRPr>
          </a:p>
          <a:p>
            <a:pPr algn="just" rtl="1"/>
            <a:r>
              <a:rPr lang="fa-IR" sz="2800" u="sng" dirty="0" smtClean="0">
                <a:solidFill>
                  <a:srgbClr val="FFC000"/>
                </a:solidFill>
                <a:effectLst>
                  <a:outerShdw blurRad="38100" dist="38100" dir="2700000" algn="tl">
                    <a:srgbClr val="000000">
                      <a:alpha val="43137"/>
                    </a:srgbClr>
                  </a:outerShdw>
                </a:effectLst>
                <a:cs typeface="+mn-cs"/>
              </a:rPr>
              <a:t>بهره </a:t>
            </a:r>
            <a:r>
              <a:rPr lang="fa-IR" sz="2800" u="sng" dirty="0">
                <a:solidFill>
                  <a:srgbClr val="FFC000"/>
                </a:solidFill>
                <a:effectLst>
                  <a:outerShdw blurRad="38100" dist="38100" dir="2700000" algn="tl">
                    <a:srgbClr val="000000">
                      <a:alpha val="43137"/>
                    </a:srgbClr>
                  </a:outerShdw>
                </a:effectLst>
                <a:cs typeface="+mn-cs"/>
              </a:rPr>
              <a:t>وری: </a:t>
            </a:r>
            <a:r>
              <a:rPr lang="fa-IR" sz="2800" dirty="0">
                <a:solidFill>
                  <a:schemeClr val="bg2">
                    <a:lumMod val="60000"/>
                    <a:lumOff val="40000"/>
                  </a:schemeClr>
                </a:solidFill>
                <a:effectLst>
                  <a:outerShdw blurRad="38100" dist="38100" dir="2700000" algn="tl">
                    <a:srgbClr val="000000">
                      <a:alpha val="43137"/>
                    </a:srgbClr>
                  </a:outerShdw>
                </a:effectLst>
                <a:cs typeface="+mn-cs"/>
              </a:rPr>
              <a:t>يعنی اينکه سازمان در قبال مقدار معينی از محصول به چه نسبتی از منابع توليدی استفاده می کند.</a:t>
            </a:r>
          </a:p>
          <a:p>
            <a:pPr algn="just" rtl="1"/>
            <a:r>
              <a:rPr lang="fa-IR" sz="2800" dirty="0">
                <a:solidFill>
                  <a:schemeClr val="bg2">
                    <a:lumMod val="60000"/>
                    <a:lumOff val="40000"/>
                  </a:schemeClr>
                </a:solidFill>
                <a:effectLst>
                  <a:outerShdw blurRad="38100" dist="38100" dir="2700000" algn="tl">
                    <a:srgbClr val="000000">
                      <a:alpha val="43137"/>
                    </a:srgbClr>
                  </a:outerShdw>
                </a:effectLst>
                <a:cs typeface="+mn-cs"/>
              </a:rPr>
              <a:t> </a:t>
            </a:r>
            <a:endParaRPr lang="fa-IR" sz="2800" dirty="0" smtClean="0">
              <a:solidFill>
                <a:schemeClr val="bg2">
                  <a:lumMod val="60000"/>
                  <a:lumOff val="40000"/>
                </a:schemeClr>
              </a:solidFill>
              <a:effectLst>
                <a:outerShdw blurRad="38100" dist="38100" dir="2700000" algn="tl">
                  <a:srgbClr val="000000">
                    <a:alpha val="43137"/>
                  </a:srgbClr>
                </a:outerShdw>
              </a:effectLst>
              <a:cs typeface="+mn-cs"/>
            </a:endParaRPr>
          </a:p>
          <a:p>
            <a:pPr algn="just" rtl="1"/>
            <a:r>
              <a:rPr lang="fa-IR" sz="2800" u="sng" dirty="0" smtClean="0">
                <a:solidFill>
                  <a:srgbClr val="FFC000"/>
                </a:solidFill>
                <a:effectLst>
                  <a:outerShdw blurRad="38100" dist="38100" dir="2700000" algn="tl">
                    <a:srgbClr val="000000">
                      <a:alpha val="43137"/>
                    </a:srgbClr>
                  </a:outerShdw>
                </a:effectLst>
                <a:cs typeface="+mn-cs"/>
              </a:rPr>
              <a:t>کيفيت</a:t>
            </a:r>
            <a:r>
              <a:rPr lang="fa-IR" sz="2800" u="sng" dirty="0">
                <a:solidFill>
                  <a:srgbClr val="FFC000"/>
                </a:solidFill>
                <a:effectLst>
                  <a:outerShdw blurRad="38100" dist="38100" dir="2700000" algn="tl">
                    <a:srgbClr val="000000">
                      <a:alpha val="43137"/>
                    </a:srgbClr>
                  </a:outerShdw>
                </a:effectLst>
                <a:cs typeface="+mn-cs"/>
              </a:rPr>
              <a:t>: </a:t>
            </a:r>
            <a:r>
              <a:rPr lang="fa-IR" sz="2800" dirty="0">
                <a:solidFill>
                  <a:schemeClr val="bg2">
                    <a:lumMod val="60000"/>
                    <a:lumOff val="40000"/>
                  </a:schemeClr>
                </a:solidFill>
                <a:effectLst>
                  <a:outerShdw blurRad="38100" dist="38100" dir="2700000" algn="tl">
                    <a:srgbClr val="000000">
                      <a:alpha val="43137"/>
                    </a:srgbClr>
                  </a:outerShdw>
                </a:effectLst>
                <a:cs typeface="+mn-cs"/>
              </a:rPr>
              <a:t>به درجه تطابق محصول توليد شده با نيازهای مشتريان و طرح محصول گفته می شود.</a:t>
            </a:r>
          </a:p>
          <a:p>
            <a:pPr algn="just" rtl="1"/>
            <a:endParaRPr lang="fa-IR" sz="3400" dirty="0">
              <a:solidFill>
                <a:schemeClr val="bg2">
                  <a:lumMod val="60000"/>
                  <a:lumOff val="40000"/>
                </a:schemeClr>
              </a:solidFill>
              <a:effectLst>
                <a:outerShdw blurRad="38100" dist="38100" dir="2700000" algn="tl">
                  <a:srgbClr val="000000">
                    <a:alpha val="43137"/>
                  </a:srgbClr>
                </a:outerShdw>
              </a:effectLst>
            </a:endParaRPr>
          </a:p>
          <a:p>
            <a:pPr algn="just" rtl="1"/>
            <a:endParaRPr lang="fa-IR" dirty="0">
              <a:solidFill>
                <a:schemeClr val="bg2">
                  <a:lumMod val="60000"/>
                  <a:lumOff val="40000"/>
                </a:schemeClr>
              </a:solidFill>
              <a:effectLst>
                <a:outerShdw blurRad="38100" dist="38100" dir="2700000" algn="tl">
                  <a:srgbClr val="000000">
                    <a:alpha val="43137"/>
                  </a:srgbClr>
                </a:outerShdw>
              </a:effectLst>
            </a:endParaRPr>
          </a:p>
          <a:p>
            <a:pPr algn="just" rtl="1"/>
            <a:endParaRPr lang="ar-SA" b="0" dirty="0">
              <a:solidFill>
                <a:schemeClr val="bg2">
                  <a:lumMod val="60000"/>
                  <a:lumOff val="40000"/>
                </a:schemeClr>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24578"/>
                                        </p:tgtEl>
                                        <p:attrNameLst>
                                          <p:attrName>style.visibility</p:attrName>
                                        </p:attrNameLst>
                                      </p:cBhvr>
                                      <p:to>
                                        <p:strVal val="visible"/>
                                      </p:to>
                                    </p:set>
                                    <p:anim calcmode="lin" valueType="num">
                                      <p:cBhvr>
                                        <p:cTn id="7" dur="1000" fill="hold"/>
                                        <p:tgtEl>
                                          <p:spTgt spid="24578"/>
                                        </p:tgtEl>
                                        <p:attrNameLst>
                                          <p:attrName>ppt_w</p:attrName>
                                        </p:attrNameLst>
                                      </p:cBhvr>
                                      <p:tavLst>
                                        <p:tav tm="0">
                                          <p:val>
                                            <p:strVal val="#ppt_w*0.70"/>
                                          </p:val>
                                        </p:tav>
                                        <p:tav tm="100000">
                                          <p:val>
                                            <p:strVal val="#ppt_w"/>
                                          </p:val>
                                        </p:tav>
                                      </p:tavLst>
                                    </p:anim>
                                    <p:anim calcmode="lin" valueType="num">
                                      <p:cBhvr>
                                        <p:cTn id="8" dur="1000" fill="hold"/>
                                        <p:tgtEl>
                                          <p:spTgt spid="24578"/>
                                        </p:tgtEl>
                                        <p:attrNameLst>
                                          <p:attrName>ppt_h</p:attrName>
                                        </p:attrNameLst>
                                      </p:cBhvr>
                                      <p:tavLst>
                                        <p:tav tm="0">
                                          <p:val>
                                            <p:strVal val="#ppt_h"/>
                                          </p:val>
                                        </p:tav>
                                        <p:tav tm="100000">
                                          <p:val>
                                            <p:strVal val="#ppt_h"/>
                                          </p:val>
                                        </p:tav>
                                      </p:tavLst>
                                    </p:anim>
                                    <p:animEffect transition="in" filter="fade">
                                      <p:cBhvr>
                                        <p:cTn id="9" dur="1000"/>
                                        <p:tgtEl>
                                          <p:spTgt spid="24578"/>
                                        </p:tgtEl>
                                      </p:cBhvr>
                                    </p:animEffect>
                                  </p:childTnLst>
                                  <p:subTnLst>
                                    <p:animClr clrSpc="rgb" dir="cw">
                                      <p:cBhvr override="childStyle">
                                        <p:cTn dur="1" fill="hold" display="0" masterRel="nextClick" afterEffect="1"/>
                                        <p:tgtEl>
                                          <p:spTgt spid="24578"/>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2"/>
          <p:cNvSpPr txBox="1">
            <a:spLocks noChangeArrowheads="1"/>
          </p:cNvSpPr>
          <p:nvPr/>
        </p:nvSpPr>
        <p:spPr bwMode="auto">
          <a:xfrm>
            <a:off x="2771775" y="188913"/>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mn-cs"/>
              </a:rPr>
              <a:t>فصل اول: </a:t>
            </a:r>
            <a:r>
              <a:rPr lang="ar-SA" sz="1600" b="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mn-cs"/>
              </a:rPr>
              <a:t>مفهوم‌ بهره‌وري</a:t>
            </a:r>
            <a:endParaRPr lang="en-US" sz="1600" b="0" dirty="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mn-cs"/>
            </a:endParaRPr>
          </a:p>
        </p:txBody>
      </p:sp>
      <p:sp>
        <p:nvSpPr>
          <p:cNvPr id="25603" name="Rectangle 3"/>
          <p:cNvSpPr>
            <a:spLocks noChangeArrowheads="1"/>
          </p:cNvSpPr>
          <p:nvPr/>
        </p:nvSpPr>
        <p:spPr bwMode="auto">
          <a:xfrm rot="10800000">
            <a:off x="-42863" y="1227138"/>
            <a:ext cx="9188451" cy="1036637"/>
          </a:xfrm>
          <a:prstGeom prst="rect">
            <a:avLst/>
          </a:prstGeom>
          <a:noFill/>
          <a:ln w="9525" algn="ctr">
            <a:noFill/>
            <a:miter lim="800000"/>
            <a:headEnd/>
            <a:tailEnd/>
          </a:ln>
          <a:effectLst/>
        </p:spPr>
        <p:txBody>
          <a:bodyPr rot="10800000" anchor="ctr">
            <a:spAutoFit/>
          </a:bodyPr>
          <a:lstStyle/>
          <a:p>
            <a:r>
              <a:rPr lang="fa-IR" sz="6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مديريت عمليات و سودآوری</a:t>
            </a:r>
            <a:r>
              <a:rPr lang="fa-IR" sz="5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  </a:t>
            </a:r>
            <a:endParaRPr lang="ar-SA" sz="4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endParaRPr>
          </a:p>
        </p:txBody>
      </p:sp>
      <p:sp>
        <p:nvSpPr>
          <p:cNvPr id="25604" name="Rectangle 4"/>
          <p:cNvSpPr>
            <a:spLocks noChangeArrowheads="1"/>
          </p:cNvSpPr>
          <p:nvPr/>
        </p:nvSpPr>
        <p:spPr bwMode="auto">
          <a:xfrm rot="10800000">
            <a:off x="755650" y="2636838"/>
            <a:ext cx="1512888" cy="647700"/>
          </a:xfrm>
          <a:prstGeom prst="rect">
            <a:avLst/>
          </a:prstGeom>
          <a:solidFill>
            <a:schemeClr val="accent2"/>
          </a:solidFill>
          <a:ln w="9525" algn="ctr">
            <a:solidFill>
              <a:schemeClr val="tx1"/>
            </a:solidFill>
            <a:miter lim="800000"/>
            <a:headEnd/>
            <a:tailEnd/>
          </a:ln>
          <a:effectLst/>
        </p:spPr>
        <p:txBody>
          <a:bodyPr rot="10800000" wrap="none" anchor="ctr"/>
          <a:lstStyle/>
          <a:p>
            <a:r>
              <a:rPr lang="fa-IR" sz="3400">
                <a:solidFill>
                  <a:schemeClr val="accent1"/>
                </a:solidFill>
                <a:effectLst>
                  <a:outerShdw blurRad="38100" dist="38100" dir="2700000" algn="tl">
                    <a:srgbClr val="000000">
                      <a:alpha val="43137"/>
                    </a:srgbClr>
                  </a:outerShdw>
                </a:effectLst>
                <a:cs typeface="+mn-cs"/>
              </a:rPr>
              <a:t>نهاده ها</a:t>
            </a:r>
            <a:endParaRPr lang="en-US" sz="3400">
              <a:solidFill>
                <a:schemeClr val="accent1"/>
              </a:solidFill>
              <a:effectLst>
                <a:outerShdw blurRad="38100" dist="38100" dir="2700000" algn="tl">
                  <a:srgbClr val="000000">
                    <a:alpha val="43137"/>
                  </a:srgbClr>
                </a:outerShdw>
              </a:effectLst>
              <a:cs typeface="+mn-cs"/>
            </a:endParaRPr>
          </a:p>
        </p:txBody>
      </p:sp>
      <p:sp>
        <p:nvSpPr>
          <p:cNvPr id="25605" name="Rectangle 5"/>
          <p:cNvSpPr>
            <a:spLocks noChangeArrowheads="1"/>
          </p:cNvSpPr>
          <p:nvPr/>
        </p:nvSpPr>
        <p:spPr bwMode="auto">
          <a:xfrm>
            <a:off x="3492500" y="2708275"/>
            <a:ext cx="1727200" cy="576263"/>
          </a:xfrm>
          <a:prstGeom prst="rect">
            <a:avLst/>
          </a:prstGeom>
          <a:solidFill>
            <a:schemeClr val="accent2"/>
          </a:solidFill>
          <a:ln w="9525" algn="ctr">
            <a:solidFill>
              <a:schemeClr val="tx1"/>
            </a:solidFill>
            <a:miter lim="800000"/>
            <a:headEnd/>
            <a:tailEnd/>
          </a:ln>
          <a:effectLst/>
        </p:spPr>
        <p:txBody>
          <a:bodyPr wrap="none" anchor="ctr"/>
          <a:lstStyle/>
          <a:p>
            <a:r>
              <a:rPr lang="fa-IR" sz="3800">
                <a:solidFill>
                  <a:schemeClr val="accent1"/>
                </a:solidFill>
                <a:effectLst>
                  <a:outerShdw blurRad="38100" dist="38100" dir="2700000" algn="tl">
                    <a:srgbClr val="000000">
                      <a:alpha val="43137"/>
                    </a:srgbClr>
                  </a:outerShdw>
                </a:effectLst>
                <a:cs typeface="+mn-cs"/>
              </a:rPr>
              <a:t>عمليات</a:t>
            </a:r>
            <a:endParaRPr lang="en-US" sz="3800">
              <a:solidFill>
                <a:schemeClr val="accent1"/>
              </a:solidFill>
              <a:effectLst>
                <a:outerShdw blurRad="38100" dist="38100" dir="2700000" algn="tl">
                  <a:srgbClr val="000000">
                    <a:alpha val="43137"/>
                  </a:srgbClr>
                </a:outerShdw>
              </a:effectLst>
              <a:cs typeface="+mn-cs"/>
            </a:endParaRPr>
          </a:p>
        </p:txBody>
      </p:sp>
      <p:sp>
        <p:nvSpPr>
          <p:cNvPr id="25606" name="Rectangle 6"/>
          <p:cNvSpPr>
            <a:spLocks noChangeArrowheads="1"/>
          </p:cNvSpPr>
          <p:nvPr/>
        </p:nvSpPr>
        <p:spPr bwMode="auto">
          <a:xfrm>
            <a:off x="6443663" y="2708275"/>
            <a:ext cx="1657350" cy="649288"/>
          </a:xfrm>
          <a:prstGeom prst="rect">
            <a:avLst/>
          </a:prstGeom>
          <a:solidFill>
            <a:schemeClr val="accent2"/>
          </a:solidFill>
          <a:ln w="9525" algn="ctr">
            <a:solidFill>
              <a:schemeClr val="tx1"/>
            </a:solidFill>
            <a:miter lim="800000"/>
            <a:headEnd/>
            <a:tailEnd/>
          </a:ln>
          <a:effectLst/>
        </p:spPr>
        <p:txBody>
          <a:bodyPr wrap="none" anchor="ctr"/>
          <a:lstStyle/>
          <a:p>
            <a:r>
              <a:rPr lang="fa-IR" sz="3400">
                <a:solidFill>
                  <a:schemeClr val="accent1"/>
                </a:solidFill>
                <a:effectLst>
                  <a:outerShdw blurRad="38100" dist="38100" dir="2700000" algn="tl">
                    <a:srgbClr val="000000">
                      <a:alpha val="43137"/>
                    </a:srgbClr>
                  </a:outerShdw>
                </a:effectLst>
                <a:cs typeface="+mn-cs"/>
              </a:rPr>
              <a:t>محصول </a:t>
            </a:r>
            <a:endParaRPr lang="en-US" sz="3400">
              <a:solidFill>
                <a:schemeClr val="accent1"/>
              </a:solidFill>
              <a:effectLst>
                <a:outerShdw blurRad="38100" dist="38100" dir="2700000" algn="tl">
                  <a:srgbClr val="000000">
                    <a:alpha val="43137"/>
                  </a:srgbClr>
                </a:outerShdw>
              </a:effectLst>
              <a:cs typeface="+mn-cs"/>
            </a:endParaRPr>
          </a:p>
        </p:txBody>
      </p:sp>
      <p:sp>
        <p:nvSpPr>
          <p:cNvPr id="25607" name="Text Box 7"/>
          <p:cNvSpPr txBox="1">
            <a:spLocks noChangeArrowheads="1"/>
          </p:cNvSpPr>
          <p:nvPr/>
        </p:nvSpPr>
        <p:spPr bwMode="auto">
          <a:xfrm>
            <a:off x="3779838" y="2781300"/>
            <a:ext cx="1008062" cy="488950"/>
          </a:xfrm>
          <a:prstGeom prst="rect">
            <a:avLst/>
          </a:prstGeom>
          <a:noFill/>
          <a:ln w="9525" algn="ctr">
            <a:noFill/>
            <a:miter lim="800000"/>
            <a:headEnd/>
            <a:tailEnd/>
          </a:ln>
          <a:effectLst/>
        </p:spPr>
        <p:txBody>
          <a:bodyPr>
            <a:spAutoFit/>
          </a:bodyPr>
          <a:lstStyle/>
          <a:p>
            <a:pPr>
              <a:spcBef>
                <a:spcPct val="50000"/>
              </a:spcBef>
            </a:pPr>
            <a:endParaRPr lang="fa-IR">
              <a:solidFill>
                <a:schemeClr val="accent1"/>
              </a:solidFill>
              <a:effectLst>
                <a:outerShdw blurRad="38100" dist="38100" dir="2700000" algn="tl">
                  <a:srgbClr val="000000">
                    <a:alpha val="43137"/>
                  </a:srgbClr>
                </a:outerShdw>
              </a:effectLst>
              <a:cs typeface="+mn-cs"/>
            </a:endParaRPr>
          </a:p>
        </p:txBody>
      </p:sp>
      <p:sp>
        <p:nvSpPr>
          <p:cNvPr id="25608" name="Rectangle 8"/>
          <p:cNvSpPr>
            <a:spLocks noChangeArrowheads="1"/>
          </p:cNvSpPr>
          <p:nvPr/>
        </p:nvSpPr>
        <p:spPr bwMode="auto">
          <a:xfrm>
            <a:off x="1835150" y="5516563"/>
            <a:ext cx="5329238" cy="504825"/>
          </a:xfrm>
          <a:prstGeom prst="rect">
            <a:avLst/>
          </a:prstGeom>
          <a:solidFill>
            <a:schemeClr val="accent2"/>
          </a:solidFill>
          <a:ln w="9525" algn="ctr">
            <a:solidFill>
              <a:schemeClr val="tx1"/>
            </a:solidFill>
            <a:miter lim="800000"/>
            <a:headEnd/>
            <a:tailEnd/>
          </a:ln>
          <a:effectLst/>
        </p:spPr>
        <p:txBody>
          <a:bodyPr wrap="none" anchor="ctr"/>
          <a:lstStyle/>
          <a:p>
            <a:r>
              <a:rPr lang="fa-IR" sz="2800" dirty="0">
                <a:solidFill>
                  <a:schemeClr val="accent1"/>
                </a:solidFill>
                <a:effectLst>
                  <a:outerShdw blurRad="38100" dist="38100" dir="2700000" algn="tl">
                    <a:srgbClr val="000000">
                      <a:alpha val="43137"/>
                    </a:srgbClr>
                  </a:outerShdw>
                </a:effectLst>
                <a:cs typeface="+mn-cs"/>
              </a:rPr>
              <a:t>سودآوری = هزينه ها – درآمدها </a:t>
            </a:r>
            <a:endParaRPr lang="en-US" sz="2800" dirty="0">
              <a:solidFill>
                <a:schemeClr val="accent1"/>
              </a:solidFill>
              <a:effectLst>
                <a:outerShdw blurRad="38100" dist="38100" dir="2700000" algn="tl">
                  <a:srgbClr val="000000">
                    <a:alpha val="43137"/>
                  </a:srgbClr>
                </a:outerShdw>
              </a:effectLst>
              <a:cs typeface="+mn-cs"/>
            </a:endParaRPr>
          </a:p>
        </p:txBody>
      </p:sp>
      <p:sp>
        <p:nvSpPr>
          <p:cNvPr id="25609" name="Line 9"/>
          <p:cNvSpPr>
            <a:spLocks noChangeShapeType="1"/>
          </p:cNvSpPr>
          <p:nvPr/>
        </p:nvSpPr>
        <p:spPr bwMode="auto">
          <a:xfrm>
            <a:off x="2268538" y="2997200"/>
            <a:ext cx="1223962" cy="0"/>
          </a:xfrm>
          <a:prstGeom prst="line">
            <a:avLst/>
          </a:prstGeom>
          <a:noFill/>
          <a:ln w="38100">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0" name="Line 10"/>
          <p:cNvSpPr>
            <a:spLocks noChangeShapeType="1"/>
          </p:cNvSpPr>
          <p:nvPr/>
        </p:nvSpPr>
        <p:spPr bwMode="auto">
          <a:xfrm>
            <a:off x="5219700" y="2997200"/>
            <a:ext cx="1223963" cy="0"/>
          </a:xfrm>
          <a:prstGeom prst="line">
            <a:avLst/>
          </a:prstGeom>
          <a:noFill/>
          <a:ln w="38100">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1" name="Line 11"/>
          <p:cNvSpPr>
            <a:spLocks noChangeShapeType="1"/>
          </p:cNvSpPr>
          <p:nvPr/>
        </p:nvSpPr>
        <p:spPr bwMode="auto">
          <a:xfrm>
            <a:off x="1403350" y="3284538"/>
            <a:ext cx="0" cy="792162"/>
          </a:xfrm>
          <a:prstGeom prst="line">
            <a:avLst/>
          </a:prstGeom>
          <a:noFill/>
          <a:ln w="28575">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2" name="Text Box 12"/>
          <p:cNvSpPr txBox="1">
            <a:spLocks noChangeArrowheads="1"/>
          </p:cNvSpPr>
          <p:nvPr/>
        </p:nvSpPr>
        <p:spPr bwMode="auto">
          <a:xfrm>
            <a:off x="395288" y="4005263"/>
            <a:ext cx="2016125" cy="609600"/>
          </a:xfrm>
          <a:prstGeom prst="rect">
            <a:avLst/>
          </a:prstGeom>
          <a:noFill/>
          <a:ln w="9525" algn="ctr">
            <a:noFill/>
            <a:miter lim="800000"/>
            <a:headEnd/>
            <a:tailEnd/>
          </a:ln>
          <a:effectLst/>
        </p:spPr>
        <p:txBody>
          <a:bodyPr>
            <a:spAutoFit/>
          </a:bodyPr>
          <a:lstStyle/>
          <a:p>
            <a:pPr>
              <a:spcBef>
                <a:spcPct val="50000"/>
              </a:spcBef>
            </a:pPr>
            <a:r>
              <a:rPr lang="fa-IR" sz="3400">
                <a:solidFill>
                  <a:schemeClr val="accent1"/>
                </a:solidFill>
                <a:effectLst>
                  <a:outerShdw blurRad="38100" dist="38100" dir="2700000" algn="tl">
                    <a:srgbClr val="000000">
                      <a:alpha val="43137"/>
                    </a:srgbClr>
                  </a:outerShdw>
                </a:effectLst>
                <a:cs typeface="+mn-cs"/>
              </a:rPr>
              <a:t>هزينه ها </a:t>
            </a:r>
            <a:endParaRPr lang="en-US" sz="3400">
              <a:solidFill>
                <a:schemeClr val="accent1"/>
              </a:solidFill>
              <a:effectLst>
                <a:outerShdw blurRad="38100" dist="38100" dir="2700000" algn="tl">
                  <a:srgbClr val="000000">
                    <a:alpha val="43137"/>
                  </a:srgbClr>
                </a:outerShdw>
              </a:effectLst>
              <a:cs typeface="+mn-cs"/>
            </a:endParaRPr>
          </a:p>
        </p:txBody>
      </p:sp>
      <p:sp>
        <p:nvSpPr>
          <p:cNvPr id="25613" name="Line 13"/>
          <p:cNvSpPr>
            <a:spLocks noChangeShapeType="1"/>
          </p:cNvSpPr>
          <p:nvPr/>
        </p:nvSpPr>
        <p:spPr bwMode="auto">
          <a:xfrm>
            <a:off x="1403350" y="4508500"/>
            <a:ext cx="0" cy="1225550"/>
          </a:xfrm>
          <a:prstGeom prst="line">
            <a:avLst/>
          </a:prstGeom>
          <a:noFill/>
          <a:ln w="28575">
            <a:solidFill>
              <a:schemeClr val="tx1"/>
            </a:solidFill>
            <a:round/>
            <a:headEnd/>
            <a:tailEnd/>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4" name="Line 14"/>
          <p:cNvSpPr>
            <a:spLocks noChangeShapeType="1"/>
          </p:cNvSpPr>
          <p:nvPr/>
        </p:nvSpPr>
        <p:spPr bwMode="auto">
          <a:xfrm>
            <a:off x="1403350" y="5734050"/>
            <a:ext cx="431800" cy="0"/>
          </a:xfrm>
          <a:prstGeom prst="line">
            <a:avLst/>
          </a:prstGeom>
          <a:noFill/>
          <a:ln w="28575">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5" name="Line 15"/>
          <p:cNvSpPr>
            <a:spLocks noChangeShapeType="1"/>
          </p:cNvSpPr>
          <p:nvPr/>
        </p:nvSpPr>
        <p:spPr bwMode="auto">
          <a:xfrm>
            <a:off x="7308850" y="3357563"/>
            <a:ext cx="0" cy="863600"/>
          </a:xfrm>
          <a:prstGeom prst="line">
            <a:avLst/>
          </a:prstGeom>
          <a:noFill/>
          <a:ln w="28575">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6" name="Text Box 16"/>
          <p:cNvSpPr txBox="1">
            <a:spLocks noChangeArrowheads="1"/>
          </p:cNvSpPr>
          <p:nvPr/>
        </p:nvSpPr>
        <p:spPr bwMode="auto">
          <a:xfrm>
            <a:off x="6588125" y="4221163"/>
            <a:ext cx="1368425" cy="523220"/>
          </a:xfrm>
          <a:prstGeom prst="rect">
            <a:avLst/>
          </a:prstGeom>
          <a:noFill/>
          <a:ln w="9525" algn="ctr">
            <a:noFill/>
            <a:miter lim="800000"/>
            <a:headEnd/>
            <a:tailEnd/>
          </a:ln>
          <a:effectLst/>
        </p:spPr>
        <p:txBody>
          <a:bodyPr>
            <a:spAutoFit/>
          </a:bodyPr>
          <a:lstStyle/>
          <a:p>
            <a:pPr>
              <a:spcBef>
                <a:spcPct val="50000"/>
              </a:spcBef>
            </a:pPr>
            <a:r>
              <a:rPr lang="fa-IR" sz="2800" dirty="0">
                <a:solidFill>
                  <a:schemeClr val="accent1"/>
                </a:solidFill>
                <a:effectLst>
                  <a:outerShdw blurRad="38100" dist="38100" dir="2700000" algn="tl">
                    <a:srgbClr val="000000">
                      <a:alpha val="43137"/>
                    </a:srgbClr>
                  </a:outerShdw>
                </a:effectLst>
                <a:cs typeface="+mn-cs"/>
              </a:rPr>
              <a:t>درآمدها</a:t>
            </a:r>
            <a:endParaRPr lang="en-US" sz="2800" dirty="0">
              <a:solidFill>
                <a:schemeClr val="accent1"/>
              </a:solidFill>
              <a:effectLst>
                <a:outerShdw blurRad="38100" dist="38100" dir="2700000" algn="tl">
                  <a:srgbClr val="000000">
                    <a:alpha val="43137"/>
                  </a:srgbClr>
                </a:outerShdw>
              </a:effectLst>
              <a:cs typeface="+mn-cs"/>
            </a:endParaRPr>
          </a:p>
        </p:txBody>
      </p:sp>
      <p:sp>
        <p:nvSpPr>
          <p:cNvPr id="25617" name="Line 17"/>
          <p:cNvSpPr>
            <a:spLocks noChangeShapeType="1"/>
          </p:cNvSpPr>
          <p:nvPr/>
        </p:nvSpPr>
        <p:spPr bwMode="auto">
          <a:xfrm>
            <a:off x="7308850" y="4724400"/>
            <a:ext cx="0" cy="1009650"/>
          </a:xfrm>
          <a:prstGeom prst="line">
            <a:avLst/>
          </a:prstGeom>
          <a:noFill/>
          <a:ln w="28575">
            <a:solidFill>
              <a:schemeClr val="tx1"/>
            </a:solidFill>
            <a:round/>
            <a:headEnd/>
            <a:tailEnd/>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8" name="Line 18"/>
          <p:cNvSpPr>
            <a:spLocks noChangeShapeType="1"/>
          </p:cNvSpPr>
          <p:nvPr/>
        </p:nvSpPr>
        <p:spPr bwMode="auto">
          <a:xfrm flipH="1">
            <a:off x="7164388" y="5734050"/>
            <a:ext cx="144462" cy="0"/>
          </a:xfrm>
          <a:prstGeom prst="line">
            <a:avLst/>
          </a:prstGeom>
          <a:noFill/>
          <a:ln w="28575">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19" name="Line 19"/>
          <p:cNvSpPr>
            <a:spLocks noChangeShapeType="1"/>
          </p:cNvSpPr>
          <p:nvPr/>
        </p:nvSpPr>
        <p:spPr bwMode="auto">
          <a:xfrm>
            <a:off x="4284663" y="3357563"/>
            <a:ext cx="0" cy="792162"/>
          </a:xfrm>
          <a:prstGeom prst="line">
            <a:avLst/>
          </a:prstGeom>
          <a:noFill/>
          <a:ln w="28575">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20" name="Line 20"/>
          <p:cNvSpPr>
            <a:spLocks noChangeShapeType="1"/>
          </p:cNvSpPr>
          <p:nvPr/>
        </p:nvSpPr>
        <p:spPr bwMode="auto">
          <a:xfrm>
            <a:off x="1403350" y="3284538"/>
            <a:ext cx="0" cy="792162"/>
          </a:xfrm>
          <a:prstGeom prst="line">
            <a:avLst/>
          </a:prstGeom>
          <a:noFill/>
          <a:ln w="28575">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21" name="Line 21"/>
          <p:cNvSpPr>
            <a:spLocks noChangeShapeType="1"/>
          </p:cNvSpPr>
          <p:nvPr/>
        </p:nvSpPr>
        <p:spPr bwMode="auto">
          <a:xfrm flipV="1">
            <a:off x="4284663" y="3357563"/>
            <a:ext cx="0" cy="647700"/>
          </a:xfrm>
          <a:prstGeom prst="line">
            <a:avLst/>
          </a:prstGeom>
          <a:noFill/>
          <a:ln w="28575">
            <a:solidFill>
              <a:schemeClr val="tx1"/>
            </a:solidFill>
            <a:round/>
            <a:headEnd/>
            <a:tailEnd type="stealth" w="lg" len="lg"/>
          </a:ln>
          <a:effectLst/>
        </p:spPr>
        <p:txBody>
          <a:bodyPr rot="10800000" wrap="none" anchor="ctr"/>
          <a:lstStyle/>
          <a:p>
            <a:endParaRPr lang="fa-IR">
              <a:solidFill>
                <a:schemeClr val="accent1"/>
              </a:solidFill>
              <a:effectLst>
                <a:outerShdw blurRad="38100" dist="38100" dir="2700000" algn="tl">
                  <a:srgbClr val="000000">
                    <a:alpha val="43137"/>
                  </a:srgbClr>
                </a:outerShdw>
              </a:effectLst>
              <a:cs typeface="+mn-cs"/>
            </a:endParaRPr>
          </a:p>
        </p:txBody>
      </p:sp>
      <p:sp>
        <p:nvSpPr>
          <p:cNvPr id="25622" name="Text Box 22"/>
          <p:cNvSpPr txBox="1">
            <a:spLocks noChangeArrowheads="1"/>
          </p:cNvSpPr>
          <p:nvPr/>
        </p:nvSpPr>
        <p:spPr bwMode="auto">
          <a:xfrm>
            <a:off x="2987675" y="4005263"/>
            <a:ext cx="2736850" cy="1138773"/>
          </a:xfrm>
          <a:prstGeom prst="rect">
            <a:avLst/>
          </a:prstGeom>
          <a:noFill/>
          <a:ln w="9525" algn="ctr">
            <a:noFill/>
            <a:miter lim="800000"/>
            <a:headEnd/>
            <a:tailEnd/>
          </a:ln>
          <a:effectLst/>
        </p:spPr>
        <p:txBody>
          <a:bodyPr>
            <a:spAutoFit/>
          </a:bodyPr>
          <a:lstStyle/>
          <a:p>
            <a:r>
              <a:rPr lang="fa-IR" sz="3400">
                <a:solidFill>
                  <a:schemeClr val="accent1"/>
                </a:solidFill>
                <a:effectLst>
                  <a:outerShdw blurRad="38100" dist="38100" dir="2700000" algn="tl">
                    <a:srgbClr val="000000">
                      <a:alpha val="43137"/>
                    </a:srgbClr>
                  </a:outerShdw>
                </a:effectLst>
                <a:cs typeface="+mn-cs"/>
              </a:rPr>
              <a:t>بهره وری و کيفيت </a:t>
            </a:r>
            <a:endParaRPr lang="en-US" sz="3400">
              <a:solidFill>
                <a:schemeClr val="accent1"/>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719138" y="1125538"/>
            <a:ext cx="8424862" cy="647700"/>
          </a:xfrm>
          <a:prstGeom prst="rect">
            <a:avLst/>
          </a:prstGeom>
          <a:noFill/>
          <a:ln w="9525" algn="ctr">
            <a:noFill/>
            <a:miter lim="800000"/>
            <a:headEnd/>
            <a:tailEnd/>
          </a:ln>
          <a:effectLst/>
        </p:spPr>
        <p:txBody>
          <a:bodyPr/>
          <a:lstStyle/>
          <a:p>
            <a:pPr marL="361950" indent="-361950" algn="r" rtl="1">
              <a:spcBef>
                <a:spcPct val="20000"/>
              </a:spcBef>
              <a:buFontTx/>
              <a:buBlip>
                <a:blip r:embed="rId3"/>
              </a:buBlip>
            </a:pP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فصل اول: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مفهوم بهره وری</a:t>
            </a:r>
            <a:endParaRPr lang="en-US"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6147" name="Text Box 3"/>
          <p:cNvSpPr txBox="1">
            <a:spLocks noChangeArrowheads="1"/>
          </p:cNvSpPr>
          <p:nvPr/>
        </p:nvSpPr>
        <p:spPr bwMode="auto">
          <a:xfrm>
            <a:off x="0" y="1700213"/>
            <a:ext cx="9144000" cy="649287"/>
          </a:xfrm>
          <a:prstGeom prst="rect">
            <a:avLst/>
          </a:prstGeom>
          <a:noFill/>
          <a:ln w="9525" algn="ctr">
            <a:noFill/>
            <a:miter lim="800000"/>
            <a:headEnd/>
            <a:tailEnd/>
          </a:ln>
          <a:effectLst/>
        </p:spPr>
        <p:txBody>
          <a:bodyPr/>
          <a:lstStyle/>
          <a:p>
            <a:pPr marL="361950" indent="-342900" algn="r" rtl="1">
              <a:spcBef>
                <a:spcPct val="20000"/>
              </a:spcBef>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فصل دوم: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ضرورت مديريت فراگير بهره وری</a:t>
            </a:r>
            <a:endParaRPr lang="en-US"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6148" name="Text Box 4"/>
          <p:cNvSpPr txBox="1">
            <a:spLocks noChangeArrowheads="1"/>
          </p:cNvSpPr>
          <p:nvPr/>
        </p:nvSpPr>
        <p:spPr bwMode="auto">
          <a:xfrm>
            <a:off x="863600" y="2276475"/>
            <a:ext cx="8280400" cy="457200"/>
          </a:xfrm>
          <a:prstGeom prst="rect">
            <a:avLst/>
          </a:prstGeom>
          <a:noFill/>
          <a:ln w="9525" algn="ctr">
            <a:noFill/>
            <a:miter lim="800000"/>
            <a:headEnd/>
            <a:tailEnd/>
          </a:ln>
          <a:effectLst/>
        </p:spPr>
        <p:txBody>
          <a:bodyPr/>
          <a:lstStyle/>
          <a:p>
            <a:pPr marL="342900" indent="-342900" algn="r" rtl="1">
              <a:spcBef>
                <a:spcPct val="20000"/>
              </a:spcBef>
              <a:buFontTx/>
              <a:buBlip>
                <a:blip r:embed="rId3"/>
              </a:buBlip>
            </a:pP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فصل سوم: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مفهوم و فلسفه مديريت فراگير </a:t>
            </a:r>
            <a:r>
              <a:rPr lang="ar-SA"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بهره‌وري‌</a:t>
            </a:r>
            <a:endPar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6149" name="Text Box 5"/>
          <p:cNvSpPr txBox="1">
            <a:spLocks noChangeArrowheads="1"/>
          </p:cNvSpPr>
          <p:nvPr/>
        </p:nvSpPr>
        <p:spPr bwMode="auto">
          <a:xfrm>
            <a:off x="1150938" y="2852738"/>
            <a:ext cx="7993062" cy="792162"/>
          </a:xfrm>
          <a:prstGeom prst="rect">
            <a:avLst/>
          </a:prstGeom>
          <a:noFill/>
          <a:ln w="9525" algn="ctr">
            <a:noFill/>
            <a:miter lim="800000"/>
            <a:headEnd/>
            <a:tailEnd/>
          </a:ln>
          <a:effectLst/>
        </p:spPr>
        <p:txBody>
          <a:bodyPr/>
          <a:lstStyle/>
          <a:p>
            <a:pPr marL="342900" indent="-342900" algn="r" rtl="1">
              <a:spcBef>
                <a:spcPct val="20000"/>
              </a:spcBef>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فصل چهارم: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اندازه گيری بهره وری</a:t>
            </a:r>
          </a:p>
          <a:p>
            <a:pPr marL="342900" indent="-342900" algn="r" rtl="1">
              <a:spcBef>
                <a:spcPct val="20000"/>
              </a:spcBef>
            </a:pP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a:p>
            <a:pPr marL="342900" indent="-342900" algn="r" rtl="1">
              <a:spcBef>
                <a:spcPct val="20000"/>
              </a:spcBef>
              <a:buFontTx/>
              <a:buChar char="•"/>
            </a:pPr>
            <a:endParaRPr lang="fa-IR"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6150" name="WordArt 6"/>
          <p:cNvSpPr>
            <a:spLocks noChangeArrowheads="1" noChangeShapeType="1" noTextEdit="1"/>
          </p:cNvSpPr>
          <p:nvPr/>
        </p:nvSpPr>
        <p:spPr bwMode="auto">
          <a:xfrm>
            <a:off x="1981200" y="304800"/>
            <a:ext cx="4225925" cy="804862"/>
          </a:xfrm>
          <a:prstGeom prst="rect">
            <a:avLst/>
          </a:prstGeom>
          <a:noFill/>
        </p:spPr>
        <p:txBody>
          <a:bodyPr wrap="none" fromWordArt="1">
            <a:prstTxWarp prst="textPlain">
              <a:avLst>
                <a:gd name="adj" fmla="val 50000"/>
              </a:avLst>
            </a:prstTxWarp>
          </a:bodyPr>
          <a:lstStyle/>
          <a:p>
            <a:pPr rtl="1"/>
            <a:r>
              <a:rPr lang="fa-IR" sz="3600" kern="1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rPr>
              <a:t>فهرست مطالب</a:t>
            </a:r>
          </a:p>
        </p:txBody>
      </p:sp>
      <p:sp>
        <p:nvSpPr>
          <p:cNvPr id="6151" name="Text Box 7"/>
          <p:cNvSpPr txBox="1">
            <a:spLocks noChangeArrowheads="1"/>
          </p:cNvSpPr>
          <p:nvPr/>
        </p:nvSpPr>
        <p:spPr bwMode="auto">
          <a:xfrm>
            <a:off x="1727200" y="3500438"/>
            <a:ext cx="7416800" cy="1335750"/>
          </a:xfrm>
          <a:prstGeom prst="rect">
            <a:avLst/>
          </a:prstGeom>
          <a:noFill/>
          <a:ln w="9525" algn="ctr">
            <a:noFill/>
            <a:miter lim="800000"/>
            <a:headEnd/>
            <a:tailEnd/>
          </a:ln>
          <a:effectLst/>
        </p:spPr>
        <p:txBody>
          <a:bodyPr>
            <a:spAutoFit/>
          </a:bodyPr>
          <a:lstStyle/>
          <a:p>
            <a:pPr algn="r" rtl="1">
              <a:spcBef>
                <a:spcPct val="20000"/>
              </a:spcBef>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sz="2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فصل پنجم: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بهبود بهره وری</a:t>
            </a:r>
          </a:p>
          <a:p>
            <a:pPr algn="r" rtl="1">
              <a:spcBef>
                <a:spcPct val="20000"/>
              </a:spcBef>
            </a:pPr>
            <a:endParaRPr lang="en-US"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6152" name="Text Box 8"/>
          <p:cNvSpPr txBox="1">
            <a:spLocks noChangeArrowheads="1"/>
          </p:cNvSpPr>
          <p:nvPr/>
        </p:nvSpPr>
        <p:spPr bwMode="auto">
          <a:xfrm>
            <a:off x="1727200" y="4149725"/>
            <a:ext cx="7416800" cy="1335750"/>
          </a:xfrm>
          <a:prstGeom prst="rect">
            <a:avLst/>
          </a:prstGeom>
          <a:noFill/>
          <a:ln w="9525" algn="ctr">
            <a:noFill/>
            <a:miter lim="800000"/>
            <a:headEnd/>
            <a:tailEnd/>
          </a:ln>
          <a:effectLst/>
        </p:spPr>
        <p:txBody>
          <a:bodyPr>
            <a:spAutoFit/>
          </a:bodyPr>
          <a:lstStyle/>
          <a:p>
            <a:pPr algn="r" rtl="1">
              <a:spcBef>
                <a:spcPct val="20000"/>
              </a:spcBef>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فصل ششم: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بهره وری نيروی انسانی</a:t>
            </a:r>
          </a:p>
          <a:p>
            <a:pPr algn="r" rtl="1">
              <a:spcBef>
                <a:spcPct val="20000"/>
              </a:spcBef>
            </a:pPr>
            <a:endParaRPr lang="en-US"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6153" name="Text Box 9"/>
          <p:cNvSpPr txBox="1">
            <a:spLocks noChangeArrowheads="1"/>
          </p:cNvSpPr>
          <p:nvPr/>
        </p:nvSpPr>
        <p:spPr bwMode="auto">
          <a:xfrm>
            <a:off x="1727200" y="4724400"/>
            <a:ext cx="7416800" cy="1798638"/>
          </a:xfrm>
          <a:prstGeom prst="rect">
            <a:avLst/>
          </a:prstGeom>
          <a:noFill/>
          <a:ln w="9525" algn="ctr">
            <a:noFill/>
            <a:miter lim="800000"/>
            <a:headEnd/>
            <a:tailEnd/>
          </a:ln>
          <a:effectLst/>
        </p:spPr>
        <p:txBody>
          <a:bodyPr>
            <a:spAutoFit/>
          </a:bodyPr>
          <a:lstStyle/>
          <a:p>
            <a:pPr algn="r" rtl="1">
              <a:spcBef>
                <a:spcPct val="20000"/>
              </a:spcBef>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فصل هفتم: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مديريت نسبتها</a:t>
            </a:r>
          </a:p>
          <a:p>
            <a:pPr algn="r" rtl="1">
              <a:spcBef>
                <a:spcPct val="20000"/>
              </a:spcBef>
              <a:buFontTx/>
              <a:buBlip>
                <a:blip r:embed="rId4"/>
              </a:buBlip>
            </a:pPr>
            <a:endPar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a:p>
            <a:pPr algn="r" rtl="1">
              <a:spcBef>
                <a:spcPct val="20000"/>
              </a:spcBef>
            </a:pPr>
            <a:endParaRPr lang="en-US"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6154" name="Text Box 10"/>
          <p:cNvSpPr txBox="1">
            <a:spLocks noChangeArrowheads="1"/>
          </p:cNvSpPr>
          <p:nvPr/>
        </p:nvSpPr>
        <p:spPr bwMode="auto">
          <a:xfrm>
            <a:off x="1727200" y="5300663"/>
            <a:ext cx="7416800" cy="1335750"/>
          </a:xfrm>
          <a:prstGeom prst="rect">
            <a:avLst/>
          </a:prstGeom>
          <a:noFill/>
          <a:ln w="9525" algn="ctr">
            <a:noFill/>
            <a:miter lim="800000"/>
            <a:headEnd/>
            <a:tailEnd/>
          </a:ln>
          <a:effectLst/>
        </p:spPr>
        <p:txBody>
          <a:bodyPr>
            <a:spAutoFit/>
          </a:bodyPr>
          <a:lstStyle/>
          <a:p>
            <a:pPr algn="r" rtl="1">
              <a:spcBef>
                <a:spcPct val="20000"/>
              </a:spcBef>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فصل هشتم :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اصول مديريت بهره وری فراگير</a:t>
            </a:r>
          </a:p>
          <a:p>
            <a:pPr algn="r" rtl="1">
              <a:spcBef>
                <a:spcPct val="20000"/>
              </a:spcBef>
            </a:pPr>
            <a:endParaRPr lang="en-US" sz="44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6155" name="Text Box 11"/>
          <p:cNvSpPr txBox="1">
            <a:spLocks noChangeArrowheads="1"/>
          </p:cNvSpPr>
          <p:nvPr/>
        </p:nvSpPr>
        <p:spPr bwMode="auto">
          <a:xfrm>
            <a:off x="1727200" y="5805488"/>
            <a:ext cx="7416800" cy="519112"/>
          </a:xfrm>
          <a:prstGeom prst="rect">
            <a:avLst/>
          </a:prstGeom>
          <a:noFill/>
          <a:ln w="9525" algn="ctr">
            <a:noFill/>
            <a:miter lim="800000"/>
            <a:headEnd/>
            <a:tailEnd/>
          </a:ln>
          <a:effectLst/>
        </p:spPr>
        <p:txBody>
          <a:bodyPr>
            <a:spAutoFit/>
          </a:bodyPr>
          <a:lstStyle/>
          <a:p>
            <a:pPr algn="r" rtl="1">
              <a:spcBef>
                <a:spcPct val="20000"/>
              </a:spcBef>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فصل نهم: </a:t>
            </a:r>
            <a:r>
              <a:rPr lang="fa-IR"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قضايای کاربردی</a:t>
            </a:r>
            <a:endParaRPr lang="en-US"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linds(horizontal)">
                                      <p:cBhvr>
                                        <p:cTn id="7" dur="5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6147">
                                            <p:txEl>
                                              <p:pRg st="0" end="0"/>
                                            </p:txEl>
                                          </p:spTgt>
                                        </p:tgtEl>
                                        <p:attrNameLst>
                                          <p:attrName>style.visibility</p:attrName>
                                        </p:attrNameLst>
                                      </p:cBhvr>
                                      <p:to>
                                        <p:strVal val="visible"/>
                                      </p:to>
                                    </p:set>
                                    <p:animEffect transition="in" filter="blinds(horizontal)">
                                      <p:cBhvr>
                                        <p:cTn id="12" dur="500"/>
                                        <p:tgtEl>
                                          <p:spTgt spid="614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148"/>
                                        </p:tgtEl>
                                        <p:attrNameLst>
                                          <p:attrName>style.visibility</p:attrName>
                                        </p:attrNameLst>
                                      </p:cBhvr>
                                      <p:to>
                                        <p:strVal val="visible"/>
                                      </p:to>
                                    </p:set>
                                    <p:animEffect transition="in" filter="blinds(horizontal)">
                                      <p:cBhvr>
                                        <p:cTn id="17" dur="500"/>
                                        <p:tgtEl>
                                          <p:spTgt spid="614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6149"/>
                                        </p:tgtEl>
                                        <p:attrNameLst>
                                          <p:attrName>style.visibility</p:attrName>
                                        </p:attrNameLst>
                                      </p:cBhvr>
                                      <p:to>
                                        <p:strVal val="visible"/>
                                      </p:to>
                                    </p:set>
                                    <p:animEffect transition="in" filter="blinds(horizontal)">
                                      <p:cBhvr>
                                        <p:cTn id="22" dur="500"/>
                                        <p:tgtEl>
                                          <p:spTgt spid="6149"/>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151"/>
                                        </p:tgtEl>
                                        <p:attrNameLst>
                                          <p:attrName>style.visibility</p:attrName>
                                        </p:attrNameLst>
                                      </p:cBhvr>
                                      <p:to>
                                        <p:strVal val="visible"/>
                                      </p:to>
                                    </p:set>
                                    <p:animEffect transition="in" filter="box(in)">
                                      <p:cBhvr>
                                        <p:cTn id="27" dur="500"/>
                                        <p:tgtEl>
                                          <p:spTgt spid="6151"/>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6152"/>
                                        </p:tgtEl>
                                        <p:attrNameLst>
                                          <p:attrName>style.visibility</p:attrName>
                                        </p:attrNameLst>
                                      </p:cBhvr>
                                      <p:to>
                                        <p:strVal val="visible"/>
                                      </p:to>
                                    </p:set>
                                    <p:animEffect transition="in" filter="box(in)">
                                      <p:cBhvr>
                                        <p:cTn id="32" dur="500"/>
                                        <p:tgtEl>
                                          <p:spTgt spid="6152"/>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6153"/>
                                        </p:tgtEl>
                                        <p:attrNameLst>
                                          <p:attrName>style.visibility</p:attrName>
                                        </p:attrNameLst>
                                      </p:cBhvr>
                                      <p:to>
                                        <p:strVal val="visible"/>
                                      </p:to>
                                    </p:set>
                                    <p:animEffect transition="in" filter="box(in)">
                                      <p:cBhvr>
                                        <p:cTn id="37" dur="500"/>
                                        <p:tgtEl>
                                          <p:spTgt spid="6153"/>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6154"/>
                                        </p:tgtEl>
                                        <p:attrNameLst>
                                          <p:attrName>style.visibility</p:attrName>
                                        </p:attrNameLst>
                                      </p:cBhvr>
                                      <p:to>
                                        <p:strVal val="visible"/>
                                      </p:to>
                                    </p:set>
                                    <p:animEffect transition="in" filter="box(in)">
                                      <p:cBhvr>
                                        <p:cTn id="42" dur="500"/>
                                        <p:tgtEl>
                                          <p:spTgt spid="6154"/>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155"/>
                                        </p:tgtEl>
                                        <p:attrNameLst>
                                          <p:attrName>style.visibility</p:attrName>
                                        </p:attrNameLst>
                                      </p:cBhvr>
                                      <p:to>
                                        <p:strVal val="visible"/>
                                      </p:to>
                                    </p:set>
                                    <p:animEffect transition="in" filter="box(in)">
                                      <p:cBhvr>
                                        <p:cTn id="47" dur="500"/>
                                        <p:tgtEl>
                                          <p:spTgt spid="61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6148" grpId="0"/>
      <p:bldP spid="6149" grpId="0"/>
      <p:bldP spid="6151" grpId="0"/>
      <p:bldP spid="6152" grpId="0"/>
      <p:bldP spid="6153" grpId="0"/>
      <p:bldP spid="6154" grpId="0"/>
      <p:bldP spid="6155"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WordArt 2"/>
          <p:cNvSpPr>
            <a:spLocks noChangeArrowheads="1" noChangeShapeType="1" noTextEdit="1"/>
          </p:cNvSpPr>
          <p:nvPr/>
        </p:nvSpPr>
        <p:spPr bwMode="auto">
          <a:xfrm>
            <a:off x="2514600" y="457200"/>
            <a:ext cx="3790950" cy="676275"/>
          </a:xfrm>
          <a:prstGeom prst="rect">
            <a:avLst/>
          </a:prstGeom>
        </p:spPr>
        <p:txBody>
          <a:bodyPr wrap="none" fromWordArt="1">
            <a:prstTxWarp prst="textPlain">
              <a:avLst>
                <a:gd name="adj" fmla="val 48843"/>
              </a:avLst>
            </a:prstTxWarp>
          </a:bodyPr>
          <a:lstStyle/>
          <a:p>
            <a:pPr rtl="1"/>
            <a:r>
              <a:rPr lang="fa-IR" sz="3600" kern="1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azanin"/>
                <a:cs typeface="+mn-cs"/>
              </a:rPr>
              <a:t>بهره‌وري جزئي</a:t>
            </a:r>
          </a:p>
        </p:txBody>
      </p:sp>
      <p:sp>
        <p:nvSpPr>
          <p:cNvPr id="26627" name="AutoShape 3"/>
          <p:cNvSpPr>
            <a:spLocks noChangeArrowheads="1"/>
          </p:cNvSpPr>
          <p:nvPr/>
        </p:nvSpPr>
        <p:spPr bwMode="auto">
          <a:xfrm>
            <a:off x="609600" y="1219200"/>
            <a:ext cx="7696200" cy="1066800"/>
          </a:xfrm>
          <a:prstGeom prst="bevel">
            <a:avLst>
              <a:gd name="adj" fmla="val 12500"/>
            </a:avLst>
          </a:prstGeom>
          <a:solidFill>
            <a:schemeClr val="accent2"/>
          </a:solidFill>
          <a:ln w="9525">
            <a:solidFill>
              <a:schemeClr val="tx1"/>
            </a:solidFill>
            <a:miter lim="800000"/>
            <a:headEnd/>
            <a:tailEnd/>
          </a:ln>
          <a:effectLst/>
        </p:spPr>
        <p:txBody>
          <a:bodyPr wrap="none" anchor="ctr">
            <a:scene3d>
              <a:camera prst="orthographicFront"/>
              <a:lightRig rig="flat" dir="tl">
                <a:rot lat="0" lon="0" rev="6600000"/>
              </a:lightRig>
            </a:scene3d>
            <a:sp3d extrusionH="25400" contourW="8890">
              <a:bevelT w="38100" h="31750"/>
              <a:contourClr>
                <a:schemeClr val="accent2">
                  <a:shade val="75000"/>
                </a:schemeClr>
              </a:contourClr>
            </a:sp3d>
          </a:bodyPr>
          <a:lstStyle/>
          <a:p>
            <a:pPr rtl="1">
              <a:spcBef>
                <a:spcPct val="50000"/>
              </a:spcBef>
            </a:pPr>
            <a:endParaRPr lang="fa-IR"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a:p>
            <a:pPr rtl="1">
              <a:spcBef>
                <a:spcPct val="50000"/>
              </a:spcBef>
            </a:pPr>
            <a:r>
              <a:rPr lang="fa-IR"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cs typeface="+mn-cs"/>
              </a:rPr>
              <a:t>نسبت ارزش يا مقدار محصول به يک طبقه از نهاده را گويند</a:t>
            </a:r>
            <a:r>
              <a:rPr lang="fa-IR"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rPr>
              <a:t>. </a:t>
            </a:r>
            <a:endParaRPr lang="en-US"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a:p>
            <a:pPr rtl="1">
              <a:spcBef>
                <a:spcPct val="50000"/>
              </a:spcBef>
            </a:pPr>
            <a:endParaRPr lang="en-US"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a:p>
            <a:endParaRPr lang="en-US"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cs typeface="+mn-cs"/>
            </a:endParaRPr>
          </a:p>
        </p:txBody>
      </p:sp>
      <p:sp>
        <p:nvSpPr>
          <p:cNvPr id="26628" name="Text Box 4" descr="arm"/>
          <p:cNvSpPr txBox="1">
            <a:spLocks noChangeArrowheads="1"/>
          </p:cNvSpPr>
          <p:nvPr/>
        </p:nvSpPr>
        <p:spPr bwMode="auto">
          <a:xfrm>
            <a:off x="0" y="4806950"/>
            <a:ext cx="2555875" cy="366713"/>
          </a:xfrm>
          <a:prstGeom prst="rect">
            <a:avLst/>
          </a:prstGeom>
          <a:noFill/>
          <a:ln w="9525">
            <a:noFill/>
            <a:miter lim="800000"/>
            <a:headEnd/>
            <a:tailEnd/>
          </a:ln>
          <a:effectLst/>
        </p:spPr>
        <p:txBody>
          <a:bodyPr>
            <a:spAutoFit/>
          </a:bodyPr>
          <a:lstStyle/>
          <a:p>
            <a:pPr>
              <a:spcBef>
                <a:spcPct val="50000"/>
              </a:spcBef>
            </a:pPr>
            <a:r>
              <a:rPr lang="fa-IR" sz="1800" b="0">
                <a:solidFill>
                  <a:schemeClr val="tx2">
                    <a:lumMod val="90000"/>
                  </a:schemeClr>
                </a:solidFill>
                <a:effectLst>
                  <a:outerShdw blurRad="38100" dist="38100" dir="2700000" algn="tl">
                    <a:srgbClr val="000000">
                      <a:alpha val="43137"/>
                    </a:srgbClr>
                  </a:outerShdw>
                </a:effectLst>
                <a:cs typeface="+mn-cs"/>
              </a:rPr>
              <a:t>شاخص بهره وري نيروی  كار</a:t>
            </a:r>
            <a:endParaRPr lang="en-US" sz="1800" b="0">
              <a:solidFill>
                <a:schemeClr val="tx2">
                  <a:lumMod val="90000"/>
                </a:schemeClr>
              </a:solidFill>
              <a:effectLst>
                <a:outerShdw blurRad="38100" dist="38100" dir="2700000" algn="tl">
                  <a:srgbClr val="000000">
                    <a:alpha val="43137"/>
                  </a:srgbClr>
                </a:outerShdw>
              </a:effectLst>
              <a:cs typeface="+mn-cs"/>
            </a:endParaRPr>
          </a:p>
        </p:txBody>
      </p:sp>
      <p:sp>
        <p:nvSpPr>
          <p:cNvPr id="26629" name="Text Box 5" descr="arm"/>
          <p:cNvSpPr txBox="1">
            <a:spLocks noChangeArrowheads="1"/>
          </p:cNvSpPr>
          <p:nvPr/>
        </p:nvSpPr>
        <p:spPr bwMode="auto">
          <a:xfrm>
            <a:off x="2482850" y="4797425"/>
            <a:ext cx="360363" cy="473075"/>
          </a:xfrm>
          <a:prstGeom prst="rect">
            <a:avLst/>
          </a:prstGeom>
          <a:noFill/>
          <a:ln w="9525">
            <a:noFill/>
            <a:miter lim="800000"/>
            <a:headEnd/>
            <a:tailEnd/>
          </a:ln>
          <a:effectLst/>
        </p:spPr>
        <p:txBody>
          <a:bodyPr>
            <a:spAutoFit/>
          </a:bodyPr>
          <a:lstStyle/>
          <a:p>
            <a:pPr>
              <a:spcBef>
                <a:spcPct val="50000"/>
              </a:spcBef>
            </a:pPr>
            <a:r>
              <a:rPr lang="fa-IR" sz="2500" b="0" dirty="0">
                <a:solidFill>
                  <a:schemeClr val="tx2">
                    <a:lumMod val="90000"/>
                  </a:schemeClr>
                </a:solidFill>
                <a:effectLst>
                  <a:outerShdw blurRad="38100" dist="38100" dir="2700000" algn="tl">
                    <a:srgbClr val="000000">
                      <a:alpha val="43137"/>
                    </a:srgbClr>
                  </a:outerShdw>
                </a:effectLst>
                <a:cs typeface="+mn-cs"/>
              </a:rPr>
              <a:t>=</a:t>
            </a:r>
            <a:endParaRPr lang="en-US" sz="2500" b="0" dirty="0">
              <a:solidFill>
                <a:schemeClr val="tx2">
                  <a:lumMod val="90000"/>
                </a:schemeClr>
              </a:solidFill>
              <a:effectLst>
                <a:outerShdw blurRad="38100" dist="38100" dir="2700000" algn="tl">
                  <a:srgbClr val="000000">
                    <a:alpha val="43137"/>
                  </a:srgbClr>
                </a:outerShdw>
              </a:effectLst>
              <a:cs typeface="+mn-cs"/>
            </a:endParaRPr>
          </a:p>
        </p:txBody>
      </p:sp>
      <p:sp>
        <p:nvSpPr>
          <p:cNvPr id="26630" name="Line 6"/>
          <p:cNvSpPr>
            <a:spLocks noChangeShapeType="1"/>
          </p:cNvSpPr>
          <p:nvPr/>
        </p:nvSpPr>
        <p:spPr bwMode="auto">
          <a:xfrm>
            <a:off x="2843213" y="5013325"/>
            <a:ext cx="1439862" cy="0"/>
          </a:xfrm>
          <a:prstGeom prst="line">
            <a:avLst/>
          </a:prstGeom>
          <a:noFill/>
          <a:ln w="50800">
            <a:solidFill>
              <a:schemeClr val="accent1"/>
            </a:solidFill>
            <a:round/>
            <a:headEnd/>
            <a:tailEnd/>
          </a:ln>
          <a:effectLst/>
        </p:spPr>
        <p:txBody>
          <a:bodyPr wrap="none"/>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31" name="Text Box 7" descr="arm"/>
          <p:cNvSpPr txBox="1">
            <a:spLocks noChangeArrowheads="1"/>
          </p:cNvSpPr>
          <p:nvPr/>
        </p:nvSpPr>
        <p:spPr bwMode="auto">
          <a:xfrm>
            <a:off x="4500563" y="4797425"/>
            <a:ext cx="2447925"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شاخص بهره وري سرمايه</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32" name="Text Box 8"/>
          <p:cNvSpPr txBox="1">
            <a:spLocks noChangeArrowheads="1"/>
          </p:cNvSpPr>
          <p:nvPr/>
        </p:nvSpPr>
        <p:spPr bwMode="auto">
          <a:xfrm>
            <a:off x="6877050" y="4724400"/>
            <a:ext cx="360363" cy="473075"/>
          </a:xfrm>
          <a:prstGeom prst="rect">
            <a:avLst/>
          </a:prstGeom>
          <a:noFill/>
          <a:ln w="9525">
            <a:solidFill>
              <a:schemeClr val="accent1"/>
            </a:solidFill>
            <a:miter lim="800000"/>
            <a:headEnd/>
            <a:tailEnd/>
          </a:ln>
          <a:effectLst/>
        </p:spPr>
        <p:txBody>
          <a:bodyPr>
            <a:spAutoFit/>
          </a:bodyPr>
          <a:lstStyle/>
          <a:p>
            <a:pPr>
              <a:spcBef>
                <a:spcPct val="50000"/>
              </a:spcBef>
            </a:pPr>
            <a:r>
              <a:rPr lang="fa-IR" sz="2500" b="0" dirty="0">
                <a:solidFill>
                  <a:schemeClr val="tx2">
                    <a:lumMod val="90000"/>
                  </a:schemeClr>
                </a:solidFill>
                <a:effectLst>
                  <a:outerShdw blurRad="38100" dist="38100" dir="2700000" algn="tl">
                    <a:srgbClr val="000000">
                      <a:alpha val="43137"/>
                    </a:srgbClr>
                  </a:outerShdw>
                </a:effectLst>
                <a:cs typeface="+mn-cs"/>
              </a:rPr>
              <a:t>=</a:t>
            </a:r>
            <a:endParaRPr lang="en-US" sz="2500" b="0" dirty="0">
              <a:solidFill>
                <a:schemeClr val="tx2">
                  <a:lumMod val="90000"/>
                </a:schemeClr>
              </a:solidFill>
              <a:effectLst>
                <a:outerShdw blurRad="38100" dist="38100" dir="2700000" algn="tl">
                  <a:srgbClr val="000000">
                    <a:alpha val="43137"/>
                  </a:srgbClr>
                </a:outerShdw>
              </a:effectLst>
              <a:cs typeface="+mn-cs"/>
            </a:endParaRPr>
          </a:p>
        </p:txBody>
      </p:sp>
      <p:sp>
        <p:nvSpPr>
          <p:cNvPr id="26633" name="Line 9"/>
          <p:cNvSpPr>
            <a:spLocks noChangeShapeType="1"/>
          </p:cNvSpPr>
          <p:nvPr/>
        </p:nvSpPr>
        <p:spPr bwMode="auto">
          <a:xfrm>
            <a:off x="7308850" y="4941888"/>
            <a:ext cx="1439863" cy="0"/>
          </a:xfrm>
          <a:prstGeom prst="line">
            <a:avLst/>
          </a:prstGeom>
          <a:noFill/>
          <a:ln w="50800">
            <a:solidFill>
              <a:schemeClr val="accent1"/>
            </a:solidFill>
            <a:round/>
            <a:headEnd/>
            <a:tailEnd/>
          </a:ln>
          <a:effectLst/>
        </p:spPr>
        <p:txBody>
          <a:bodyPr wrap="none"/>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34" name="Text Box 10" descr="arm"/>
          <p:cNvSpPr txBox="1">
            <a:spLocks noChangeArrowheads="1"/>
          </p:cNvSpPr>
          <p:nvPr/>
        </p:nvSpPr>
        <p:spPr bwMode="auto">
          <a:xfrm>
            <a:off x="9144000" y="1916113"/>
            <a:ext cx="1150938"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محصول</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35" name="Text Box 11" descr="arm"/>
          <p:cNvSpPr txBox="1">
            <a:spLocks noChangeArrowheads="1"/>
          </p:cNvSpPr>
          <p:nvPr/>
        </p:nvSpPr>
        <p:spPr bwMode="auto">
          <a:xfrm>
            <a:off x="9144000" y="2420938"/>
            <a:ext cx="1438275"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نفر ساعت کار</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36" name="Text Box 12" descr="arm"/>
          <p:cNvSpPr txBox="1">
            <a:spLocks noChangeArrowheads="1"/>
          </p:cNvSpPr>
          <p:nvPr/>
        </p:nvSpPr>
        <p:spPr bwMode="auto">
          <a:xfrm>
            <a:off x="9144000" y="2997200"/>
            <a:ext cx="1150938"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محصول</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37" name="Text Box 13" descr="arm"/>
          <p:cNvSpPr txBox="1">
            <a:spLocks noChangeArrowheads="1"/>
          </p:cNvSpPr>
          <p:nvPr/>
        </p:nvSpPr>
        <p:spPr bwMode="auto">
          <a:xfrm>
            <a:off x="9144000" y="3573463"/>
            <a:ext cx="1116013"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سرمايه</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38" name="Text Box 14" descr="arm"/>
          <p:cNvSpPr txBox="1">
            <a:spLocks noChangeArrowheads="1"/>
          </p:cNvSpPr>
          <p:nvPr/>
        </p:nvSpPr>
        <p:spPr bwMode="auto">
          <a:xfrm>
            <a:off x="144463" y="5805488"/>
            <a:ext cx="2411412"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شاخص بهره وري انرژي</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39" name="Text Box 15" descr="arm"/>
          <p:cNvSpPr txBox="1">
            <a:spLocks noChangeArrowheads="1"/>
          </p:cNvSpPr>
          <p:nvPr/>
        </p:nvSpPr>
        <p:spPr bwMode="auto">
          <a:xfrm>
            <a:off x="2482850" y="5805488"/>
            <a:ext cx="360363" cy="473075"/>
          </a:xfrm>
          <a:prstGeom prst="rect">
            <a:avLst/>
          </a:prstGeom>
          <a:noFill/>
          <a:ln w="9525">
            <a:noFill/>
            <a:miter lim="800000"/>
            <a:headEnd/>
            <a:tailEnd/>
          </a:ln>
          <a:effectLst/>
        </p:spPr>
        <p:txBody>
          <a:bodyPr>
            <a:spAutoFit/>
          </a:bodyPr>
          <a:lstStyle/>
          <a:p>
            <a:pPr>
              <a:spcBef>
                <a:spcPct val="50000"/>
              </a:spcBef>
            </a:pPr>
            <a:r>
              <a:rPr lang="fa-IR" sz="2500" b="0" dirty="0">
                <a:solidFill>
                  <a:schemeClr val="tx2">
                    <a:lumMod val="90000"/>
                  </a:schemeClr>
                </a:solidFill>
                <a:effectLst>
                  <a:outerShdw blurRad="38100" dist="38100" dir="2700000" algn="tl">
                    <a:srgbClr val="000000">
                      <a:alpha val="43137"/>
                    </a:srgbClr>
                  </a:outerShdw>
                </a:effectLst>
                <a:cs typeface="+mn-cs"/>
              </a:rPr>
              <a:t>=</a:t>
            </a:r>
            <a:endParaRPr lang="en-US" sz="2500" b="0" dirty="0">
              <a:solidFill>
                <a:schemeClr val="tx2">
                  <a:lumMod val="90000"/>
                </a:schemeClr>
              </a:solidFill>
              <a:effectLst>
                <a:outerShdw blurRad="38100" dist="38100" dir="2700000" algn="tl">
                  <a:srgbClr val="000000">
                    <a:alpha val="43137"/>
                  </a:srgbClr>
                </a:outerShdw>
              </a:effectLst>
              <a:cs typeface="+mn-cs"/>
            </a:endParaRPr>
          </a:p>
        </p:txBody>
      </p:sp>
      <p:sp>
        <p:nvSpPr>
          <p:cNvPr id="26640" name="Line 16"/>
          <p:cNvSpPr>
            <a:spLocks noChangeShapeType="1"/>
          </p:cNvSpPr>
          <p:nvPr/>
        </p:nvSpPr>
        <p:spPr bwMode="auto">
          <a:xfrm flipV="1">
            <a:off x="2843213" y="6021388"/>
            <a:ext cx="1368425" cy="9525"/>
          </a:xfrm>
          <a:prstGeom prst="line">
            <a:avLst/>
          </a:prstGeom>
          <a:noFill/>
          <a:ln w="50800">
            <a:solidFill>
              <a:schemeClr val="accent1"/>
            </a:solidFill>
            <a:round/>
            <a:headEnd/>
            <a:tailEnd/>
          </a:ln>
          <a:effectLst/>
        </p:spPr>
        <p:txBody>
          <a:bodyPr wrap="none"/>
          <a:lstStyle/>
          <a:p>
            <a:endParaRPr lang="fa-IR">
              <a:solidFill>
                <a:schemeClr val="tx2">
                  <a:lumMod val="90000"/>
                </a:schemeClr>
              </a:solidFill>
              <a:effectLst>
                <a:outerShdw blurRad="38100" dist="38100" dir="2700000" algn="tl">
                  <a:srgbClr val="000000">
                    <a:alpha val="43137"/>
                  </a:srgbClr>
                </a:outerShdw>
              </a:effectLst>
              <a:cs typeface="+mn-cs"/>
            </a:endParaRPr>
          </a:p>
        </p:txBody>
      </p:sp>
      <p:grpSp>
        <p:nvGrpSpPr>
          <p:cNvPr id="26641" name="Group 17"/>
          <p:cNvGrpSpPr>
            <a:grpSpLocks/>
          </p:cNvGrpSpPr>
          <p:nvPr/>
        </p:nvGrpSpPr>
        <p:grpSpPr bwMode="auto">
          <a:xfrm>
            <a:off x="152400" y="2590801"/>
            <a:ext cx="6927850" cy="1852613"/>
            <a:chOff x="149" y="1298"/>
            <a:chExt cx="4364" cy="1167"/>
          </a:xfrm>
        </p:grpSpPr>
        <p:sp>
          <p:nvSpPr>
            <p:cNvPr id="26642" name="Text Box 18"/>
            <p:cNvSpPr txBox="1">
              <a:spLocks noChangeArrowheads="1"/>
            </p:cNvSpPr>
            <p:nvPr/>
          </p:nvSpPr>
          <p:spPr bwMode="auto">
            <a:xfrm>
              <a:off x="2109" y="1479"/>
              <a:ext cx="1497" cy="462"/>
            </a:xfrm>
            <a:prstGeom prst="rect">
              <a:avLst/>
            </a:prstGeom>
            <a:noFill/>
            <a:ln w="31750">
              <a:solidFill>
                <a:srgbClr val="FFCC00"/>
              </a:solidFill>
              <a:miter lim="800000"/>
              <a:headEnd/>
              <a:tailEnd/>
            </a:ln>
            <a:effectLst/>
          </p:spPr>
          <p:txBody>
            <a:bodyPr>
              <a:spAutoFit/>
            </a:bodyPr>
            <a:lstStyle/>
            <a:p>
              <a:pPr>
                <a:spcBef>
                  <a:spcPct val="50000"/>
                </a:spcBef>
              </a:pPr>
              <a:r>
                <a:rPr lang="fa-IR" sz="4000" b="0" dirty="0">
                  <a:solidFill>
                    <a:schemeClr val="tx2">
                      <a:lumMod val="90000"/>
                    </a:schemeClr>
                  </a:solidFill>
                  <a:effectLst>
                    <a:outerShdw blurRad="38100" dist="38100" dir="2700000" algn="tl">
                      <a:srgbClr val="000000">
                        <a:alpha val="43137"/>
                      </a:srgbClr>
                    </a:outerShdw>
                  </a:effectLst>
                  <a:cs typeface="+mn-cs"/>
                </a:rPr>
                <a:t>فرايند</a:t>
              </a:r>
              <a:endParaRPr lang="en-US" sz="4000" b="0" dirty="0">
                <a:solidFill>
                  <a:schemeClr val="tx2">
                    <a:lumMod val="90000"/>
                  </a:schemeClr>
                </a:solidFill>
                <a:effectLst>
                  <a:outerShdw blurRad="38100" dist="38100" dir="2700000" algn="tl">
                    <a:srgbClr val="000000">
                      <a:alpha val="43137"/>
                    </a:srgbClr>
                  </a:outerShdw>
                </a:effectLst>
                <a:cs typeface="+mn-cs"/>
              </a:endParaRPr>
            </a:p>
          </p:txBody>
        </p:sp>
        <p:grpSp>
          <p:nvGrpSpPr>
            <p:cNvPr id="26643" name="Group 19"/>
            <p:cNvGrpSpPr>
              <a:grpSpLocks/>
            </p:cNvGrpSpPr>
            <p:nvPr/>
          </p:nvGrpSpPr>
          <p:grpSpPr bwMode="auto">
            <a:xfrm>
              <a:off x="149" y="1298"/>
              <a:ext cx="1960" cy="415"/>
              <a:chOff x="149" y="1298"/>
              <a:chExt cx="1960" cy="415"/>
            </a:xfrm>
          </p:grpSpPr>
          <p:sp>
            <p:nvSpPr>
              <p:cNvPr id="26644" name="Line 20"/>
              <p:cNvSpPr>
                <a:spLocks noChangeShapeType="1"/>
              </p:cNvSpPr>
              <p:nvPr/>
            </p:nvSpPr>
            <p:spPr bwMode="auto">
              <a:xfrm>
                <a:off x="249" y="1706"/>
                <a:ext cx="1860" cy="7"/>
              </a:xfrm>
              <a:prstGeom prst="line">
                <a:avLst/>
              </a:prstGeom>
              <a:noFill/>
              <a:ln w="50800">
                <a:solidFill>
                  <a:srgbClr val="FFCC00"/>
                </a:solidFill>
                <a:round/>
                <a:headEnd/>
                <a:tailEnd type="triangle" w="med" len="med"/>
              </a:ln>
              <a:effectLst/>
            </p:spPr>
            <p:txBody>
              <a:bodyPr wrap="none"/>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45" name="Text Box 21" descr="arm"/>
              <p:cNvSpPr txBox="1">
                <a:spLocks noChangeArrowheads="1"/>
              </p:cNvSpPr>
              <p:nvPr/>
            </p:nvSpPr>
            <p:spPr bwMode="auto">
              <a:xfrm>
                <a:off x="149" y="1298"/>
                <a:ext cx="1960" cy="298"/>
              </a:xfrm>
              <a:prstGeom prst="rect">
                <a:avLst/>
              </a:prstGeom>
              <a:noFill/>
              <a:ln w="9525">
                <a:noFill/>
                <a:miter lim="800000"/>
                <a:headEnd/>
                <a:tailEnd/>
              </a:ln>
              <a:effectLst/>
            </p:spPr>
            <p:txBody>
              <a:bodyPr>
                <a:spAutoFit/>
              </a:bodyPr>
              <a:lstStyle/>
              <a:p>
                <a:pPr>
                  <a:spcBef>
                    <a:spcPct val="50000"/>
                  </a:spcBef>
                </a:pPr>
                <a:r>
                  <a:rPr lang="fa-IR" sz="2500" b="0">
                    <a:solidFill>
                      <a:schemeClr val="tx2">
                        <a:lumMod val="90000"/>
                      </a:schemeClr>
                    </a:solidFill>
                    <a:effectLst>
                      <a:outerShdw blurRad="38100" dist="38100" dir="2700000" algn="tl">
                        <a:srgbClr val="000000">
                          <a:alpha val="43137"/>
                        </a:srgbClr>
                      </a:outerShdw>
                    </a:effectLst>
                    <a:cs typeface="+mn-cs"/>
                  </a:rPr>
                  <a:t>ورودي(مواد،انرژي و...)</a:t>
                </a:r>
                <a:endParaRPr lang="en-US" sz="2500" b="0">
                  <a:solidFill>
                    <a:schemeClr val="tx2">
                      <a:lumMod val="90000"/>
                    </a:schemeClr>
                  </a:solidFill>
                  <a:effectLst>
                    <a:outerShdw blurRad="38100" dist="38100" dir="2700000" algn="tl">
                      <a:srgbClr val="000000">
                        <a:alpha val="43137"/>
                      </a:srgbClr>
                    </a:outerShdw>
                  </a:effectLst>
                  <a:cs typeface="+mn-cs"/>
                </a:endParaRPr>
              </a:p>
            </p:txBody>
          </p:sp>
        </p:grpSp>
        <p:grpSp>
          <p:nvGrpSpPr>
            <p:cNvPr id="26646" name="Group 22"/>
            <p:cNvGrpSpPr>
              <a:grpSpLocks/>
            </p:cNvGrpSpPr>
            <p:nvPr/>
          </p:nvGrpSpPr>
          <p:grpSpPr bwMode="auto">
            <a:xfrm>
              <a:off x="3606" y="1298"/>
              <a:ext cx="907" cy="395"/>
              <a:chOff x="3515" y="1616"/>
              <a:chExt cx="907" cy="395"/>
            </a:xfrm>
          </p:grpSpPr>
          <p:sp>
            <p:nvSpPr>
              <p:cNvPr id="26647" name="Line 23"/>
              <p:cNvSpPr>
                <a:spLocks noChangeShapeType="1"/>
              </p:cNvSpPr>
              <p:nvPr/>
            </p:nvSpPr>
            <p:spPr bwMode="auto">
              <a:xfrm>
                <a:off x="3515" y="2011"/>
                <a:ext cx="907" cy="0"/>
              </a:xfrm>
              <a:prstGeom prst="line">
                <a:avLst/>
              </a:prstGeom>
              <a:noFill/>
              <a:ln w="50800">
                <a:solidFill>
                  <a:srgbClr val="FFCC00"/>
                </a:solidFill>
                <a:round/>
                <a:headEnd/>
                <a:tailEnd type="triangle" w="med" len="med"/>
              </a:ln>
              <a:effectLst/>
            </p:spPr>
            <p:txBody>
              <a:bodyPr wrap="none"/>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48" name="Text Box 24" descr="arm"/>
              <p:cNvSpPr txBox="1">
                <a:spLocks noChangeArrowheads="1"/>
              </p:cNvSpPr>
              <p:nvPr/>
            </p:nvSpPr>
            <p:spPr bwMode="auto">
              <a:xfrm>
                <a:off x="3560" y="1616"/>
                <a:ext cx="726" cy="298"/>
              </a:xfrm>
              <a:prstGeom prst="rect">
                <a:avLst/>
              </a:prstGeom>
              <a:noFill/>
              <a:ln w="9525">
                <a:noFill/>
                <a:miter lim="800000"/>
                <a:headEnd/>
                <a:tailEnd/>
              </a:ln>
              <a:effectLst/>
            </p:spPr>
            <p:txBody>
              <a:bodyPr>
                <a:spAutoFit/>
              </a:bodyPr>
              <a:lstStyle/>
              <a:p>
                <a:pPr>
                  <a:spcBef>
                    <a:spcPct val="50000"/>
                  </a:spcBef>
                </a:pPr>
                <a:r>
                  <a:rPr lang="fa-IR" sz="2500" b="0">
                    <a:solidFill>
                      <a:schemeClr val="tx2">
                        <a:lumMod val="90000"/>
                      </a:schemeClr>
                    </a:solidFill>
                    <a:effectLst>
                      <a:outerShdw blurRad="38100" dist="38100" dir="2700000" algn="tl">
                        <a:srgbClr val="000000">
                          <a:alpha val="43137"/>
                        </a:srgbClr>
                      </a:outerShdw>
                    </a:effectLst>
                    <a:cs typeface="+mn-cs"/>
                  </a:rPr>
                  <a:t>محصول</a:t>
                </a:r>
                <a:endParaRPr lang="en-US" sz="2500" b="0">
                  <a:solidFill>
                    <a:schemeClr val="tx2">
                      <a:lumMod val="90000"/>
                    </a:schemeClr>
                  </a:solidFill>
                  <a:effectLst>
                    <a:outerShdw blurRad="38100" dist="38100" dir="2700000" algn="tl">
                      <a:srgbClr val="000000">
                        <a:alpha val="43137"/>
                      </a:srgbClr>
                    </a:outerShdw>
                  </a:effectLst>
                  <a:cs typeface="+mn-cs"/>
                </a:endParaRPr>
              </a:p>
            </p:txBody>
          </p:sp>
        </p:grpSp>
        <p:grpSp>
          <p:nvGrpSpPr>
            <p:cNvPr id="26649" name="Group 25"/>
            <p:cNvGrpSpPr>
              <a:grpSpLocks/>
            </p:cNvGrpSpPr>
            <p:nvPr/>
          </p:nvGrpSpPr>
          <p:grpSpPr bwMode="auto">
            <a:xfrm>
              <a:off x="1837" y="1934"/>
              <a:ext cx="938" cy="519"/>
              <a:chOff x="1338" y="2292"/>
              <a:chExt cx="938" cy="830"/>
            </a:xfrm>
          </p:grpSpPr>
          <p:sp>
            <p:nvSpPr>
              <p:cNvPr id="26650" name="Text Box 26"/>
              <p:cNvSpPr txBox="1">
                <a:spLocks noChangeArrowheads="1"/>
              </p:cNvSpPr>
              <p:nvPr/>
            </p:nvSpPr>
            <p:spPr bwMode="auto">
              <a:xfrm>
                <a:off x="1338" y="2750"/>
                <a:ext cx="938" cy="372"/>
              </a:xfrm>
              <a:prstGeom prst="rect">
                <a:avLst/>
              </a:prstGeom>
              <a:noFill/>
              <a:ln w="57150" cmpd="thinThick">
                <a:solidFill>
                  <a:srgbClr val="FF9900"/>
                </a:solidFill>
                <a:miter lim="800000"/>
                <a:headEnd/>
                <a:tailEnd/>
              </a:ln>
              <a:effectLst/>
            </p:spPr>
            <p:txBody>
              <a:bodyPr>
                <a:spAutoFit/>
              </a:bodyPr>
              <a:lstStyle/>
              <a:p>
                <a:pPr>
                  <a:spcBef>
                    <a:spcPct val="50000"/>
                  </a:spcBef>
                </a:pPr>
                <a:r>
                  <a:rPr lang="fa-IR" altLang="en-US" sz="1800" b="0">
                    <a:solidFill>
                      <a:schemeClr val="tx2">
                        <a:lumMod val="90000"/>
                      </a:schemeClr>
                    </a:solidFill>
                    <a:effectLst>
                      <a:outerShdw blurRad="38100" dist="38100" dir="2700000" algn="tl">
                        <a:srgbClr val="000000">
                          <a:alpha val="43137"/>
                        </a:srgbClr>
                      </a:outerShdw>
                    </a:effectLst>
                    <a:cs typeface="+mn-cs"/>
                  </a:rPr>
                  <a:t>نيروي كار</a:t>
                </a:r>
                <a:endParaRPr lang="en-US" altLang="en-US" sz="1800" b="0">
                  <a:solidFill>
                    <a:schemeClr val="tx2">
                      <a:lumMod val="90000"/>
                    </a:schemeClr>
                  </a:solidFill>
                  <a:effectLst>
                    <a:outerShdw blurRad="38100" dist="38100" dir="2700000" algn="tl">
                      <a:srgbClr val="000000">
                        <a:alpha val="43137"/>
                      </a:srgbClr>
                    </a:outerShdw>
                  </a:effectLst>
                  <a:cs typeface="+mn-cs"/>
                </a:endParaRPr>
              </a:p>
            </p:txBody>
          </p:sp>
          <p:sp>
            <p:nvSpPr>
              <p:cNvPr id="26651" name="Line 27"/>
              <p:cNvSpPr>
                <a:spLocks noChangeShapeType="1"/>
              </p:cNvSpPr>
              <p:nvPr/>
            </p:nvSpPr>
            <p:spPr bwMode="auto">
              <a:xfrm flipV="1">
                <a:off x="1953" y="2293"/>
                <a:ext cx="6" cy="415"/>
              </a:xfrm>
              <a:prstGeom prst="line">
                <a:avLst/>
              </a:prstGeom>
              <a:noFill/>
              <a:ln w="57150">
                <a:solidFill>
                  <a:schemeClr val="tx1"/>
                </a:solidFill>
                <a:round/>
                <a:headEnd/>
                <a:tailEnd type="triangle" w="med" len="med"/>
              </a:ln>
              <a:effectLst/>
            </p:spPr>
            <p:txBody>
              <a:bodyPr/>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52" name="Line 28"/>
              <p:cNvSpPr>
                <a:spLocks noChangeShapeType="1"/>
              </p:cNvSpPr>
              <p:nvPr/>
            </p:nvSpPr>
            <p:spPr bwMode="auto">
              <a:xfrm flipH="1" flipV="1">
                <a:off x="1821" y="2292"/>
                <a:ext cx="1" cy="427"/>
              </a:xfrm>
              <a:prstGeom prst="line">
                <a:avLst/>
              </a:prstGeom>
              <a:noFill/>
              <a:ln w="57150">
                <a:solidFill>
                  <a:schemeClr val="tx1"/>
                </a:solidFill>
                <a:round/>
                <a:headEnd/>
                <a:tailEnd type="triangle" w="med" len="med"/>
              </a:ln>
              <a:effectLst/>
            </p:spPr>
            <p:txBody>
              <a:bodyPr/>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53" name="Line 29"/>
              <p:cNvSpPr>
                <a:spLocks noChangeShapeType="1"/>
              </p:cNvSpPr>
              <p:nvPr/>
            </p:nvSpPr>
            <p:spPr bwMode="auto">
              <a:xfrm flipV="1">
                <a:off x="1687" y="2292"/>
                <a:ext cx="0" cy="421"/>
              </a:xfrm>
              <a:prstGeom prst="line">
                <a:avLst/>
              </a:prstGeom>
              <a:noFill/>
              <a:ln w="57150">
                <a:solidFill>
                  <a:schemeClr val="tx1"/>
                </a:solidFill>
                <a:round/>
                <a:headEnd/>
                <a:tailEnd type="triangle" w="med" len="med"/>
              </a:ln>
              <a:effectLst/>
            </p:spPr>
            <p:txBody>
              <a:bodyPr/>
              <a:lstStyle/>
              <a:p>
                <a:endParaRPr lang="fa-IR">
                  <a:solidFill>
                    <a:schemeClr val="tx2">
                      <a:lumMod val="90000"/>
                    </a:schemeClr>
                  </a:solidFill>
                  <a:effectLst>
                    <a:outerShdw blurRad="38100" dist="38100" dir="2700000" algn="tl">
                      <a:srgbClr val="000000">
                        <a:alpha val="43137"/>
                      </a:srgbClr>
                    </a:outerShdw>
                  </a:effectLst>
                  <a:cs typeface="+mn-cs"/>
                </a:endParaRPr>
              </a:p>
            </p:txBody>
          </p:sp>
        </p:grpSp>
        <p:grpSp>
          <p:nvGrpSpPr>
            <p:cNvPr id="26654" name="Group 30"/>
            <p:cNvGrpSpPr>
              <a:grpSpLocks/>
            </p:cNvGrpSpPr>
            <p:nvPr/>
          </p:nvGrpSpPr>
          <p:grpSpPr bwMode="auto">
            <a:xfrm>
              <a:off x="2877" y="1934"/>
              <a:ext cx="593" cy="531"/>
              <a:chOff x="2336" y="2266"/>
              <a:chExt cx="593" cy="864"/>
            </a:xfrm>
          </p:grpSpPr>
          <p:sp>
            <p:nvSpPr>
              <p:cNvPr id="26655" name="Text Box 31"/>
              <p:cNvSpPr txBox="1">
                <a:spLocks noChangeArrowheads="1"/>
              </p:cNvSpPr>
              <p:nvPr/>
            </p:nvSpPr>
            <p:spPr bwMode="auto">
              <a:xfrm>
                <a:off x="2336" y="2751"/>
                <a:ext cx="593" cy="379"/>
              </a:xfrm>
              <a:prstGeom prst="rect">
                <a:avLst/>
              </a:prstGeom>
              <a:noFill/>
              <a:ln w="57150" cmpd="thinThick">
                <a:solidFill>
                  <a:srgbClr val="FF9900"/>
                </a:solidFill>
                <a:miter lim="800000"/>
                <a:headEnd/>
                <a:tailEnd/>
              </a:ln>
              <a:effectLst/>
            </p:spPr>
            <p:txBody>
              <a:bodyPr>
                <a:spAutoFit/>
              </a:bodyPr>
              <a:lstStyle/>
              <a:p>
                <a:pPr>
                  <a:spcBef>
                    <a:spcPct val="50000"/>
                  </a:spcBef>
                </a:pPr>
                <a:r>
                  <a:rPr lang="fa-IR" altLang="en-US" sz="1800" b="0">
                    <a:solidFill>
                      <a:schemeClr val="tx2">
                        <a:lumMod val="90000"/>
                      </a:schemeClr>
                    </a:solidFill>
                    <a:effectLst>
                      <a:outerShdw blurRad="38100" dist="38100" dir="2700000" algn="tl">
                        <a:srgbClr val="000000">
                          <a:alpha val="43137"/>
                        </a:srgbClr>
                      </a:outerShdw>
                    </a:effectLst>
                    <a:cs typeface="+mn-cs"/>
                  </a:rPr>
                  <a:t>سرمايه</a:t>
                </a:r>
                <a:endParaRPr lang="en-US" altLang="en-US" sz="1800" b="0">
                  <a:solidFill>
                    <a:schemeClr val="tx2">
                      <a:lumMod val="90000"/>
                    </a:schemeClr>
                  </a:solidFill>
                  <a:effectLst>
                    <a:outerShdw blurRad="38100" dist="38100" dir="2700000" algn="tl">
                      <a:srgbClr val="000000">
                        <a:alpha val="43137"/>
                      </a:srgbClr>
                    </a:outerShdw>
                  </a:effectLst>
                  <a:cs typeface="+mn-cs"/>
                </a:endParaRPr>
              </a:p>
            </p:txBody>
          </p:sp>
          <p:sp>
            <p:nvSpPr>
              <p:cNvPr id="26656" name="Line 32"/>
              <p:cNvSpPr>
                <a:spLocks noChangeShapeType="1"/>
              </p:cNvSpPr>
              <p:nvPr/>
            </p:nvSpPr>
            <p:spPr bwMode="auto">
              <a:xfrm flipH="1" flipV="1">
                <a:off x="2491" y="2266"/>
                <a:ext cx="1" cy="460"/>
              </a:xfrm>
              <a:prstGeom prst="line">
                <a:avLst/>
              </a:prstGeom>
              <a:noFill/>
              <a:ln w="57150">
                <a:solidFill>
                  <a:schemeClr val="tx1"/>
                </a:solidFill>
                <a:round/>
                <a:headEnd/>
                <a:tailEnd type="triangle" w="med" len="med"/>
              </a:ln>
              <a:effectLst/>
            </p:spPr>
            <p:txBody>
              <a:bodyPr/>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57" name="Line 33"/>
              <p:cNvSpPr>
                <a:spLocks noChangeShapeType="1"/>
              </p:cNvSpPr>
              <p:nvPr/>
            </p:nvSpPr>
            <p:spPr bwMode="auto">
              <a:xfrm flipH="1" flipV="1">
                <a:off x="2625" y="2266"/>
                <a:ext cx="6" cy="454"/>
              </a:xfrm>
              <a:prstGeom prst="line">
                <a:avLst/>
              </a:prstGeom>
              <a:noFill/>
              <a:ln w="57150">
                <a:solidFill>
                  <a:schemeClr val="tx1"/>
                </a:solidFill>
                <a:round/>
                <a:headEnd/>
                <a:tailEnd type="triangle" w="med" len="med"/>
              </a:ln>
              <a:effectLst/>
            </p:spPr>
            <p:txBody>
              <a:bodyPr/>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58" name="Line 34"/>
              <p:cNvSpPr>
                <a:spLocks noChangeShapeType="1"/>
              </p:cNvSpPr>
              <p:nvPr/>
            </p:nvSpPr>
            <p:spPr bwMode="auto">
              <a:xfrm flipH="1" flipV="1">
                <a:off x="2757" y="2266"/>
                <a:ext cx="6" cy="453"/>
              </a:xfrm>
              <a:prstGeom prst="line">
                <a:avLst/>
              </a:prstGeom>
              <a:noFill/>
              <a:ln w="57150">
                <a:solidFill>
                  <a:schemeClr val="tx1"/>
                </a:solidFill>
                <a:round/>
                <a:headEnd/>
                <a:tailEnd type="triangle" w="med" len="med"/>
              </a:ln>
              <a:effectLst/>
            </p:spPr>
            <p:txBody>
              <a:bodyPr/>
              <a:lstStyle/>
              <a:p>
                <a:endParaRPr lang="fa-IR">
                  <a:solidFill>
                    <a:schemeClr val="tx2">
                      <a:lumMod val="90000"/>
                    </a:schemeClr>
                  </a:solidFill>
                  <a:effectLst>
                    <a:outerShdw blurRad="38100" dist="38100" dir="2700000" algn="tl">
                      <a:srgbClr val="000000">
                        <a:alpha val="43137"/>
                      </a:srgbClr>
                    </a:outerShdw>
                  </a:effectLst>
                  <a:cs typeface="+mn-cs"/>
                </a:endParaRPr>
              </a:p>
            </p:txBody>
          </p:sp>
        </p:grpSp>
      </p:grpSp>
      <p:sp>
        <p:nvSpPr>
          <p:cNvPr id="26659" name="Text Box 35" descr="arm"/>
          <p:cNvSpPr txBox="1">
            <a:spLocks noChangeArrowheads="1"/>
          </p:cNvSpPr>
          <p:nvPr/>
        </p:nvSpPr>
        <p:spPr bwMode="auto">
          <a:xfrm>
            <a:off x="4572000" y="5867400"/>
            <a:ext cx="2520950"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شاخص بهره وري مواد</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60" name="Text Box 36"/>
          <p:cNvSpPr txBox="1">
            <a:spLocks noChangeArrowheads="1"/>
          </p:cNvSpPr>
          <p:nvPr/>
        </p:nvSpPr>
        <p:spPr bwMode="auto">
          <a:xfrm>
            <a:off x="6877050" y="5805488"/>
            <a:ext cx="360363" cy="473075"/>
          </a:xfrm>
          <a:prstGeom prst="rect">
            <a:avLst/>
          </a:prstGeom>
          <a:noFill/>
          <a:ln w="9525">
            <a:noFill/>
            <a:miter lim="800000"/>
            <a:headEnd/>
            <a:tailEnd/>
          </a:ln>
          <a:effectLst/>
        </p:spPr>
        <p:txBody>
          <a:bodyPr>
            <a:spAutoFit/>
          </a:bodyPr>
          <a:lstStyle/>
          <a:p>
            <a:pPr>
              <a:spcBef>
                <a:spcPct val="50000"/>
              </a:spcBef>
            </a:pPr>
            <a:r>
              <a:rPr lang="fa-IR" sz="2500" b="0" dirty="0">
                <a:solidFill>
                  <a:schemeClr val="tx2">
                    <a:lumMod val="90000"/>
                  </a:schemeClr>
                </a:solidFill>
                <a:effectLst>
                  <a:outerShdw blurRad="38100" dist="38100" dir="2700000" algn="tl">
                    <a:srgbClr val="000000">
                      <a:alpha val="43137"/>
                    </a:srgbClr>
                  </a:outerShdw>
                </a:effectLst>
                <a:cs typeface="+mn-cs"/>
              </a:rPr>
              <a:t>=</a:t>
            </a:r>
            <a:endParaRPr lang="en-US" sz="2500" b="0" dirty="0">
              <a:solidFill>
                <a:schemeClr val="tx2">
                  <a:lumMod val="90000"/>
                </a:schemeClr>
              </a:solidFill>
              <a:effectLst>
                <a:outerShdw blurRad="38100" dist="38100" dir="2700000" algn="tl">
                  <a:srgbClr val="000000">
                    <a:alpha val="43137"/>
                  </a:srgbClr>
                </a:outerShdw>
              </a:effectLst>
              <a:cs typeface="+mn-cs"/>
            </a:endParaRPr>
          </a:p>
        </p:txBody>
      </p:sp>
      <p:sp>
        <p:nvSpPr>
          <p:cNvPr id="26661" name="Line 37"/>
          <p:cNvSpPr>
            <a:spLocks noChangeShapeType="1"/>
          </p:cNvSpPr>
          <p:nvPr/>
        </p:nvSpPr>
        <p:spPr bwMode="auto">
          <a:xfrm flipV="1">
            <a:off x="7308850" y="6021388"/>
            <a:ext cx="1439863" cy="9525"/>
          </a:xfrm>
          <a:prstGeom prst="line">
            <a:avLst/>
          </a:prstGeom>
          <a:noFill/>
          <a:ln w="50800">
            <a:solidFill>
              <a:schemeClr val="accent1"/>
            </a:solidFill>
            <a:round/>
            <a:headEnd/>
            <a:tailEnd/>
          </a:ln>
          <a:effectLst/>
        </p:spPr>
        <p:txBody>
          <a:bodyPr wrap="none"/>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6662" name="Text Box 38" descr="arm"/>
          <p:cNvSpPr txBox="1">
            <a:spLocks noChangeArrowheads="1"/>
          </p:cNvSpPr>
          <p:nvPr/>
        </p:nvSpPr>
        <p:spPr bwMode="auto">
          <a:xfrm>
            <a:off x="9144000" y="4076700"/>
            <a:ext cx="1150938"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محصول</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63" name="Text Box 39" descr="arm"/>
          <p:cNvSpPr txBox="1">
            <a:spLocks noChangeArrowheads="1"/>
          </p:cNvSpPr>
          <p:nvPr/>
        </p:nvSpPr>
        <p:spPr bwMode="auto">
          <a:xfrm>
            <a:off x="9180513" y="5048250"/>
            <a:ext cx="1150937"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محصول</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64" name="Text Box 40" descr="arm"/>
          <p:cNvSpPr txBox="1">
            <a:spLocks noChangeArrowheads="1"/>
          </p:cNvSpPr>
          <p:nvPr/>
        </p:nvSpPr>
        <p:spPr bwMode="auto">
          <a:xfrm>
            <a:off x="9144000" y="4581525"/>
            <a:ext cx="1692275" cy="396875"/>
          </a:xfrm>
          <a:prstGeom prst="rect">
            <a:avLst/>
          </a:prstGeom>
          <a:noFill/>
          <a:ln w="9525" algn="ctr">
            <a:noFill/>
            <a:miter lim="800000"/>
            <a:headEnd/>
            <a:tailEnd/>
          </a:ln>
          <a:effectLst/>
        </p:spPr>
        <p:txBody>
          <a:bodyPr>
            <a:spAutoFit/>
          </a:bodyPr>
          <a:lstStyle/>
          <a:p>
            <a:pPr>
              <a:spcBef>
                <a:spcPct val="50000"/>
              </a:spcBef>
            </a:pPr>
            <a:r>
              <a:rPr lang="fa-IR" sz="2000" b="0">
                <a:solidFill>
                  <a:schemeClr val="tx2">
                    <a:lumMod val="90000"/>
                  </a:schemeClr>
                </a:solidFill>
                <a:effectLst>
                  <a:outerShdw blurRad="38100" dist="38100" dir="2700000" algn="tl">
                    <a:srgbClr val="000000">
                      <a:alpha val="43137"/>
                    </a:srgbClr>
                  </a:outerShdw>
                </a:effectLst>
                <a:cs typeface="+mn-cs"/>
              </a:rPr>
              <a:t>انرژي مصرفي</a:t>
            </a:r>
            <a:endParaRPr lang="en-US" sz="2000" b="0">
              <a:solidFill>
                <a:schemeClr val="tx2">
                  <a:lumMod val="90000"/>
                </a:schemeClr>
              </a:solidFill>
              <a:effectLst>
                <a:outerShdw blurRad="38100" dist="38100" dir="2700000" algn="tl">
                  <a:srgbClr val="000000">
                    <a:alpha val="43137"/>
                  </a:srgbClr>
                </a:outerShdw>
              </a:effectLst>
              <a:cs typeface="+mn-cs"/>
            </a:endParaRPr>
          </a:p>
        </p:txBody>
      </p:sp>
      <p:sp>
        <p:nvSpPr>
          <p:cNvPr id="26665" name="Text Box 41" descr="arm"/>
          <p:cNvSpPr txBox="1">
            <a:spLocks noChangeArrowheads="1"/>
          </p:cNvSpPr>
          <p:nvPr/>
        </p:nvSpPr>
        <p:spPr bwMode="auto">
          <a:xfrm>
            <a:off x="9144000" y="5553075"/>
            <a:ext cx="1549400" cy="336550"/>
          </a:xfrm>
          <a:prstGeom prst="rect">
            <a:avLst/>
          </a:prstGeom>
          <a:noFill/>
          <a:ln w="9525" algn="ctr">
            <a:noFill/>
            <a:miter lim="800000"/>
            <a:headEnd/>
            <a:tailEnd/>
          </a:ln>
          <a:effectLst/>
        </p:spPr>
        <p:txBody>
          <a:bodyPr>
            <a:spAutoFit/>
          </a:bodyPr>
          <a:lstStyle/>
          <a:p>
            <a:pPr>
              <a:spcBef>
                <a:spcPct val="50000"/>
              </a:spcBef>
            </a:pPr>
            <a:r>
              <a:rPr lang="fa-IR" sz="1600" b="0">
                <a:solidFill>
                  <a:schemeClr val="tx2">
                    <a:lumMod val="90000"/>
                  </a:schemeClr>
                </a:solidFill>
                <a:effectLst>
                  <a:outerShdw blurRad="38100" dist="38100" dir="2700000" algn="tl">
                    <a:srgbClr val="000000">
                      <a:alpha val="43137"/>
                    </a:srgbClr>
                  </a:outerShdw>
                </a:effectLst>
                <a:cs typeface="+mn-cs"/>
              </a:rPr>
              <a:t>مواد اوليه مصرفي</a:t>
            </a:r>
            <a:endParaRPr lang="en-US" sz="1600" b="0">
              <a:solidFill>
                <a:schemeClr val="tx2">
                  <a:lumMod val="90000"/>
                </a:schemeClr>
              </a:solidFill>
              <a:effectLst>
                <a:outerShdw blurRad="38100" dist="38100" dir="2700000" algn="tl">
                  <a:srgbClr val="000000">
                    <a:alpha val="43137"/>
                  </a:srgbClr>
                </a:outerShdw>
              </a:effectLst>
              <a:cs typeface="+mn-cs"/>
            </a:endParaRPr>
          </a:p>
        </p:txBody>
      </p:sp>
      <p:sp>
        <p:nvSpPr>
          <p:cNvPr id="26666" name="Text Box 42"/>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a:p>
            <a:pPr marL="342900" indent="-342900" rtl="1">
              <a:spcBef>
                <a:spcPct val="20000"/>
              </a:spcBef>
            </a:pPr>
            <a:r>
              <a:rPr lang="fa-IR" sz="2800" b="0" dirty="0" smtClean="0">
                <a:cs typeface="+mn-cs"/>
              </a:rPr>
              <a:t>‌</a:t>
            </a:r>
            <a:endParaRPr lang="en-US" sz="2800" b="0" dirty="0">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6627"/>
                                        </p:tgtEl>
                                        <p:attrNameLst>
                                          <p:attrName>style.visibility</p:attrName>
                                        </p:attrNameLst>
                                      </p:cBhvr>
                                      <p:to>
                                        <p:strVal val="visible"/>
                                      </p:to>
                                    </p:set>
                                    <p:anim calcmode="lin" valueType="num">
                                      <p:cBhvr>
                                        <p:cTn id="7" dur="500" fill="hold"/>
                                        <p:tgtEl>
                                          <p:spTgt spid="26627"/>
                                        </p:tgtEl>
                                        <p:attrNameLst>
                                          <p:attrName>ppt_w</p:attrName>
                                        </p:attrNameLst>
                                      </p:cBhvr>
                                      <p:tavLst>
                                        <p:tav tm="0">
                                          <p:val>
                                            <p:fltVal val="0"/>
                                          </p:val>
                                        </p:tav>
                                        <p:tav tm="100000">
                                          <p:val>
                                            <p:strVal val="#ppt_w"/>
                                          </p:val>
                                        </p:tav>
                                      </p:tavLst>
                                    </p:anim>
                                    <p:anim calcmode="lin" valueType="num">
                                      <p:cBhvr>
                                        <p:cTn id="8" dur="500" fill="hold"/>
                                        <p:tgtEl>
                                          <p:spTgt spid="26627"/>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0" presetClass="exit" presetSubtype="0" accel="100000" fill="hold" grpId="1" nodeType="clickEffect">
                                  <p:stCondLst>
                                    <p:cond delay="0"/>
                                  </p:stCondLst>
                                  <p:childTnLst>
                                    <p:anim calcmode="lin" valueType="num">
                                      <p:cBhvr>
                                        <p:cTn id="12" dur="1000"/>
                                        <p:tgtEl>
                                          <p:spTgt spid="26627"/>
                                        </p:tgtEl>
                                        <p:attrNameLst>
                                          <p:attrName>ppt_w</p:attrName>
                                        </p:attrNameLst>
                                      </p:cBhvr>
                                      <p:tavLst>
                                        <p:tav tm="0">
                                          <p:val>
                                            <p:strVal val="ppt_w"/>
                                          </p:val>
                                        </p:tav>
                                        <p:tav tm="100000">
                                          <p:val>
                                            <p:strVal val="ppt_w+.3"/>
                                          </p:val>
                                        </p:tav>
                                      </p:tavLst>
                                    </p:anim>
                                    <p:anim calcmode="lin" valueType="num">
                                      <p:cBhvr>
                                        <p:cTn id="13" dur="1000"/>
                                        <p:tgtEl>
                                          <p:spTgt spid="26627"/>
                                        </p:tgtEl>
                                        <p:attrNameLst>
                                          <p:attrName>ppt_h</p:attrName>
                                        </p:attrNameLst>
                                      </p:cBhvr>
                                      <p:tavLst>
                                        <p:tav tm="0">
                                          <p:val>
                                            <p:strVal val="ppt_h"/>
                                          </p:val>
                                        </p:tav>
                                        <p:tav tm="100000">
                                          <p:val>
                                            <p:strVal val="ppt_h"/>
                                          </p:val>
                                        </p:tav>
                                      </p:tavLst>
                                    </p:anim>
                                    <p:animEffect transition="out" filter="fade">
                                      <p:cBhvr>
                                        <p:cTn id="14" dur="1000"/>
                                        <p:tgtEl>
                                          <p:spTgt spid="26627"/>
                                        </p:tgtEl>
                                      </p:cBhvr>
                                    </p:animEffect>
                                    <p:set>
                                      <p:cBhvr>
                                        <p:cTn id="15" dur="1" fill="hold">
                                          <p:stCondLst>
                                            <p:cond delay="999"/>
                                          </p:stCondLst>
                                        </p:cTn>
                                        <p:tgtEl>
                                          <p:spTgt spid="26627"/>
                                        </p:tgtEl>
                                        <p:attrNameLst>
                                          <p:attrName>style.visibility</p:attrName>
                                        </p:attrNameLst>
                                      </p:cBhvr>
                                      <p:to>
                                        <p:strVal val="hidden"/>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8" fill="hold" nodeType="clickEffect">
                                  <p:stCondLst>
                                    <p:cond delay="0"/>
                                  </p:stCondLst>
                                  <p:childTnLst>
                                    <p:set>
                                      <p:cBhvr>
                                        <p:cTn id="19" dur="1" fill="hold">
                                          <p:stCondLst>
                                            <p:cond delay="0"/>
                                          </p:stCondLst>
                                        </p:cTn>
                                        <p:tgtEl>
                                          <p:spTgt spid="26641"/>
                                        </p:tgtEl>
                                        <p:attrNameLst>
                                          <p:attrName>style.visibility</p:attrName>
                                        </p:attrNameLst>
                                      </p:cBhvr>
                                      <p:to>
                                        <p:strVal val="visible"/>
                                      </p:to>
                                    </p:set>
                                    <p:animEffect transition="in" filter="slide(fromLeft)">
                                      <p:cBhvr>
                                        <p:cTn id="20" dur="500"/>
                                        <p:tgtEl>
                                          <p:spTgt spid="26641"/>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grpId="0" nodeType="clickEffect">
                                  <p:stCondLst>
                                    <p:cond delay="0"/>
                                  </p:stCondLst>
                                  <p:childTnLst>
                                    <p:set>
                                      <p:cBhvr>
                                        <p:cTn id="24" dur="1" fill="hold">
                                          <p:stCondLst>
                                            <p:cond delay="0"/>
                                          </p:stCondLst>
                                        </p:cTn>
                                        <p:tgtEl>
                                          <p:spTgt spid="26628"/>
                                        </p:tgtEl>
                                        <p:attrNameLst>
                                          <p:attrName>style.visibility</p:attrName>
                                        </p:attrNameLst>
                                      </p:cBhvr>
                                      <p:to>
                                        <p:strVal val="visible"/>
                                      </p:to>
                                    </p:set>
                                    <p:animEffect transition="in" filter="blinds(horizontal)">
                                      <p:cBhvr>
                                        <p:cTn id="25" dur="500"/>
                                        <p:tgtEl>
                                          <p:spTgt spid="26628"/>
                                        </p:tgtEl>
                                      </p:cBhvr>
                                    </p:animEffect>
                                  </p:childTnLst>
                                </p:cTn>
                              </p:par>
                            </p:childTnLst>
                          </p:cTn>
                        </p:par>
                      </p:childTnLst>
                    </p:cTn>
                  </p:par>
                  <p:par>
                    <p:cTn id="26" fill="hold">
                      <p:stCondLst>
                        <p:cond delay="indefinite"/>
                      </p:stCondLst>
                      <p:childTnLst>
                        <p:par>
                          <p:cTn id="27" fill="hold">
                            <p:stCondLst>
                              <p:cond delay="0"/>
                            </p:stCondLst>
                            <p:childTnLst>
                              <p:par>
                                <p:cTn id="28" presetID="3" presetClass="entr" presetSubtype="10" fill="hold" grpId="0" nodeType="clickEffect">
                                  <p:stCondLst>
                                    <p:cond delay="0"/>
                                  </p:stCondLst>
                                  <p:childTnLst>
                                    <p:set>
                                      <p:cBhvr>
                                        <p:cTn id="29" dur="1" fill="hold">
                                          <p:stCondLst>
                                            <p:cond delay="0"/>
                                          </p:stCondLst>
                                        </p:cTn>
                                        <p:tgtEl>
                                          <p:spTgt spid="26631"/>
                                        </p:tgtEl>
                                        <p:attrNameLst>
                                          <p:attrName>style.visibility</p:attrName>
                                        </p:attrNameLst>
                                      </p:cBhvr>
                                      <p:to>
                                        <p:strVal val="visible"/>
                                      </p:to>
                                    </p:set>
                                    <p:animEffect transition="in" filter="blinds(horizontal)">
                                      <p:cBhvr>
                                        <p:cTn id="30" dur="500"/>
                                        <p:tgtEl>
                                          <p:spTgt spid="26631"/>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26638"/>
                                        </p:tgtEl>
                                        <p:attrNameLst>
                                          <p:attrName>style.visibility</p:attrName>
                                        </p:attrNameLst>
                                      </p:cBhvr>
                                      <p:to>
                                        <p:strVal val="visible"/>
                                      </p:to>
                                    </p:set>
                                    <p:animEffect transition="in" filter="blinds(horizontal)">
                                      <p:cBhvr>
                                        <p:cTn id="35" dur="500"/>
                                        <p:tgtEl>
                                          <p:spTgt spid="26638"/>
                                        </p:tgtEl>
                                      </p:cBhvr>
                                    </p:animEffec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26659"/>
                                        </p:tgtEl>
                                        <p:attrNameLst>
                                          <p:attrName>style.visibility</p:attrName>
                                        </p:attrNameLst>
                                      </p:cBhvr>
                                      <p:to>
                                        <p:strVal val="visible"/>
                                      </p:to>
                                    </p:set>
                                    <p:animEffect transition="in" filter="blinds(horizontal)">
                                      <p:cBhvr>
                                        <p:cTn id="40" dur="500"/>
                                        <p:tgtEl>
                                          <p:spTgt spid="26659"/>
                                        </p:tgtEl>
                                      </p:cBhvr>
                                    </p:animEffect>
                                  </p:childTnLst>
                                </p:cTn>
                              </p:par>
                            </p:childTnLst>
                          </p:cTn>
                        </p:par>
                      </p:childTnLst>
                    </p:cTn>
                  </p:par>
                  <p:par>
                    <p:cTn id="41" fill="hold">
                      <p:stCondLst>
                        <p:cond delay="indefinite"/>
                      </p:stCondLst>
                      <p:childTnLst>
                        <p:par>
                          <p:cTn id="42" fill="hold">
                            <p:stCondLst>
                              <p:cond delay="0"/>
                            </p:stCondLst>
                            <p:childTnLst>
                              <p:par>
                                <p:cTn id="43" presetID="4" presetClass="entr" presetSubtype="16" fill="hold" grpId="0" nodeType="clickEffect">
                                  <p:stCondLst>
                                    <p:cond delay="0"/>
                                  </p:stCondLst>
                                  <p:childTnLst>
                                    <p:set>
                                      <p:cBhvr>
                                        <p:cTn id="44" dur="1" fill="hold">
                                          <p:stCondLst>
                                            <p:cond delay="0"/>
                                          </p:stCondLst>
                                        </p:cTn>
                                        <p:tgtEl>
                                          <p:spTgt spid="26629"/>
                                        </p:tgtEl>
                                        <p:attrNameLst>
                                          <p:attrName>style.visibility</p:attrName>
                                        </p:attrNameLst>
                                      </p:cBhvr>
                                      <p:to>
                                        <p:strVal val="visible"/>
                                      </p:to>
                                    </p:set>
                                    <p:animEffect transition="in" filter="box(in)">
                                      <p:cBhvr>
                                        <p:cTn id="45" dur="500"/>
                                        <p:tgtEl>
                                          <p:spTgt spid="26629"/>
                                        </p:tgtEl>
                                      </p:cBhvr>
                                    </p:animEffect>
                                  </p:childTnLst>
                                </p:cTn>
                              </p:par>
                            </p:childTnLst>
                          </p:cTn>
                        </p:par>
                      </p:childTnLst>
                    </p:cTn>
                  </p:par>
                  <p:par>
                    <p:cTn id="46" fill="hold">
                      <p:stCondLst>
                        <p:cond delay="indefinite"/>
                      </p:stCondLst>
                      <p:childTnLst>
                        <p:par>
                          <p:cTn id="47" fill="hold">
                            <p:stCondLst>
                              <p:cond delay="0"/>
                            </p:stCondLst>
                            <p:childTnLst>
                              <p:par>
                                <p:cTn id="48" presetID="3" presetClass="entr" presetSubtype="5" fill="hold" grpId="0" nodeType="clickEffect">
                                  <p:stCondLst>
                                    <p:cond delay="0"/>
                                  </p:stCondLst>
                                  <p:childTnLst>
                                    <p:set>
                                      <p:cBhvr>
                                        <p:cTn id="49" dur="1" fill="hold">
                                          <p:stCondLst>
                                            <p:cond delay="0"/>
                                          </p:stCondLst>
                                        </p:cTn>
                                        <p:tgtEl>
                                          <p:spTgt spid="26630"/>
                                        </p:tgtEl>
                                        <p:attrNameLst>
                                          <p:attrName>style.visibility</p:attrName>
                                        </p:attrNameLst>
                                      </p:cBhvr>
                                      <p:to>
                                        <p:strVal val="visible"/>
                                      </p:to>
                                    </p:set>
                                    <p:animEffect transition="in" filter="blinds(vertical)">
                                      <p:cBhvr>
                                        <p:cTn id="50" dur="1000"/>
                                        <p:tgtEl>
                                          <p:spTgt spid="26630"/>
                                        </p:tgtEl>
                                      </p:cBhvr>
                                    </p:animEffect>
                                  </p:childTnLst>
                                </p:cTn>
                              </p:par>
                            </p:childTnLst>
                          </p:cTn>
                        </p:par>
                      </p:childTnLst>
                    </p:cTn>
                  </p:par>
                  <p:par>
                    <p:cTn id="51" fill="hold">
                      <p:stCondLst>
                        <p:cond delay="indefinite"/>
                      </p:stCondLst>
                      <p:childTnLst>
                        <p:par>
                          <p:cTn id="52" fill="hold">
                            <p:stCondLst>
                              <p:cond delay="0"/>
                            </p:stCondLst>
                            <p:childTnLst>
                              <p:par>
                                <p:cTn id="53" presetID="63" presetClass="path" presetSubtype="0" accel="50000" decel="50000" fill="hold" grpId="0" nodeType="clickEffect">
                                  <p:stCondLst>
                                    <p:cond delay="0"/>
                                  </p:stCondLst>
                                  <p:childTnLst>
                                    <p:animMotion origin="layout" path="M -0.36597 0.04461 L -0.67309 0.39066 " pathEditMode="relative" rAng="0" ptsTypes="AA">
                                      <p:cBhvr>
                                        <p:cTn id="54" dur="2000" fill="hold"/>
                                        <p:tgtEl>
                                          <p:spTgt spid="26634"/>
                                        </p:tgtEl>
                                        <p:attrNameLst>
                                          <p:attrName>ppt_x</p:attrName>
                                          <p:attrName>ppt_y</p:attrName>
                                        </p:attrNameLst>
                                      </p:cBhvr>
                                      <p:rCtr x="-15400" y="17300"/>
                                    </p:animMotion>
                                  </p:childTnLst>
                                </p:cTn>
                              </p:par>
                            </p:childTnLst>
                          </p:cTn>
                        </p:par>
                      </p:childTnLst>
                    </p:cTn>
                  </p:par>
                  <p:par>
                    <p:cTn id="55" fill="hold">
                      <p:stCondLst>
                        <p:cond delay="indefinite"/>
                      </p:stCondLst>
                      <p:childTnLst>
                        <p:par>
                          <p:cTn id="56" fill="hold">
                            <p:stCondLst>
                              <p:cond delay="0"/>
                            </p:stCondLst>
                            <p:childTnLst>
                              <p:par>
                                <p:cTn id="57" presetID="63" presetClass="path" presetSubtype="0" accel="50000" decel="50000" fill="hold" grpId="0" nodeType="clickEffect">
                                  <p:stCondLst>
                                    <p:cond delay="0"/>
                                  </p:stCondLst>
                                  <p:childTnLst>
                                    <p:animMotion origin="layout" path="M -0.68108 0.15974 L -0.68889 0.38003 " pathEditMode="relative" rAng="0" ptsTypes="AA">
                                      <p:cBhvr>
                                        <p:cTn id="58" dur="2000" fill="hold"/>
                                        <p:tgtEl>
                                          <p:spTgt spid="26635"/>
                                        </p:tgtEl>
                                        <p:attrNameLst>
                                          <p:attrName>ppt_x</p:attrName>
                                          <p:attrName>ppt_y</p:attrName>
                                        </p:attrNameLst>
                                      </p:cBhvr>
                                      <p:rCtr x="-400" y="11000"/>
                                    </p:animMotion>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0" nodeType="clickEffect">
                                  <p:stCondLst>
                                    <p:cond delay="0"/>
                                  </p:stCondLst>
                                  <p:childTnLst>
                                    <p:set>
                                      <p:cBhvr>
                                        <p:cTn id="62" dur="1" fill="hold">
                                          <p:stCondLst>
                                            <p:cond delay="0"/>
                                          </p:stCondLst>
                                        </p:cTn>
                                        <p:tgtEl>
                                          <p:spTgt spid="26632"/>
                                        </p:tgtEl>
                                        <p:attrNameLst>
                                          <p:attrName>style.visibility</p:attrName>
                                        </p:attrNameLst>
                                      </p:cBhvr>
                                      <p:to>
                                        <p:strVal val="visible"/>
                                      </p:to>
                                    </p:set>
                                    <p:animEffect transition="in" filter="blinds(horizontal)">
                                      <p:cBhvr>
                                        <p:cTn id="63" dur="500"/>
                                        <p:tgtEl>
                                          <p:spTgt spid="26632"/>
                                        </p:tgtEl>
                                      </p:cBhvr>
                                    </p:animEffect>
                                  </p:childTnLst>
                                </p:cTn>
                              </p:par>
                            </p:childTnLst>
                          </p:cTn>
                        </p:par>
                      </p:childTnLst>
                    </p:cTn>
                  </p:par>
                  <p:par>
                    <p:cTn id="64" fill="hold">
                      <p:stCondLst>
                        <p:cond delay="indefinite"/>
                      </p:stCondLst>
                      <p:childTnLst>
                        <p:par>
                          <p:cTn id="65" fill="hold">
                            <p:stCondLst>
                              <p:cond delay="0"/>
                            </p:stCondLst>
                            <p:childTnLst>
                              <p:par>
                                <p:cTn id="66" presetID="4" presetClass="entr" presetSubtype="16" fill="hold" grpId="0" nodeType="clickEffect">
                                  <p:stCondLst>
                                    <p:cond delay="0"/>
                                  </p:stCondLst>
                                  <p:childTnLst>
                                    <p:set>
                                      <p:cBhvr>
                                        <p:cTn id="67" dur="1" fill="hold">
                                          <p:stCondLst>
                                            <p:cond delay="0"/>
                                          </p:stCondLst>
                                        </p:cTn>
                                        <p:tgtEl>
                                          <p:spTgt spid="26633"/>
                                        </p:tgtEl>
                                        <p:attrNameLst>
                                          <p:attrName>style.visibility</p:attrName>
                                        </p:attrNameLst>
                                      </p:cBhvr>
                                      <p:to>
                                        <p:strVal val="visible"/>
                                      </p:to>
                                    </p:set>
                                    <p:animEffect transition="in" filter="box(in)">
                                      <p:cBhvr>
                                        <p:cTn id="68" dur="500"/>
                                        <p:tgtEl>
                                          <p:spTgt spid="26633"/>
                                        </p:tgtEl>
                                      </p:cBhvr>
                                    </p:animEffect>
                                  </p:childTnLst>
                                </p:cTn>
                              </p:par>
                            </p:childTnLst>
                          </p:cTn>
                        </p:par>
                      </p:childTnLst>
                    </p:cTn>
                  </p:par>
                  <p:par>
                    <p:cTn id="69" fill="hold">
                      <p:stCondLst>
                        <p:cond delay="indefinite"/>
                      </p:stCondLst>
                      <p:childTnLst>
                        <p:par>
                          <p:cTn id="70" fill="hold">
                            <p:stCondLst>
                              <p:cond delay="0"/>
                            </p:stCondLst>
                            <p:childTnLst>
                              <p:par>
                                <p:cTn id="71" presetID="42" presetClass="path" presetSubtype="0" accel="50000" decel="50000" fill="hold" grpId="0" nodeType="clickEffect">
                                  <p:stCondLst>
                                    <p:cond delay="0"/>
                                  </p:stCondLst>
                                  <p:childTnLst>
                                    <p:animMotion origin="layout" path="M -0.38177 -0.12344 L -0.1691 0.2122 " pathEditMode="relative" rAng="0" ptsTypes="AA">
                                      <p:cBhvr>
                                        <p:cTn id="72" dur="2000" fill="hold"/>
                                        <p:tgtEl>
                                          <p:spTgt spid="26636"/>
                                        </p:tgtEl>
                                        <p:attrNameLst>
                                          <p:attrName>ppt_x</p:attrName>
                                          <p:attrName>ppt_y</p:attrName>
                                        </p:attrNameLst>
                                      </p:cBhvr>
                                      <p:rCtr x="10600" y="16800"/>
                                    </p:animMotion>
                                  </p:childTnLst>
                                </p:cTn>
                              </p:par>
                            </p:childTnLst>
                          </p:cTn>
                        </p:par>
                      </p:childTnLst>
                    </p:cTn>
                  </p:par>
                  <p:par>
                    <p:cTn id="73" fill="hold">
                      <p:stCondLst>
                        <p:cond delay="indefinite"/>
                      </p:stCondLst>
                      <p:childTnLst>
                        <p:par>
                          <p:cTn id="74" fill="hold">
                            <p:stCondLst>
                              <p:cond delay="0"/>
                            </p:stCondLst>
                            <p:childTnLst>
                              <p:par>
                                <p:cTn id="75" presetID="42" presetClass="path" presetSubtype="0" accel="50000" decel="50000" fill="hold" grpId="0" nodeType="clickEffect">
                                  <p:stCondLst>
                                    <p:cond delay="0"/>
                                  </p:stCondLst>
                                  <p:childTnLst>
                                    <p:animMotion origin="layout" path="M -0.52153 0.00254 L -0.16511 0.2018 " pathEditMode="relative" rAng="0" ptsTypes="AA">
                                      <p:cBhvr>
                                        <p:cTn id="76" dur="2000" fill="hold"/>
                                        <p:tgtEl>
                                          <p:spTgt spid="26637"/>
                                        </p:tgtEl>
                                        <p:attrNameLst>
                                          <p:attrName>ppt_x</p:attrName>
                                          <p:attrName>ppt_y</p:attrName>
                                        </p:attrNameLst>
                                      </p:cBhvr>
                                      <p:rCtr x="17800" y="10000"/>
                                    </p:animMotion>
                                  </p:childTnLst>
                                </p:cTn>
                              </p:par>
                            </p:childTnLst>
                          </p:cTn>
                        </p:par>
                      </p:childTnLst>
                    </p:cTn>
                  </p:par>
                  <p:par>
                    <p:cTn id="77" fill="hold">
                      <p:stCondLst>
                        <p:cond delay="indefinite"/>
                      </p:stCondLst>
                      <p:childTnLst>
                        <p:par>
                          <p:cTn id="78" fill="hold">
                            <p:stCondLst>
                              <p:cond delay="0"/>
                            </p:stCondLst>
                            <p:childTnLst>
                              <p:par>
                                <p:cTn id="79" presetID="3" presetClass="entr" presetSubtype="10" fill="hold" grpId="0" nodeType="clickEffect">
                                  <p:stCondLst>
                                    <p:cond delay="0"/>
                                  </p:stCondLst>
                                  <p:childTnLst>
                                    <p:set>
                                      <p:cBhvr>
                                        <p:cTn id="80" dur="1" fill="hold">
                                          <p:stCondLst>
                                            <p:cond delay="0"/>
                                          </p:stCondLst>
                                        </p:cTn>
                                        <p:tgtEl>
                                          <p:spTgt spid="26639"/>
                                        </p:tgtEl>
                                        <p:attrNameLst>
                                          <p:attrName>style.visibility</p:attrName>
                                        </p:attrNameLst>
                                      </p:cBhvr>
                                      <p:to>
                                        <p:strVal val="visible"/>
                                      </p:to>
                                    </p:set>
                                    <p:animEffect transition="in" filter="blinds(horizontal)">
                                      <p:cBhvr>
                                        <p:cTn id="81" dur="500"/>
                                        <p:tgtEl>
                                          <p:spTgt spid="26639"/>
                                        </p:tgtEl>
                                      </p:cBhvr>
                                    </p:animEffect>
                                  </p:childTnLst>
                                </p:cTn>
                              </p:par>
                            </p:childTnLst>
                          </p:cTn>
                        </p:par>
                      </p:childTnLst>
                    </p:cTn>
                  </p:par>
                  <p:par>
                    <p:cTn id="82" fill="hold">
                      <p:stCondLst>
                        <p:cond delay="indefinite"/>
                      </p:stCondLst>
                      <p:childTnLst>
                        <p:par>
                          <p:cTn id="83" fill="hold">
                            <p:stCondLst>
                              <p:cond delay="0"/>
                            </p:stCondLst>
                            <p:childTnLst>
                              <p:par>
                                <p:cTn id="84" presetID="3" presetClass="entr" presetSubtype="10" fill="hold" grpId="0" nodeType="clickEffect">
                                  <p:stCondLst>
                                    <p:cond delay="0"/>
                                  </p:stCondLst>
                                  <p:childTnLst>
                                    <p:set>
                                      <p:cBhvr>
                                        <p:cTn id="85" dur="1" fill="hold">
                                          <p:stCondLst>
                                            <p:cond delay="0"/>
                                          </p:stCondLst>
                                        </p:cTn>
                                        <p:tgtEl>
                                          <p:spTgt spid="26640"/>
                                        </p:tgtEl>
                                        <p:attrNameLst>
                                          <p:attrName>style.visibility</p:attrName>
                                        </p:attrNameLst>
                                      </p:cBhvr>
                                      <p:to>
                                        <p:strVal val="visible"/>
                                      </p:to>
                                    </p:set>
                                    <p:animEffect transition="in" filter="blinds(horizontal)">
                                      <p:cBhvr>
                                        <p:cTn id="86" dur="500"/>
                                        <p:tgtEl>
                                          <p:spTgt spid="26640"/>
                                        </p:tgtEl>
                                      </p:cBhvr>
                                    </p:animEffect>
                                  </p:childTnLst>
                                </p:cTn>
                              </p:par>
                            </p:childTnLst>
                          </p:cTn>
                        </p:par>
                      </p:childTnLst>
                    </p:cTn>
                  </p:par>
                  <p:par>
                    <p:cTn id="87" fill="hold">
                      <p:stCondLst>
                        <p:cond delay="indefinite"/>
                      </p:stCondLst>
                      <p:childTnLst>
                        <p:par>
                          <p:cTn id="88" fill="hold">
                            <p:stCondLst>
                              <p:cond delay="0"/>
                            </p:stCondLst>
                            <p:childTnLst>
                              <p:par>
                                <p:cTn id="89" presetID="42" presetClass="path" presetSubtype="0" accel="50000" decel="50000" fill="hold" grpId="0" nodeType="clickEffect">
                                  <p:stCondLst>
                                    <p:cond delay="0"/>
                                  </p:stCondLst>
                                  <p:childTnLst>
                                    <p:animMotion origin="layout" path="M -0.36597 -0.29104 L -0.67309 0.22283 " pathEditMode="relative" rAng="0" ptsTypes="AA">
                                      <p:cBhvr>
                                        <p:cTn id="90" dur="2000" fill="hold"/>
                                        <p:tgtEl>
                                          <p:spTgt spid="26662"/>
                                        </p:tgtEl>
                                        <p:attrNameLst>
                                          <p:attrName>ppt_x</p:attrName>
                                          <p:attrName>ppt_y</p:attrName>
                                        </p:attrNameLst>
                                      </p:cBhvr>
                                      <p:rCtr x="-15400" y="25700"/>
                                    </p:animMotion>
                                  </p:childTnLst>
                                </p:cTn>
                              </p:par>
                            </p:childTnLst>
                          </p:cTn>
                        </p:par>
                      </p:childTnLst>
                    </p:cTn>
                  </p:par>
                  <p:par>
                    <p:cTn id="91" fill="hold">
                      <p:stCondLst>
                        <p:cond delay="indefinite"/>
                      </p:stCondLst>
                      <p:childTnLst>
                        <p:par>
                          <p:cTn id="92" fill="hold">
                            <p:stCondLst>
                              <p:cond delay="0"/>
                            </p:stCondLst>
                            <p:childTnLst>
                              <p:par>
                                <p:cTn id="93" presetID="42" presetClass="path" presetSubtype="0" accel="50000" decel="50000" fill="hold" grpId="0" nodeType="clickEffect">
                                  <p:stCondLst>
                                    <p:cond delay="0"/>
                                  </p:stCondLst>
                                  <p:childTnLst>
                                    <p:animMotion origin="layout" path="M -0.94687 -0.3539 L -0.70277 0.22261 " pathEditMode="relative" rAng="0" ptsTypes="AA">
                                      <p:cBhvr>
                                        <p:cTn id="94" dur="2000" fill="hold"/>
                                        <p:tgtEl>
                                          <p:spTgt spid="26664"/>
                                        </p:tgtEl>
                                        <p:attrNameLst>
                                          <p:attrName>ppt_x</p:attrName>
                                          <p:attrName>ppt_y</p:attrName>
                                        </p:attrNameLst>
                                      </p:cBhvr>
                                      <p:rCtr x="12200" y="28800"/>
                                    </p:animMotion>
                                  </p:childTnLst>
                                </p:cTn>
                              </p:par>
                            </p:childTnLst>
                          </p:cTn>
                        </p:par>
                      </p:childTnLst>
                    </p:cTn>
                  </p:par>
                  <p:par>
                    <p:cTn id="95" fill="hold">
                      <p:stCondLst>
                        <p:cond delay="indefinite"/>
                      </p:stCondLst>
                      <p:childTnLst>
                        <p:par>
                          <p:cTn id="96" fill="hold">
                            <p:stCondLst>
                              <p:cond delay="0"/>
                            </p:stCondLst>
                            <p:childTnLst>
                              <p:par>
                                <p:cTn id="97" presetID="3" presetClass="entr" presetSubtype="10" fill="hold" grpId="0" nodeType="clickEffect">
                                  <p:stCondLst>
                                    <p:cond delay="0"/>
                                  </p:stCondLst>
                                  <p:childTnLst>
                                    <p:set>
                                      <p:cBhvr>
                                        <p:cTn id="98" dur="1" fill="hold">
                                          <p:stCondLst>
                                            <p:cond delay="0"/>
                                          </p:stCondLst>
                                        </p:cTn>
                                        <p:tgtEl>
                                          <p:spTgt spid="26660"/>
                                        </p:tgtEl>
                                        <p:attrNameLst>
                                          <p:attrName>style.visibility</p:attrName>
                                        </p:attrNameLst>
                                      </p:cBhvr>
                                      <p:to>
                                        <p:strVal val="visible"/>
                                      </p:to>
                                    </p:set>
                                    <p:animEffect transition="in" filter="blinds(horizontal)">
                                      <p:cBhvr>
                                        <p:cTn id="99" dur="500"/>
                                        <p:tgtEl>
                                          <p:spTgt spid="26660"/>
                                        </p:tgtEl>
                                      </p:cBhvr>
                                    </p:animEffect>
                                  </p:childTnLst>
                                </p:cTn>
                              </p:par>
                            </p:childTnLst>
                          </p:cTn>
                        </p:par>
                      </p:childTnLst>
                    </p:cTn>
                  </p:par>
                  <p:par>
                    <p:cTn id="100" fill="hold">
                      <p:stCondLst>
                        <p:cond delay="indefinite"/>
                      </p:stCondLst>
                      <p:childTnLst>
                        <p:par>
                          <p:cTn id="101" fill="hold">
                            <p:stCondLst>
                              <p:cond delay="0"/>
                            </p:stCondLst>
                            <p:childTnLst>
                              <p:par>
                                <p:cTn id="102" presetID="3" presetClass="entr" presetSubtype="10" fill="hold" grpId="0" nodeType="clickEffect">
                                  <p:stCondLst>
                                    <p:cond delay="0"/>
                                  </p:stCondLst>
                                  <p:childTnLst>
                                    <p:set>
                                      <p:cBhvr>
                                        <p:cTn id="103" dur="1" fill="hold">
                                          <p:stCondLst>
                                            <p:cond delay="0"/>
                                          </p:stCondLst>
                                        </p:cTn>
                                        <p:tgtEl>
                                          <p:spTgt spid="26661"/>
                                        </p:tgtEl>
                                        <p:attrNameLst>
                                          <p:attrName>style.visibility</p:attrName>
                                        </p:attrNameLst>
                                      </p:cBhvr>
                                      <p:to>
                                        <p:strVal val="visible"/>
                                      </p:to>
                                    </p:set>
                                    <p:animEffect transition="in" filter="blinds(horizontal)">
                                      <p:cBhvr>
                                        <p:cTn id="104" dur="500"/>
                                        <p:tgtEl>
                                          <p:spTgt spid="26661"/>
                                        </p:tgtEl>
                                      </p:cBhvr>
                                    </p:animEffect>
                                  </p:childTnLst>
                                </p:cTn>
                              </p:par>
                            </p:childTnLst>
                          </p:cTn>
                        </p:par>
                      </p:childTnLst>
                    </p:cTn>
                  </p:par>
                  <p:par>
                    <p:cTn id="105" fill="hold">
                      <p:stCondLst>
                        <p:cond delay="indefinite"/>
                      </p:stCondLst>
                      <p:childTnLst>
                        <p:par>
                          <p:cTn id="106" fill="hold">
                            <p:stCondLst>
                              <p:cond delay="0"/>
                            </p:stCondLst>
                            <p:childTnLst>
                              <p:par>
                                <p:cTn id="107" presetID="42" presetClass="path" presetSubtype="0" accel="50000" decel="50000" fill="hold" grpId="0" nodeType="clickEffect">
                                  <p:stCondLst>
                                    <p:cond delay="0"/>
                                  </p:stCondLst>
                                  <p:childTnLst>
                                    <p:animMotion origin="layout" path="M -0.37778 -0.42187 L -0.1809 0.07096 " pathEditMode="relative" rAng="0" ptsTypes="AA">
                                      <p:cBhvr>
                                        <p:cTn id="108" dur="2000" fill="hold"/>
                                        <p:tgtEl>
                                          <p:spTgt spid="26663"/>
                                        </p:tgtEl>
                                        <p:attrNameLst>
                                          <p:attrName>ppt_x</p:attrName>
                                          <p:attrName>ppt_y</p:attrName>
                                        </p:attrNameLst>
                                      </p:cBhvr>
                                      <p:rCtr x="9800" y="24600"/>
                                    </p:animMotion>
                                  </p:childTnLst>
                                </p:cTn>
                              </p:par>
                            </p:childTnLst>
                          </p:cTn>
                        </p:par>
                      </p:childTnLst>
                    </p:cTn>
                  </p:par>
                  <p:par>
                    <p:cTn id="109" fill="hold">
                      <p:stCondLst>
                        <p:cond delay="indefinite"/>
                      </p:stCondLst>
                      <p:childTnLst>
                        <p:par>
                          <p:cTn id="110" fill="hold">
                            <p:stCondLst>
                              <p:cond delay="0"/>
                            </p:stCondLst>
                            <p:childTnLst>
                              <p:par>
                                <p:cTn id="111" presetID="42" presetClass="path" presetSubtype="0" accel="50000" decel="50000" fill="hold" grpId="0" nodeType="clickEffect">
                                  <p:stCondLst>
                                    <p:cond delay="0"/>
                                  </p:stCondLst>
                                  <p:childTnLst>
                                    <p:animMotion origin="layout" path="M -0.85834 -0.49537 L -0.21268 0.08114 " pathEditMode="relative" rAng="0" ptsTypes="AA">
                                      <p:cBhvr>
                                        <p:cTn id="112" dur="2000" fill="hold"/>
                                        <p:tgtEl>
                                          <p:spTgt spid="26665"/>
                                        </p:tgtEl>
                                        <p:attrNameLst>
                                          <p:attrName>ppt_x</p:attrName>
                                          <p:attrName>ppt_y</p:attrName>
                                        </p:attrNameLst>
                                      </p:cBhvr>
                                      <p:rCtr x="32300" y="28800"/>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animBg="1"/>
      <p:bldP spid="26627" grpId="1" animBg="1"/>
      <p:bldP spid="26628" grpId="0"/>
      <p:bldP spid="26629" grpId="0"/>
      <p:bldP spid="26630" grpId="0" animBg="1"/>
      <p:bldP spid="26631" grpId="0"/>
      <p:bldP spid="26632" grpId="0" animBg="1"/>
      <p:bldP spid="26633" grpId="0" animBg="1"/>
      <p:bldP spid="26634" grpId="0"/>
      <p:bldP spid="26635" grpId="0"/>
      <p:bldP spid="26636" grpId="0"/>
      <p:bldP spid="26637" grpId="0"/>
      <p:bldP spid="26638" grpId="0"/>
      <p:bldP spid="26639" grpId="0"/>
      <p:bldP spid="26640" grpId="0" animBg="1"/>
      <p:bldP spid="26659" grpId="0"/>
      <p:bldP spid="26660" grpId="0"/>
      <p:bldP spid="26661" grpId="0" animBg="1"/>
      <p:bldP spid="26662" grpId="0"/>
      <p:bldP spid="26663" grpId="0"/>
      <p:bldP spid="26664" grpId="0"/>
      <p:bldP spid="26665"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WordArt 2" descr="Paper bag"/>
          <p:cNvSpPr>
            <a:spLocks noChangeArrowheads="1" noChangeShapeType="1" noTextEdit="1"/>
          </p:cNvSpPr>
          <p:nvPr/>
        </p:nvSpPr>
        <p:spPr bwMode="auto">
          <a:xfrm>
            <a:off x="2909888" y="1052513"/>
            <a:ext cx="3324225" cy="809625"/>
          </a:xfrm>
          <a:prstGeom prst="rect">
            <a:avLst/>
          </a:prstGeom>
        </p:spPr>
        <p:txBody>
          <a:bodyPr wrap="none" fromWordArt="1">
            <a:prstTxWarp prst="textPlain">
              <a:avLst>
                <a:gd name="adj" fmla="val 48759"/>
              </a:avLst>
            </a:prstTxWarp>
          </a:bodyPr>
          <a:lstStyle/>
          <a:p>
            <a:pPr rtl="1"/>
            <a:r>
              <a:rPr lang="fa-IR" sz="3600" kern="10" dirty="0">
                <a:ln w="9525">
                  <a:solidFill>
                    <a:srgbClr val="008000"/>
                  </a:solidFill>
                  <a:round/>
                  <a:headEnd/>
                  <a:tailEnd/>
                </a:ln>
                <a:blipFill dpi="0" rotWithShape="0">
                  <a:blip r:embed="rId2"/>
                  <a:srcRect/>
                  <a:tile tx="0" ty="0" sx="100000" sy="100000" flip="none" algn="tl"/>
                </a:blipFill>
                <a:effectLst>
                  <a:outerShdw blurRad="38100" dist="38100" dir="2700000" sx="125000" sy="125000" algn="tl" rotWithShape="0">
                    <a:srgbClr val="000000">
                      <a:alpha val="43137"/>
                    </a:srgbClr>
                  </a:outerShdw>
                </a:effectLst>
                <a:latin typeface="Nazanin"/>
              </a:rPr>
              <a:t> </a:t>
            </a:r>
            <a:r>
              <a:rPr lang="fa-IR" sz="3600" kern="10" dirty="0">
                <a:ln w="9525">
                  <a:solidFill>
                    <a:srgbClr val="008000"/>
                  </a:solidFill>
                  <a:round/>
                  <a:headEnd/>
                  <a:tailEnd/>
                </a:ln>
                <a:solidFill>
                  <a:schemeClr val="tx2">
                    <a:lumMod val="75000"/>
                  </a:schemeClr>
                </a:solidFill>
                <a:effectLst>
                  <a:outerShdw blurRad="38100" dist="38100" dir="2700000" sx="125000" sy="125000" algn="tl" rotWithShape="0">
                    <a:srgbClr val="000000">
                      <a:alpha val="43137"/>
                    </a:srgbClr>
                  </a:outerShdw>
                </a:effectLst>
                <a:latin typeface="Nazanin"/>
                <a:cs typeface="+mj-cs"/>
              </a:rPr>
              <a:t>بهره‌وري کلی عوامل توليد</a:t>
            </a:r>
          </a:p>
        </p:txBody>
      </p:sp>
      <p:sp>
        <p:nvSpPr>
          <p:cNvPr id="28675" name="Text Box 3"/>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2  Bardiya" pitchFamily="2" charset="-78"/>
            </a:endParaRPr>
          </a:p>
        </p:txBody>
      </p:sp>
      <p:sp>
        <p:nvSpPr>
          <p:cNvPr id="28676" name="Text Box 4"/>
          <p:cNvSpPr txBox="1">
            <a:spLocks noChangeArrowheads="1"/>
          </p:cNvSpPr>
          <p:nvPr/>
        </p:nvSpPr>
        <p:spPr bwMode="auto">
          <a:xfrm>
            <a:off x="1063625" y="2055813"/>
            <a:ext cx="6985000" cy="3970318"/>
          </a:xfrm>
          <a:prstGeom prst="rect">
            <a:avLst/>
          </a:prstGeom>
          <a:noFill/>
          <a:ln w="9525">
            <a:noFill/>
            <a:miter lim="800000"/>
            <a:headEnd/>
            <a:tailEnd/>
          </a:ln>
          <a:effectLst/>
        </p:spPr>
        <p:txBody>
          <a:bodyPr>
            <a:spAutoFit/>
          </a:bodyPr>
          <a:lstStyle/>
          <a:p>
            <a:pPr rtl="1">
              <a:spcBef>
                <a:spcPct val="50000"/>
              </a:spcBef>
            </a:pPr>
            <a:r>
              <a:rPr lang="ar-SA" dirty="0">
                <a:solidFill>
                  <a:schemeClr val="tx2">
                    <a:lumMod val="90000"/>
                  </a:schemeClr>
                </a:solidFill>
                <a:effectLst>
                  <a:outerShdw blurRad="38100" dist="38100" dir="2700000" algn="tl">
                    <a:srgbClr val="000000">
                      <a:alpha val="43137"/>
                    </a:srgbClr>
                  </a:outerShdw>
                </a:effectLst>
                <a:cs typeface="+mn-cs"/>
              </a:rPr>
              <a:t> </a:t>
            </a:r>
            <a:r>
              <a:rPr lang="fa-IR" sz="4200" dirty="0">
                <a:solidFill>
                  <a:schemeClr val="tx2">
                    <a:lumMod val="90000"/>
                  </a:schemeClr>
                </a:solidFill>
                <a:effectLst>
                  <a:outerShdw blurRad="38100" dist="38100" dir="2700000" algn="tl">
                    <a:srgbClr val="000000">
                      <a:alpha val="43137"/>
                    </a:srgbClr>
                  </a:outerShdw>
                </a:effectLst>
                <a:cs typeface="+mn-cs"/>
              </a:rPr>
              <a:t>عبارت است از  نسبت خالص محصول بر مجموع نهاده های نيروی کار و </a:t>
            </a:r>
            <a:r>
              <a:rPr lang="fa-IR" sz="4200" dirty="0" smtClean="0">
                <a:solidFill>
                  <a:schemeClr val="tx2">
                    <a:lumMod val="90000"/>
                  </a:schemeClr>
                </a:solidFill>
                <a:effectLst>
                  <a:outerShdw blurRad="38100" dist="38100" dir="2700000" algn="tl">
                    <a:srgbClr val="000000">
                      <a:alpha val="43137"/>
                    </a:srgbClr>
                  </a:outerShdw>
                </a:effectLst>
                <a:cs typeface="+mn-cs"/>
              </a:rPr>
              <a:t>سرمايه</a:t>
            </a:r>
          </a:p>
          <a:p>
            <a:pPr rtl="1">
              <a:spcBef>
                <a:spcPct val="50000"/>
              </a:spcBef>
            </a:pPr>
            <a:r>
              <a:rPr lang="fa-IR" sz="4200" dirty="0" smtClean="0">
                <a:solidFill>
                  <a:schemeClr val="tx2">
                    <a:lumMod val="90000"/>
                  </a:schemeClr>
                </a:solidFill>
                <a:effectLst>
                  <a:outerShdw blurRad="38100" dist="38100" dir="2700000" algn="tl">
                    <a:srgbClr val="000000">
                      <a:alpha val="43137"/>
                    </a:srgbClr>
                  </a:outerShdw>
                </a:effectLst>
                <a:cs typeface="+mn-cs"/>
              </a:rPr>
              <a:t> </a:t>
            </a:r>
            <a:endParaRPr lang="en-US" sz="4200" dirty="0">
              <a:solidFill>
                <a:schemeClr val="tx2">
                  <a:lumMod val="90000"/>
                </a:schemeClr>
              </a:solidFill>
              <a:effectLst>
                <a:outerShdw blurRad="38100" dist="38100" dir="2700000" algn="tl">
                  <a:srgbClr val="000000">
                    <a:alpha val="43137"/>
                  </a:srgbClr>
                </a:outerShdw>
              </a:effectLst>
              <a:cs typeface="+mn-cs"/>
            </a:endParaRPr>
          </a:p>
          <a:p>
            <a:pPr algn="r" rtl="1">
              <a:spcBef>
                <a:spcPct val="50000"/>
              </a:spcBef>
            </a:pPr>
            <a:endParaRPr lang="en-US" sz="4200" dirty="0">
              <a:solidFill>
                <a:schemeClr val="tx2">
                  <a:lumMod val="90000"/>
                </a:schemeClr>
              </a:solidFill>
              <a:effectLst>
                <a:outerShdw blurRad="38100" dist="38100" dir="2700000" algn="tl">
                  <a:srgbClr val="000000">
                    <a:alpha val="43137"/>
                  </a:srgbClr>
                </a:outerShdw>
              </a:effectLst>
              <a:cs typeface="+mn-cs"/>
            </a:endParaRPr>
          </a:p>
        </p:txBody>
      </p:sp>
      <p:sp>
        <p:nvSpPr>
          <p:cNvPr id="28677" name="Text Box 5"/>
          <p:cNvSpPr txBox="1">
            <a:spLocks noChangeArrowheads="1"/>
          </p:cNvSpPr>
          <p:nvPr/>
        </p:nvSpPr>
        <p:spPr bwMode="auto">
          <a:xfrm>
            <a:off x="0" y="4221163"/>
            <a:ext cx="3203575" cy="519112"/>
          </a:xfrm>
          <a:prstGeom prst="rect">
            <a:avLst/>
          </a:prstGeom>
          <a:noFill/>
          <a:ln w="9525" algn="ctr">
            <a:noFill/>
            <a:miter lim="800000"/>
            <a:headEnd/>
            <a:tailEnd/>
          </a:ln>
          <a:effectLst/>
        </p:spPr>
        <p:txBody>
          <a:bodyPr>
            <a:spAutoFit/>
          </a:bodyPr>
          <a:lstStyle/>
          <a:p>
            <a:pPr rtl="1">
              <a:spcBef>
                <a:spcPct val="50000"/>
              </a:spcBef>
            </a:pPr>
            <a:r>
              <a:rPr lang="fa-IR" sz="2400" dirty="0">
                <a:solidFill>
                  <a:schemeClr val="tx2">
                    <a:lumMod val="90000"/>
                  </a:schemeClr>
                </a:solidFill>
                <a:effectLst>
                  <a:outerShdw blurRad="38100" dist="38100" dir="2700000" algn="tl">
                    <a:srgbClr val="000000">
                      <a:alpha val="43137"/>
                    </a:srgbClr>
                  </a:outerShdw>
                </a:effectLst>
                <a:cs typeface="+mn-cs"/>
              </a:rPr>
              <a:t>بهره وری کلی عوامل توليد</a:t>
            </a:r>
            <a:r>
              <a:rPr lang="fa-IR" sz="2800" dirty="0">
                <a:solidFill>
                  <a:schemeClr val="tx2">
                    <a:lumMod val="90000"/>
                  </a:schemeClr>
                </a:solidFill>
                <a:effectLst>
                  <a:outerShdw blurRad="38100" dist="38100" dir="2700000" algn="tl">
                    <a:srgbClr val="000000">
                      <a:alpha val="43137"/>
                    </a:srgbClr>
                  </a:outerShdw>
                </a:effectLst>
                <a:cs typeface="+mn-cs"/>
              </a:rPr>
              <a:t> </a:t>
            </a:r>
            <a:endParaRPr lang="en-US" sz="2800" dirty="0">
              <a:solidFill>
                <a:schemeClr val="tx2">
                  <a:lumMod val="90000"/>
                </a:schemeClr>
              </a:solidFill>
              <a:effectLst>
                <a:outerShdw blurRad="38100" dist="38100" dir="2700000" algn="tl">
                  <a:srgbClr val="000000">
                    <a:alpha val="43137"/>
                  </a:srgbClr>
                </a:outerShdw>
              </a:effectLst>
              <a:cs typeface="+mn-cs"/>
            </a:endParaRPr>
          </a:p>
        </p:txBody>
      </p:sp>
      <p:sp>
        <p:nvSpPr>
          <p:cNvPr id="28678" name="Text Box 6"/>
          <p:cNvSpPr txBox="1">
            <a:spLocks noChangeArrowheads="1"/>
          </p:cNvSpPr>
          <p:nvPr/>
        </p:nvSpPr>
        <p:spPr bwMode="auto">
          <a:xfrm>
            <a:off x="2987675" y="4292600"/>
            <a:ext cx="504825" cy="519113"/>
          </a:xfrm>
          <a:prstGeom prst="rect">
            <a:avLst/>
          </a:prstGeom>
          <a:noFill/>
          <a:ln w="9525">
            <a:noFill/>
            <a:miter lim="800000"/>
            <a:headEnd/>
            <a:tailEnd/>
          </a:ln>
          <a:effectLst/>
        </p:spPr>
        <p:txBody>
          <a:bodyPr>
            <a:spAutoFit/>
          </a:bodyPr>
          <a:lstStyle/>
          <a:p>
            <a:pPr algn="r">
              <a:spcBef>
                <a:spcPct val="50000"/>
              </a:spcBef>
            </a:pPr>
            <a:r>
              <a:rPr lang="fa-IR" sz="2800" b="0" dirty="0">
                <a:solidFill>
                  <a:schemeClr val="tx2">
                    <a:lumMod val="90000"/>
                  </a:schemeClr>
                </a:solidFill>
                <a:effectLst>
                  <a:outerShdw blurRad="38100" dist="38100" dir="2700000" algn="tl">
                    <a:srgbClr val="000000">
                      <a:alpha val="43137"/>
                    </a:srgbClr>
                  </a:outerShdw>
                </a:effectLst>
                <a:cs typeface="+mn-cs"/>
              </a:rPr>
              <a:t>=</a:t>
            </a:r>
            <a:endParaRPr lang="en-US" sz="2800" b="0" dirty="0">
              <a:solidFill>
                <a:schemeClr val="tx2">
                  <a:lumMod val="90000"/>
                </a:schemeClr>
              </a:solidFill>
              <a:effectLst>
                <a:outerShdw blurRad="38100" dist="38100" dir="2700000" algn="tl">
                  <a:srgbClr val="000000">
                    <a:alpha val="43137"/>
                  </a:srgbClr>
                </a:outerShdw>
              </a:effectLst>
              <a:cs typeface="+mn-cs"/>
            </a:endParaRPr>
          </a:p>
        </p:txBody>
      </p:sp>
      <p:sp>
        <p:nvSpPr>
          <p:cNvPr id="28679" name="Line 7"/>
          <p:cNvSpPr>
            <a:spLocks noChangeShapeType="1"/>
          </p:cNvSpPr>
          <p:nvPr/>
        </p:nvSpPr>
        <p:spPr bwMode="auto">
          <a:xfrm>
            <a:off x="3708400" y="4508500"/>
            <a:ext cx="5184775" cy="0"/>
          </a:xfrm>
          <a:prstGeom prst="line">
            <a:avLst/>
          </a:prstGeom>
          <a:noFill/>
          <a:ln w="38100">
            <a:solidFill>
              <a:schemeClr val="accent1"/>
            </a:solidFill>
            <a:round/>
            <a:headEnd/>
            <a:tailEnd/>
          </a:ln>
          <a:effectLst/>
        </p:spPr>
        <p:txBody>
          <a:bodyPr/>
          <a:lstStyle/>
          <a:p>
            <a:endParaRPr lang="fa-IR">
              <a:solidFill>
                <a:schemeClr val="tx2">
                  <a:lumMod val="90000"/>
                </a:schemeClr>
              </a:solidFill>
              <a:effectLst>
                <a:outerShdw blurRad="38100" dist="38100" dir="2700000" algn="tl">
                  <a:srgbClr val="000000">
                    <a:alpha val="43137"/>
                  </a:srgbClr>
                </a:outerShdw>
              </a:effectLst>
              <a:cs typeface="+mn-cs"/>
            </a:endParaRPr>
          </a:p>
        </p:txBody>
      </p:sp>
      <p:sp>
        <p:nvSpPr>
          <p:cNvPr id="28680" name="Text Box 8"/>
          <p:cNvSpPr txBox="1">
            <a:spLocks noChangeArrowheads="1"/>
          </p:cNvSpPr>
          <p:nvPr/>
        </p:nvSpPr>
        <p:spPr bwMode="auto">
          <a:xfrm>
            <a:off x="2916238" y="3933825"/>
            <a:ext cx="6227762" cy="488950"/>
          </a:xfrm>
          <a:prstGeom prst="rect">
            <a:avLst/>
          </a:prstGeom>
          <a:noFill/>
          <a:ln w="9525" algn="ctr">
            <a:noFill/>
            <a:miter lim="800000"/>
            <a:headEnd/>
            <a:tailEnd/>
          </a:ln>
          <a:effectLst/>
        </p:spPr>
        <p:txBody>
          <a:bodyPr>
            <a:spAutoFit/>
          </a:bodyPr>
          <a:lstStyle/>
          <a:p>
            <a:pPr rtl="1">
              <a:spcBef>
                <a:spcPct val="50000"/>
              </a:spcBef>
            </a:pPr>
            <a:r>
              <a:rPr lang="fa-IR" dirty="0">
                <a:solidFill>
                  <a:schemeClr val="tx2">
                    <a:lumMod val="90000"/>
                  </a:schemeClr>
                </a:solidFill>
                <a:effectLst>
                  <a:outerShdw blurRad="38100" dist="38100" dir="2700000" algn="tl">
                    <a:srgbClr val="000000">
                      <a:alpha val="43137"/>
                    </a:srgbClr>
                  </a:outerShdw>
                </a:effectLst>
                <a:cs typeface="+mn-cs"/>
              </a:rPr>
              <a:t>خالص محصول </a:t>
            </a:r>
            <a:r>
              <a:rPr lang="ar-SA" dirty="0">
                <a:solidFill>
                  <a:schemeClr val="tx2">
                    <a:lumMod val="90000"/>
                  </a:schemeClr>
                </a:solidFill>
                <a:effectLst>
                  <a:outerShdw blurRad="38100" dist="38100" dir="2700000" algn="tl">
                    <a:srgbClr val="000000">
                      <a:alpha val="43137"/>
                    </a:srgbClr>
                  </a:outerShdw>
                </a:effectLst>
                <a:cs typeface="+mn-cs"/>
              </a:rPr>
              <a:t> </a:t>
            </a:r>
            <a:endParaRPr lang="en-US" dirty="0">
              <a:solidFill>
                <a:schemeClr val="tx2">
                  <a:lumMod val="90000"/>
                </a:schemeClr>
              </a:solidFill>
              <a:effectLst>
                <a:outerShdw blurRad="38100" dist="38100" dir="2700000" algn="tl">
                  <a:srgbClr val="000000">
                    <a:alpha val="43137"/>
                  </a:srgbClr>
                </a:outerShdw>
              </a:effectLst>
              <a:cs typeface="+mn-cs"/>
            </a:endParaRPr>
          </a:p>
        </p:txBody>
      </p:sp>
      <p:sp>
        <p:nvSpPr>
          <p:cNvPr id="28681" name="Text Box 9"/>
          <p:cNvSpPr txBox="1">
            <a:spLocks noChangeArrowheads="1"/>
          </p:cNvSpPr>
          <p:nvPr/>
        </p:nvSpPr>
        <p:spPr bwMode="auto">
          <a:xfrm>
            <a:off x="3708400" y="4508500"/>
            <a:ext cx="4794250" cy="488950"/>
          </a:xfrm>
          <a:prstGeom prst="rect">
            <a:avLst/>
          </a:prstGeom>
          <a:noFill/>
          <a:ln w="9525" algn="ctr">
            <a:noFill/>
            <a:miter lim="800000"/>
            <a:headEnd/>
            <a:tailEnd/>
          </a:ln>
          <a:effectLst/>
        </p:spPr>
        <p:txBody>
          <a:bodyPr>
            <a:spAutoFit/>
          </a:bodyPr>
          <a:lstStyle/>
          <a:p>
            <a:pPr rtl="1">
              <a:spcBef>
                <a:spcPct val="50000"/>
              </a:spcBef>
            </a:pPr>
            <a:r>
              <a:rPr lang="ar-SA" dirty="0">
                <a:solidFill>
                  <a:schemeClr val="tx2">
                    <a:lumMod val="90000"/>
                  </a:schemeClr>
                </a:solidFill>
                <a:effectLst>
                  <a:outerShdw blurRad="38100" dist="38100" dir="2700000" algn="tl">
                    <a:srgbClr val="000000">
                      <a:alpha val="43137"/>
                    </a:srgbClr>
                  </a:outerShdw>
                </a:effectLst>
                <a:cs typeface="+mn-cs"/>
              </a:rPr>
              <a:t> داده نيروی انسانی + داده سرمايه </a:t>
            </a:r>
            <a:endParaRPr lang="en-US" dirty="0">
              <a:solidFill>
                <a:schemeClr val="tx2">
                  <a:lumMod val="90000"/>
                </a:schemeClr>
              </a:solidFill>
              <a:effectLst>
                <a:outerShdw blurRad="38100" dist="38100" dir="2700000" algn="tl">
                  <a:srgbClr val="000000">
                    <a:alpha val="43137"/>
                  </a:srgbClr>
                </a:outerShdw>
              </a:effectLst>
              <a:cs typeface="+mn-cs"/>
            </a:endParaRPr>
          </a:p>
        </p:txBody>
      </p:sp>
      <p:sp>
        <p:nvSpPr>
          <p:cNvPr id="28682" name="Oval 10"/>
          <p:cNvSpPr>
            <a:spLocks noChangeArrowheads="1"/>
          </p:cNvSpPr>
          <p:nvPr/>
        </p:nvSpPr>
        <p:spPr bwMode="auto">
          <a:xfrm>
            <a:off x="250825" y="5157788"/>
            <a:ext cx="8893175" cy="863600"/>
          </a:xfrm>
          <a:prstGeom prst="ellipse">
            <a:avLst/>
          </a:prstGeom>
          <a:solidFill>
            <a:schemeClr val="accent5"/>
          </a:solidFill>
          <a:ln w="9525" algn="ctr">
            <a:solidFill>
              <a:schemeClr val="tx1"/>
            </a:solidFill>
            <a:round/>
            <a:headEnd/>
            <a:tailEnd/>
          </a:ln>
          <a:effectLst/>
        </p:spPr>
        <p:txBody>
          <a:bodyPr wrap="none" anchor="ctr"/>
          <a:lstStyle/>
          <a:p>
            <a:r>
              <a:rPr lang="fa-IR" sz="2800" dirty="0">
                <a:solidFill>
                  <a:schemeClr val="accent1">
                    <a:lumMod val="50000"/>
                  </a:schemeClr>
                </a:solidFill>
                <a:effectLst>
                  <a:outerShdw blurRad="38100" dist="38100" dir="2700000" algn="tl">
                    <a:srgbClr val="000000">
                      <a:alpha val="43137"/>
                    </a:srgbClr>
                  </a:outerShdw>
                </a:effectLst>
                <a:cs typeface="+mn-cs"/>
              </a:rPr>
              <a:t>معمولاً بجای خالص محصول، ارزش افزوده را قرار می </a:t>
            </a:r>
            <a:r>
              <a:rPr lang="fa-IR" sz="2800" dirty="0" smtClean="0">
                <a:solidFill>
                  <a:schemeClr val="accent1">
                    <a:lumMod val="50000"/>
                  </a:schemeClr>
                </a:solidFill>
                <a:effectLst>
                  <a:outerShdw blurRad="38100" dist="38100" dir="2700000" algn="tl">
                    <a:srgbClr val="000000">
                      <a:alpha val="43137"/>
                    </a:srgbClr>
                  </a:outerShdw>
                </a:effectLst>
                <a:cs typeface="+mn-cs"/>
              </a:rPr>
              <a:t>دهند</a:t>
            </a:r>
            <a:endParaRPr lang="en-US" sz="2800" dirty="0">
              <a:solidFill>
                <a:schemeClr val="accent1">
                  <a:lumMod val="50000"/>
                </a:schemeClr>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8676"/>
                                        </p:tgtEl>
                                        <p:attrNameLst>
                                          <p:attrName>style.visibility</p:attrName>
                                        </p:attrNameLst>
                                      </p:cBhvr>
                                      <p:to>
                                        <p:strVal val="visible"/>
                                      </p:to>
                                    </p:set>
                                    <p:anim calcmode="discrete" valueType="clr">
                                      <p:cBhvr override="childStyle">
                                        <p:cTn id="7" dur="80"/>
                                        <p:tgtEl>
                                          <p:spTgt spid="2867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8676"/>
                                        </p:tgtEl>
                                        <p:attrNameLst>
                                          <p:attrName>fillcolor</p:attrName>
                                        </p:attrNameLst>
                                      </p:cBhvr>
                                      <p:tavLst>
                                        <p:tav tm="0">
                                          <p:val>
                                            <p:clrVal>
                                              <a:schemeClr val="accent2"/>
                                            </p:clrVal>
                                          </p:val>
                                        </p:tav>
                                        <p:tav tm="50000">
                                          <p:val>
                                            <p:clrVal>
                                              <a:schemeClr val="hlink"/>
                                            </p:clrVal>
                                          </p:val>
                                        </p:tav>
                                      </p:tavLst>
                                    </p:anim>
                                    <p:set>
                                      <p:cBhvr>
                                        <p:cTn id="9" dur="80"/>
                                        <p:tgtEl>
                                          <p:spTgt spid="2867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28677"/>
                                        </p:tgtEl>
                                        <p:attrNameLst>
                                          <p:attrName>style.visibility</p:attrName>
                                        </p:attrNameLst>
                                      </p:cBhvr>
                                      <p:to>
                                        <p:strVal val="visible"/>
                                      </p:to>
                                    </p:set>
                                    <p:animEffect transition="in" filter="strips(downLeft)">
                                      <p:cBhvr>
                                        <p:cTn id="14" dur="500"/>
                                        <p:tgtEl>
                                          <p:spTgt spid="2867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28678"/>
                                        </p:tgtEl>
                                        <p:attrNameLst>
                                          <p:attrName>style.visibility</p:attrName>
                                        </p:attrNameLst>
                                      </p:cBhvr>
                                      <p:to>
                                        <p:strVal val="visible"/>
                                      </p:to>
                                    </p:set>
                                    <p:animEffect transition="in" filter="strips(downRight)">
                                      <p:cBhvr>
                                        <p:cTn id="19" dur="500"/>
                                        <p:tgtEl>
                                          <p:spTgt spid="28678"/>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28679"/>
                                        </p:tgtEl>
                                        <p:attrNameLst>
                                          <p:attrName>style.visibility</p:attrName>
                                        </p:attrNameLst>
                                      </p:cBhvr>
                                      <p:to>
                                        <p:strVal val="visible"/>
                                      </p:to>
                                    </p:set>
                                    <p:animEffect transition="in" filter="strips(downRight)">
                                      <p:cBhvr>
                                        <p:cTn id="24" dur="500"/>
                                        <p:tgtEl>
                                          <p:spTgt spid="28679"/>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8680"/>
                                        </p:tgtEl>
                                        <p:attrNameLst>
                                          <p:attrName>style.visibility</p:attrName>
                                        </p:attrNameLst>
                                      </p:cBhvr>
                                      <p:to>
                                        <p:strVal val="visible"/>
                                      </p:to>
                                    </p:set>
                                    <p:animEffect transition="in" filter="strips(downLeft)">
                                      <p:cBhvr>
                                        <p:cTn id="29" dur="500"/>
                                        <p:tgtEl>
                                          <p:spTgt spid="28680"/>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8681"/>
                                        </p:tgtEl>
                                        <p:attrNameLst>
                                          <p:attrName>style.visibility</p:attrName>
                                        </p:attrNameLst>
                                      </p:cBhvr>
                                      <p:to>
                                        <p:strVal val="visible"/>
                                      </p:to>
                                    </p:set>
                                    <p:animEffect transition="in" filter="strips(downLeft)">
                                      <p:cBhvr>
                                        <p:cTn id="34" dur="500"/>
                                        <p:tgtEl>
                                          <p:spTgt spid="28681"/>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28682"/>
                                        </p:tgtEl>
                                        <p:attrNameLst>
                                          <p:attrName>style.visibility</p:attrName>
                                        </p:attrNameLst>
                                      </p:cBhvr>
                                      <p:to>
                                        <p:strVal val="visible"/>
                                      </p:to>
                                    </p:set>
                                    <p:animEffect transition="in" filter="wedge">
                                      <p:cBhvr>
                                        <p:cTn id="39" dur="2000"/>
                                        <p:tgtEl>
                                          <p:spTgt spid="286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6" grpId="0"/>
      <p:bldP spid="28677" grpId="0"/>
      <p:bldP spid="28678" grpId="0"/>
      <p:bldP spid="28679" grpId="0" animBg="1"/>
      <p:bldP spid="28680" grpId="0"/>
      <p:bldP spid="28681" grpId="0"/>
      <p:bldP spid="2868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WordArt 2" descr="Paper bag"/>
          <p:cNvSpPr>
            <a:spLocks noChangeArrowheads="1" noChangeShapeType="1" noTextEdit="1"/>
          </p:cNvSpPr>
          <p:nvPr/>
        </p:nvSpPr>
        <p:spPr bwMode="auto">
          <a:xfrm>
            <a:off x="2909888" y="1052513"/>
            <a:ext cx="3324225" cy="809625"/>
          </a:xfrm>
          <a:prstGeom prst="rect">
            <a:avLst/>
          </a:prstGeom>
        </p:spPr>
        <p:txBody>
          <a:bodyPr wrap="none" fromWordArt="1">
            <a:prstTxWarp prst="textPlain">
              <a:avLst>
                <a:gd name="adj" fmla="val 48759"/>
              </a:avLst>
            </a:prstTxWarp>
          </a:bodyPr>
          <a:lstStyle/>
          <a:p>
            <a:pPr rtl="1"/>
            <a:r>
              <a:rPr lang="fa-IR" sz="3600" kern="10" dirty="0">
                <a:ln w="9525">
                  <a:solidFill>
                    <a:srgbClr val="008000"/>
                  </a:solidFill>
                  <a:round/>
                  <a:headEnd/>
                  <a:tailEnd/>
                </a:ln>
                <a:solidFill>
                  <a:schemeClr val="bg2">
                    <a:lumMod val="60000"/>
                    <a:lumOff val="40000"/>
                  </a:schemeClr>
                </a:solidFill>
                <a:effectLst>
                  <a:outerShdw blurRad="38100" dist="38100" dir="2700000" sx="125000" sy="125000" algn="tl" rotWithShape="0">
                    <a:srgbClr val="000000">
                      <a:alpha val="43137"/>
                    </a:srgbClr>
                  </a:outerShdw>
                </a:effectLst>
                <a:latin typeface="Traffic"/>
              </a:rPr>
              <a:t> </a:t>
            </a:r>
            <a:r>
              <a:rPr lang="fa-IR" sz="3600" kern="10" dirty="0">
                <a:ln w="9525">
                  <a:solidFill>
                    <a:srgbClr val="008000"/>
                  </a:solidFill>
                  <a:round/>
                  <a:headEnd/>
                  <a:tailEnd/>
                </a:ln>
                <a:solidFill>
                  <a:schemeClr val="bg2">
                    <a:lumMod val="60000"/>
                    <a:lumOff val="40000"/>
                  </a:schemeClr>
                </a:solidFill>
                <a:effectLst>
                  <a:outerShdw blurRad="38100" dist="38100" dir="2700000" sx="125000" sy="125000" algn="tl" rotWithShape="0">
                    <a:srgbClr val="000000">
                      <a:alpha val="43137"/>
                    </a:srgbClr>
                  </a:outerShdw>
                </a:effectLst>
                <a:latin typeface="Traffic"/>
                <a:cs typeface="+mj-cs"/>
              </a:rPr>
              <a:t>بهره‌وري کلی</a:t>
            </a:r>
          </a:p>
        </p:txBody>
      </p:sp>
      <p:sp>
        <p:nvSpPr>
          <p:cNvPr id="29699" name="Text Box 3"/>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chemeClr val="bg2">
                    <a:lumMod val="60000"/>
                    <a:lumOff val="40000"/>
                  </a:schemeClr>
                </a:solidFill>
                <a:effectLst>
                  <a:outerShdw blurRad="38100" dist="38100" dir="2700000" algn="tl" rotWithShape="0">
                    <a:srgbClr val="000000">
                      <a:alpha val="43137"/>
                    </a:srgbClr>
                  </a:outerShdw>
                </a:effectLst>
                <a:cs typeface="2  Bardiya" pitchFamily="2" charset="-78"/>
              </a:rPr>
              <a:t>فصل اول: </a:t>
            </a:r>
            <a:r>
              <a:rPr lang="ar-SA" sz="1600" b="0" dirty="0" smtClean="0">
                <a:ln w="18415" cmpd="sng">
                  <a:solidFill>
                    <a:srgbClr val="FFFFFF"/>
                  </a:solidFill>
                  <a:prstDash val="solid"/>
                </a:ln>
                <a:solidFill>
                  <a:schemeClr val="bg2">
                    <a:lumMod val="60000"/>
                    <a:lumOff val="40000"/>
                  </a:schemeClr>
                </a:solidFill>
                <a:effectLst>
                  <a:outerShdw blurRad="38100" dist="38100" dir="2700000" algn="tl" rotWithShape="0">
                    <a:srgbClr val="000000">
                      <a:alpha val="43137"/>
                    </a:srgbClr>
                  </a:outerShdw>
                </a:effectLst>
                <a:cs typeface="2  Bardiya" pitchFamily="2" charset="-78"/>
              </a:rPr>
              <a:t>مفهوم‌ بهره‌وري</a:t>
            </a:r>
            <a:endParaRPr lang="en-US" sz="1600" b="0" dirty="0">
              <a:ln w="18415" cmpd="sng">
                <a:solidFill>
                  <a:srgbClr val="FFFFFF"/>
                </a:solidFill>
                <a:prstDash val="solid"/>
              </a:ln>
              <a:solidFill>
                <a:schemeClr val="bg2">
                  <a:lumMod val="60000"/>
                  <a:lumOff val="40000"/>
                </a:schemeClr>
              </a:solidFill>
              <a:effectLst>
                <a:outerShdw blurRad="38100" dist="38100" dir="2700000" algn="tl" rotWithShape="0">
                  <a:srgbClr val="000000">
                    <a:alpha val="43137"/>
                  </a:srgbClr>
                </a:outerShdw>
              </a:effectLst>
              <a:cs typeface="2  Bardiya" pitchFamily="2" charset="-78"/>
            </a:endParaRPr>
          </a:p>
        </p:txBody>
      </p:sp>
      <p:sp>
        <p:nvSpPr>
          <p:cNvPr id="29700" name="Text Box 4"/>
          <p:cNvSpPr txBox="1">
            <a:spLocks noChangeArrowheads="1"/>
          </p:cNvSpPr>
          <p:nvPr/>
        </p:nvSpPr>
        <p:spPr bwMode="auto">
          <a:xfrm>
            <a:off x="1042988" y="2060575"/>
            <a:ext cx="7489825" cy="1077218"/>
          </a:xfrm>
          <a:prstGeom prst="rect">
            <a:avLst/>
          </a:prstGeom>
          <a:noFill/>
          <a:ln w="9525">
            <a:noFill/>
            <a:miter lim="800000"/>
            <a:headEnd/>
            <a:tailEnd/>
          </a:ln>
          <a:effectLst/>
        </p:spPr>
        <p:txBody>
          <a:bodyPr>
            <a:spAutoFit/>
          </a:bodyPr>
          <a:lstStyle/>
          <a:p>
            <a:pPr rtl="1">
              <a:spcBef>
                <a:spcPct val="50000"/>
              </a:spcBef>
            </a:pPr>
            <a:r>
              <a:rPr lang="fa-IR" sz="3200" dirty="0">
                <a:solidFill>
                  <a:srgbClr val="FFC000"/>
                </a:solidFill>
                <a:effectLst>
                  <a:outerShdw blurRad="38100" dist="38100" dir="2700000" algn="tl">
                    <a:srgbClr val="000000">
                      <a:alpha val="43137"/>
                    </a:srgbClr>
                  </a:outerShdw>
                </a:effectLst>
                <a:cs typeface="+mn-cs"/>
              </a:rPr>
              <a:t>عبارت است از نسبت </a:t>
            </a:r>
            <a:r>
              <a:rPr lang="fa-IR" sz="3200" dirty="0">
                <a:solidFill>
                  <a:srgbClr val="92D050"/>
                </a:solidFill>
                <a:effectLst>
                  <a:outerShdw blurRad="38100" dist="38100" dir="2700000" algn="tl">
                    <a:srgbClr val="000000">
                      <a:alpha val="43137"/>
                    </a:srgbClr>
                  </a:outerShdw>
                </a:effectLst>
                <a:cs typeface="+mn-cs"/>
              </a:rPr>
              <a:t>کل ارزش محصول </a:t>
            </a:r>
            <a:r>
              <a:rPr lang="fa-IR" sz="3200" dirty="0">
                <a:solidFill>
                  <a:srgbClr val="FFC000"/>
                </a:solidFill>
                <a:effectLst>
                  <a:outerShdw blurRad="38100" dist="38100" dir="2700000" algn="tl">
                    <a:srgbClr val="000000">
                      <a:alpha val="43137"/>
                    </a:srgbClr>
                  </a:outerShdw>
                </a:effectLst>
                <a:cs typeface="+mn-cs"/>
              </a:rPr>
              <a:t>توليد شده به مجموع </a:t>
            </a:r>
            <a:r>
              <a:rPr lang="fa-IR" sz="3200" dirty="0">
                <a:solidFill>
                  <a:srgbClr val="92D050"/>
                </a:solidFill>
                <a:effectLst>
                  <a:outerShdw blurRad="38100" dist="38100" dir="2700000" algn="tl">
                    <a:srgbClr val="000000">
                      <a:alpha val="43137"/>
                    </a:srgbClr>
                  </a:outerShdw>
                </a:effectLst>
                <a:cs typeface="+mn-cs"/>
              </a:rPr>
              <a:t>ارزش کليه نهاده های مصروفی </a:t>
            </a:r>
            <a:r>
              <a:rPr lang="fa-IR" sz="3200" dirty="0">
                <a:solidFill>
                  <a:srgbClr val="FFC000"/>
                </a:solidFill>
                <a:effectLst>
                  <a:outerShdw blurRad="38100" dist="38100" dir="2700000" algn="tl">
                    <a:srgbClr val="000000">
                      <a:alpha val="43137"/>
                    </a:srgbClr>
                  </a:outerShdw>
                </a:effectLst>
                <a:cs typeface="+mn-cs"/>
              </a:rPr>
              <a:t>است .</a:t>
            </a:r>
            <a:r>
              <a:rPr lang="en-US" sz="3200" dirty="0">
                <a:solidFill>
                  <a:srgbClr val="FFC000"/>
                </a:solidFill>
                <a:effectLst>
                  <a:outerShdw blurRad="38100" dist="38100" dir="2700000" algn="tl">
                    <a:srgbClr val="000000">
                      <a:alpha val="43137"/>
                    </a:srgbClr>
                  </a:outerShdw>
                </a:effectLst>
                <a:cs typeface="+mn-cs"/>
              </a:rPr>
              <a:t> </a:t>
            </a:r>
          </a:p>
        </p:txBody>
      </p:sp>
      <p:sp>
        <p:nvSpPr>
          <p:cNvPr id="29701" name="Text Box 5"/>
          <p:cNvSpPr txBox="1">
            <a:spLocks noChangeArrowheads="1"/>
          </p:cNvSpPr>
          <p:nvPr/>
        </p:nvSpPr>
        <p:spPr bwMode="auto">
          <a:xfrm>
            <a:off x="684213" y="3644900"/>
            <a:ext cx="2519362" cy="519113"/>
          </a:xfrm>
          <a:prstGeom prst="rect">
            <a:avLst/>
          </a:prstGeom>
          <a:noFill/>
          <a:ln w="9525" algn="ctr">
            <a:noFill/>
            <a:miter lim="800000"/>
            <a:headEnd/>
            <a:tailEnd/>
          </a:ln>
          <a:effectLst/>
        </p:spPr>
        <p:txBody>
          <a:bodyPr>
            <a:spAutoFit/>
          </a:bodyPr>
          <a:lstStyle/>
          <a:p>
            <a:pPr rtl="1">
              <a:spcBef>
                <a:spcPct val="50000"/>
              </a:spcBef>
            </a:pPr>
            <a:r>
              <a:rPr lang="fa-IR" sz="2800" dirty="0">
                <a:solidFill>
                  <a:schemeClr val="accent2">
                    <a:lumMod val="75000"/>
                  </a:schemeClr>
                </a:solidFill>
                <a:effectLst>
                  <a:outerShdw blurRad="38100" dist="38100" dir="2700000" algn="tl">
                    <a:srgbClr val="000000">
                      <a:alpha val="43137"/>
                    </a:srgbClr>
                  </a:outerShdw>
                </a:effectLst>
                <a:cs typeface="+mn-cs"/>
              </a:rPr>
              <a:t>بهره‌وري</a:t>
            </a:r>
            <a:r>
              <a:rPr lang="en-US" sz="2800" dirty="0">
                <a:solidFill>
                  <a:schemeClr val="accent2">
                    <a:lumMod val="75000"/>
                  </a:schemeClr>
                </a:solidFill>
                <a:effectLst>
                  <a:outerShdw blurRad="38100" dist="38100" dir="2700000" algn="tl">
                    <a:srgbClr val="000000">
                      <a:alpha val="43137"/>
                    </a:srgbClr>
                  </a:outerShdw>
                </a:effectLst>
                <a:cs typeface="+mn-cs"/>
              </a:rPr>
              <a:t> </a:t>
            </a:r>
            <a:r>
              <a:rPr lang="fa-IR" sz="2800" dirty="0">
                <a:solidFill>
                  <a:schemeClr val="accent2">
                    <a:lumMod val="75000"/>
                  </a:schemeClr>
                </a:solidFill>
                <a:effectLst>
                  <a:outerShdw blurRad="38100" dist="38100" dir="2700000" algn="tl">
                    <a:srgbClr val="000000">
                      <a:alpha val="43137"/>
                    </a:srgbClr>
                  </a:outerShdw>
                </a:effectLst>
                <a:cs typeface="+mn-cs"/>
              </a:rPr>
              <a:t> کلی</a:t>
            </a:r>
            <a:endParaRPr lang="en-US" sz="2800" dirty="0">
              <a:solidFill>
                <a:schemeClr val="accent2">
                  <a:lumMod val="75000"/>
                </a:schemeClr>
              </a:solidFill>
              <a:effectLst>
                <a:outerShdw blurRad="38100" dist="38100" dir="2700000" algn="tl">
                  <a:srgbClr val="000000">
                    <a:alpha val="43137"/>
                  </a:srgbClr>
                </a:outerShdw>
              </a:effectLst>
              <a:cs typeface="+mn-cs"/>
            </a:endParaRPr>
          </a:p>
        </p:txBody>
      </p:sp>
      <p:sp>
        <p:nvSpPr>
          <p:cNvPr id="29702" name="Text Box 6"/>
          <p:cNvSpPr txBox="1">
            <a:spLocks noChangeArrowheads="1"/>
          </p:cNvSpPr>
          <p:nvPr/>
        </p:nvSpPr>
        <p:spPr bwMode="auto">
          <a:xfrm>
            <a:off x="3276600" y="3789363"/>
            <a:ext cx="360363" cy="519112"/>
          </a:xfrm>
          <a:prstGeom prst="rect">
            <a:avLst/>
          </a:prstGeom>
          <a:noFill/>
          <a:ln w="9525">
            <a:noFill/>
            <a:miter lim="800000"/>
            <a:headEnd/>
            <a:tailEnd/>
          </a:ln>
          <a:effectLst/>
        </p:spPr>
        <p:txBody>
          <a:bodyPr>
            <a:spAutoFit/>
          </a:bodyPr>
          <a:lstStyle/>
          <a:p>
            <a:pPr algn="r">
              <a:spcBef>
                <a:spcPct val="50000"/>
              </a:spcBef>
            </a:pPr>
            <a:r>
              <a:rPr lang="fa-IR" sz="2800" b="0" dirty="0">
                <a:solidFill>
                  <a:schemeClr val="accent2">
                    <a:lumMod val="75000"/>
                  </a:schemeClr>
                </a:solidFill>
                <a:effectLst>
                  <a:outerShdw blurRad="38100" dist="38100" dir="2700000" algn="tl">
                    <a:srgbClr val="000000">
                      <a:alpha val="43137"/>
                    </a:srgbClr>
                  </a:outerShdw>
                </a:effectLst>
                <a:cs typeface="+mn-cs"/>
              </a:rPr>
              <a:t>=</a:t>
            </a:r>
            <a:endParaRPr lang="en-US" sz="2800" b="0" dirty="0">
              <a:solidFill>
                <a:schemeClr val="accent2">
                  <a:lumMod val="75000"/>
                </a:schemeClr>
              </a:solidFill>
              <a:effectLst>
                <a:outerShdw blurRad="38100" dist="38100" dir="2700000" algn="tl">
                  <a:srgbClr val="000000">
                    <a:alpha val="43137"/>
                  </a:srgbClr>
                </a:outerShdw>
              </a:effectLst>
              <a:cs typeface="+mn-cs"/>
            </a:endParaRPr>
          </a:p>
        </p:txBody>
      </p:sp>
      <p:sp>
        <p:nvSpPr>
          <p:cNvPr id="29703" name="Line 7"/>
          <p:cNvSpPr>
            <a:spLocks noChangeShapeType="1"/>
          </p:cNvSpPr>
          <p:nvPr/>
        </p:nvSpPr>
        <p:spPr bwMode="auto">
          <a:xfrm>
            <a:off x="3779838" y="4005263"/>
            <a:ext cx="4032250" cy="0"/>
          </a:xfrm>
          <a:prstGeom prst="line">
            <a:avLst/>
          </a:prstGeom>
          <a:noFill/>
          <a:ln w="38100">
            <a:solidFill>
              <a:schemeClr val="accent1"/>
            </a:solidFill>
            <a:round/>
            <a:headEnd/>
            <a:tailEnd/>
          </a:ln>
          <a:effectLst/>
        </p:spPr>
        <p:txBody>
          <a:bodyPr/>
          <a:lstStyle/>
          <a:p>
            <a:endParaRPr lang="fa-IR">
              <a:solidFill>
                <a:schemeClr val="accent2">
                  <a:lumMod val="75000"/>
                </a:schemeClr>
              </a:solidFill>
              <a:effectLst>
                <a:outerShdw blurRad="38100" dist="38100" dir="2700000" algn="tl">
                  <a:srgbClr val="000000">
                    <a:alpha val="43137"/>
                  </a:srgbClr>
                </a:outerShdw>
              </a:effectLst>
              <a:cs typeface="+mn-cs"/>
            </a:endParaRPr>
          </a:p>
        </p:txBody>
      </p:sp>
      <p:sp>
        <p:nvSpPr>
          <p:cNvPr id="29704" name="Text Box 8"/>
          <p:cNvSpPr txBox="1">
            <a:spLocks noChangeArrowheads="1"/>
          </p:cNvSpPr>
          <p:nvPr/>
        </p:nvSpPr>
        <p:spPr bwMode="auto">
          <a:xfrm>
            <a:off x="3995738" y="3357563"/>
            <a:ext cx="4105275" cy="519112"/>
          </a:xfrm>
          <a:prstGeom prst="rect">
            <a:avLst/>
          </a:prstGeom>
          <a:noFill/>
          <a:ln w="9525" algn="ctr">
            <a:noFill/>
            <a:miter lim="800000"/>
            <a:headEnd/>
            <a:tailEnd/>
          </a:ln>
          <a:effectLst/>
        </p:spPr>
        <p:txBody>
          <a:bodyPr>
            <a:spAutoFit/>
          </a:bodyPr>
          <a:lstStyle/>
          <a:p>
            <a:pPr rtl="1">
              <a:spcBef>
                <a:spcPct val="50000"/>
              </a:spcBef>
            </a:pPr>
            <a:r>
              <a:rPr lang="fa-IR" sz="2800" dirty="0">
                <a:solidFill>
                  <a:schemeClr val="accent2">
                    <a:lumMod val="75000"/>
                  </a:schemeClr>
                </a:solidFill>
                <a:effectLst>
                  <a:outerShdw blurRad="38100" dist="38100" dir="2700000" algn="tl">
                    <a:srgbClr val="000000">
                      <a:alpha val="43137"/>
                    </a:srgbClr>
                  </a:outerShdw>
                </a:effectLst>
                <a:cs typeface="+mn-cs"/>
              </a:rPr>
              <a:t>ارزش محصول توليد شده </a:t>
            </a:r>
            <a:endParaRPr lang="en-US" sz="2800" dirty="0">
              <a:solidFill>
                <a:schemeClr val="accent2">
                  <a:lumMod val="75000"/>
                </a:schemeClr>
              </a:solidFill>
              <a:effectLst>
                <a:outerShdw blurRad="38100" dist="38100" dir="2700000" algn="tl">
                  <a:srgbClr val="000000">
                    <a:alpha val="43137"/>
                  </a:srgbClr>
                </a:outerShdw>
              </a:effectLst>
              <a:cs typeface="+mn-cs"/>
            </a:endParaRPr>
          </a:p>
        </p:txBody>
      </p:sp>
      <p:sp>
        <p:nvSpPr>
          <p:cNvPr id="29705" name="Text Box 9"/>
          <p:cNvSpPr txBox="1">
            <a:spLocks noChangeArrowheads="1"/>
          </p:cNvSpPr>
          <p:nvPr/>
        </p:nvSpPr>
        <p:spPr bwMode="auto">
          <a:xfrm>
            <a:off x="3563938" y="3933825"/>
            <a:ext cx="4464050" cy="519113"/>
          </a:xfrm>
          <a:prstGeom prst="rect">
            <a:avLst/>
          </a:prstGeom>
          <a:noFill/>
          <a:ln w="9525" algn="ctr">
            <a:noFill/>
            <a:miter lim="800000"/>
            <a:headEnd/>
            <a:tailEnd/>
          </a:ln>
          <a:effectLst/>
        </p:spPr>
        <p:txBody>
          <a:bodyPr>
            <a:spAutoFit/>
          </a:bodyPr>
          <a:lstStyle/>
          <a:p>
            <a:pPr rtl="1">
              <a:spcBef>
                <a:spcPct val="50000"/>
              </a:spcBef>
            </a:pPr>
            <a:r>
              <a:rPr lang="fa-IR" sz="2400" dirty="0">
                <a:solidFill>
                  <a:schemeClr val="accent2">
                    <a:lumMod val="75000"/>
                  </a:schemeClr>
                </a:solidFill>
                <a:effectLst>
                  <a:outerShdw blurRad="38100" dist="38100" dir="2700000" algn="tl">
                    <a:srgbClr val="000000">
                      <a:alpha val="43137"/>
                    </a:srgbClr>
                  </a:outerShdw>
                </a:effectLst>
                <a:cs typeface="+mn-cs"/>
              </a:rPr>
              <a:t>مجموع ارزش کليه نهاده های مصرفی</a:t>
            </a:r>
            <a:r>
              <a:rPr lang="fa-IR" sz="2800" dirty="0">
                <a:solidFill>
                  <a:schemeClr val="accent2">
                    <a:lumMod val="75000"/>
                  </a:schemeClr>
                </a:solidFill>
                <a:effectLst>
                  <a:outerShdw blurRad="38100" dist="38100" dir="2700000" algn="tl">
                    <a:srgbClr val="000000">
                      <a:alpha val="43137"/>
                    </a:srgbClr>
                  </a:outerShdw>
                </a:effectLst>
                <a:cs typeface="+mn-cs"/>
              </a:rPr>
              <a:t>   </a:t>
            </a:r>
            <a:endParaRPr lang="en-US" sz="2800" dirty="0">
              <a:solidFill>
                <a:schemeClr val="accent2">
                  <a:lumMod val="75000"/>
                </a:schemeClr>
              </a:solidFill>
              <a:effectLst>
                <a:outerShdw blurRad="38100" dist="38100" dir="2700000" algn="tl">
                  <a:srgbClr val="000000">
                    <a:alpha val="43137"/>
                  </a:srgbClr>
                </a:outerShdw>
              </a:effectLst>
              <a:cs typeface="+mn-cs"/>
            </a:endParaRPr>
          </a:p>
        </p:txBody>
      </p:sp>
      <p:sp>
        <p:nvSpPr>
          <p:cNvPr id="29706" name="Oval 10"/>
          <p:cNvSpPr>
            <a:spLocks noChangeArrowheads="1"/>
          </p:cNvSpPr>
          <p:nvPr/>
        </p:nvSpPr>
        <p:spPr bwMode="auto">
          <a:xfrm>
            <a:off x="611188" y="4841875"/>
            <a:ext cx="7850187" cy="1558925"/>
          </a:xfrm>
          <a:prstGeom prst="ellipse">
            <a:avLst/>
          </a:prstGeom>
          <a:solidFill>
            <a:schemeClr val="accent5"/>
          </a:solidFill>
          <a:ln w="9525" algn="ctr">
            <a:solidFill>
              <a:schemeClr val="tx1"/>
            </a:solidFill>
            <a:round/>
            <a:headEnd/>
            <a:tailEnd/>
          </a:ln>
          <a:effectLst/>
        </p:spPr>
        <p:txBody>
          <a:bodyPr anchor="ctr"/>
          <a:lstStyle/>
          <a:p>
            <a:r>
              <a:rPr lang="fa-IR" sz="2000" dirty="0">
                <a:solidFill>
                  <a:schemeClr val="accent2">
                    <a:lumMod val="75000"/>
                  </a:schemeClr>
                </a:solidFill>
                <a:effectLst>
                  <a:outerShdw blurRad="38100" dist="38100" dir="2700000" algn="tl">
                    <a:srgbClr val="000000">
                      <a:alpha val="43137"/>
                    </a:srgbClr>
                  </a:outerShdw>
                </a:effectLst>
                <a:cs typeface="+mn-cs"/>
              </a:rPr>
              <a:t> </a:t>
            </a:r>
            <a:r>
              <a:rPr lang="fa-IR" sz="2400" dirty="0">
                <a:solidFill>
                  <a:schemeClr val="accent2">
                    <a:lumMod val="75000"/>
                  </a:schemeClr>
                </a:solidFill>
                <a:effectLst>
                  <a:outerShdw blurRad="38100" dist="38100" dir="2700000" algn="tl">
                    <a:srgbClr val="000000">
                      <a:alpha val="43137"/>
                    </a:srgbClr>
                  </a:outerShdw>
                </a:effectLst>
                <a:cs typeface="+mn-cs"/>
              </a:rPr>
              <a:t>اين شاخص تأثير مشترک و همزمان همه نهاده ها و منابع در ارتباط با ارزش محصول بدست آمده را اندازه گيری می کند .</a:t>
            </a:r>
            <a:endParaRPr lang="fa-IR" sz="2400" u="sng" dirty="0">
              <a:solidFill>
                <a:schemeClr val="accent2">
                  <a:lumMod val="75000"/>
                </a:schemeClr>
              </a:solidFill>
              <a:effectLst>
                <a:outerShdw blurRad="38100" dist="38100" dir="2700000" algn="tl">
                  <a:srgbClr val="000000">
                    <a:alpha val="43137"/>
                  </a:srgbClr>
                </a:outerShdw>
              </a:effectLst>
              <a:cs typeface="+mn-cs"/>
            </a:endParaRPr>
          </a:p>
          <a:p>
            <a:r>
              <a:rPr lang="fa-IR" sz="2000" dirty="0">
                <a:solidFill>
                  <a:schemeClr val="accent2">
                    <a:lumMod val="75000"/>
                  </a:schemeClr>
                </a:solidFill>
                <a:effectLst>
                  <a:outerShdw blurRad="38100" dist="38100" dir="2700000" algn="tl">
                    <a:srgbClr val="000000">
                      <a:alpha val="43137"/>
                    </a:srgbClr>
                  </a:outerShdw>
                </a:effectLst>
                <a:cs typeface="+mn-cs"/>
              </a:rPr>
              <a:t>                                               </a:t>
            </a:r>
            <a:endParaRPr lang="en-US" sz="2000" dirty="0">
              <a:solidFill>
                <a:schemeClr val="accent2">
                  <a:lumMod val="75000"/>
                </a:schemeClr>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9700"/>
                                        </p:tgtEl>
                                        <p:attrNameLst>
                                          <p:attrName>style.visibility</p:attrName>
                                        </p:attrNameLst>
                                      </p:cBhvr>
                                      <p:to>
                                        <p:strVal val="visible"/>
                                      </p:to>
                                    </p:set>
                                    <p:anim calcmode="discrete" valueType="clr">
                                      <p:cBhvr override="childStyle">
                                        <p:cTn id="7" dur="80"/>
                                        <p:tgtEl>
                                          <p:spTgt spid="2970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9700"/>
                                        </p:tgtEl>
                                        <p:attrNameLst>
                                          <p:attrName>fillcolor</p:attrName>
                                        </p:attrNameLst>
                                      </p:cBhvr>
                                      <p:tavLst>
                                        <p:tav tm="0">
                                          <p:val>
                                            <p:clrVal>
                                              <a:schemeClr val="accent2"/>
                                            </p:clrVal>
                                          </p:val>
                                        </p:tav>
                                        <p:tav tm="50000">
                                          <p:val>
                                            <p:clrVal>
                                              <a:schemeClr val="hlink"/>
                                            </p:clrVal>
                                          </p:val>
                                        </p:tav>
                                      </p:tavLst>
                                    </p:anim>
                                    <p:set>
                                      <p:cBhvr>
                                        <p:cTn id="9" dur="80"/>
                                        <p:tgtEl>
                                          <p:spTgt spid="2970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29701"/>
                                        </p:tgtEl>
                                        <p:attrNameLst>
                                          <p:attrName>style.visibility</p:attrName>
                                        </p:attrNameLst>
                                      </p:cBhvr>
                                      <p:to>
                                        <p:strVal val="visible"/>
                                      </p:to>
                                    </p:set>
                                    <p:animEffect transition="in" filter="strips(downLeft)">
                                      <p:cBhvr>
                                        <p:cTn id="14" dur="500"/>
                                        <p:tgtEl>
                                          <p:spTgt spid="29701"/>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29702"/>
                                        </p:tgtEl>
                                        <p:attrNameLst>
                                          <p:attrName>style.visibility</p:attrName>
                                        </p:attrNameLst>
                                      </p:cBhvr>
                                      <p:to>
                                        <p:strVal val="visible"/>
                                      </p:to>
                                    </p:set>
                                    <p:animEffect transition="in" filter="strips(downRight)">
                                      <p:cBhvr>
                                        <p:cTn id="19" dur="500"/>
                                        <p:tgtEl>
                                          <p:spTgt spid="29702"/>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29703"/>
                                        </p:tgtEl>
                                        <p:attrNameLst>
                                          <p:attrName>style.visibility</p:attrName>
                                        </p:attrNameLst>
                                      </p:cBhvr>
                                      <p:to>
                                        <p:strVal val="visible"/>
                                      </p:to>
                                    </p:set>
                                    <p:animEffect transition="in" filter="strips(downRight)">
                                      <p:cBhvr>
                                        <p:cTn id="24" dur="500"/>
                                        <p:tgtEl>
                                          <p:spTgt spid="29703"/>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29704"/>
                                        </p:tgtEl>
                                        <p:attrNameLst>
                                          <p:attrName>style.visibility</p:attrName>
                                        </p:attrNameLst>
                                      </p:cBhvr>
                                      <p:to>
                                        <p:strVal val="visible"/>
                                      </p:to>
                                    </p:set>
                                    <p:animEffect transition="in" filter="strips(downLeft)">
                                      <p:cBhvr>
                                        <p:cTn id="29" dur="500"/>
                                        <p:tgtEl>
                                          <p:spTgt spid="29704"/>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29705"/>
                                        </p:tgtEl>
                                        <p:attrNameLst>
                                          <p:attrName>style.visibility</p:attrName>
                                        </p:attrNameLst>
                                      </p:cBhvr>
                                      <p:to>
                                        <p:strVal val="visible"/>
                                      </p:to>
                                    </p:set>
                                    <p:animEffect transition="in" filter="strips(downLeft)">
                                      <p:cBhvr>
                                        <p:cTn id="34" dur="500"/>
                                        <p:tgtEl>
                                          <p:spTgt spid="29705"/>
                                        </p:tgtEl>
                                      </p:cBhvr>
                                    </p:animEffect>
                                  </p:childTnLst>
                                </p:cTn>
                              </p:par>
                            </p:childTnLst>
                          </p:cTn>
                        </p:par>
                      </p:childTnLst>
                    </p:cTn>
                  </p:par>
                  <p:par>
                    <p:cTn id="35" fill="hold">
                      <p:stCondLst>
                        <p:cond delay="indefinite"/>
                      </p:stCondLst>
                      <p:childTnLst>
                        <p:par>
                          <p:cTn id="36" fill="hold">
                            <p:stCondLst>
                              <p:cond delay="0"/>
                            </p:stCondLst>
                            <p:childTnLst>
                              <p:par>
                                <p:cTn id="37" presetID="20" presetClass="entr" presetSubtype="0" fill="hold" grpId="0" nodeType="clickEffect">
                                  <p:stCondLst>
                                    <p:cond delay="0"/>
                                  </p:stCondLst>
                                  <p:childTnLst>
                                    <p:set>
                                      <p:cBhvr>
                                        <p:cTn id="38" dur="1" fill="hold">
                                          <p:stCondLst>
                                            <p:cond delay="0"/>
                                          </p:stCondLst>
                                        </p:cTn>
                                        <p:tgtEl>
                                          <p:spTgt spid="29706"/>
                                        </p:tgtEl>
                                        <p:attrNameLst>
                                          <p:attrName>style.visibility</p:attrName>
                                        </p:attrNameLst>
                                      </p:cBhvr>
                                      <p:to>
                                        <p:strVal val="visible"/>
                                      </p:to>
                                    </p:set>
                                    <p:animEffect transition="in" filter="wedge">
                                      <p:cBhvr>
                                        <p:cTn id="39" dur="2000"/>
                                        <p:tgtEl>
                                          <p:spTgt spid="29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p:bldP spid="29701" grpId="0"/>
      <p:bldP spid="29702" grpId="0"/>
      <p:bldP spid="29703" grpId="0" animBg="1"/>
      <p:bldP spid="29704" grpId="0"/>
      <p:bldP spid="29705" grpId="0"/>
      <p:bldP spid="2970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WordArt 2" descr="Paper bag"/>
          <p:cNvSpPr>
            <a:spLocks noChangeArrowheads="1" noChangeShapeType="1" noTextEdit="1"/>
          </p:cNvSpPr>
          <p:nvPr/>
        </p:nvSpPr>
        <p:spPr bwMode="auto">
          <a:xfrm>
            <a:off x="3048000" y="1066800"/>
            <a:ext cx="3324225" cy="809625"/>
          </a:xfrm>
          <a:prstGeom prst="rect">
            <a:avLst/>
          </a:prstGeom>
        </p:spPr>
        <p:txBody>
          <a:bodyPr wrap="none" fromWordArt="1">
            <a:prstTxWarp prst="textPlain">
              <a:avLst>
                <a:gd name="adj" fmla="val 48759"/>
              </a:avLst>
            </a:prstTxWarp>
          </a:bodyPr>
          <a:lstStyle/>
          <a:p>
            <a:pPr rtl="1"/>
            <a:r>
              <a:rPr lang="fa-IR" sz="3600" kern="10" dirty="0">
                <a:ln w="9525">
                  <a:solidFill>
                    <a:srgbClr val="008000"/>
                  </a:solidFill>
                  <a:round/>
                  <a:headEnd/>
                  <a:tailEnd/>
                </a:ln>
                <a:solidFill>
                  <a:schemeClr val="accent1">
                    <a:lumMod val="60000"/>
                    <a:lumOff val="40000"/>
                  </a:schemeClr>
                </a:solidFill>
                <a:effectLst>
                  <a:outerShdw blurRad="38100" dist="38100" dir="2700000" sx="125000" sy="125000" algn="tl" rotWithShape="0">
                    <a:srgbClr val="000000">
                      <a:alpha val="43137"/>
                    </a:srgbClr>
                  </a:outerShdw>
                </a:effectLst>
                <a:latin typeface="Traffic"/>
                <a:cs typeface="+mj-cs"/>
              </a:rPr>
              <a:t> بهره‌وري چند عامل</a:t>
            </a:r>
          </a:p>
        </p:txBody>
      </p:sp>
      <p:sp>
        <p:nvSpPr>
          <p:cNvPr id="30723" name="Text Box 3"/>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38100" dist="38100" dir="2700000" algn="tl" rotWithShape="0">
                  <a:srgbClr val="000000">
                    <a:alpha val="43137"/>
                  </a:srgbClr>
                </a:outerShdw>
              </a:effectLst>
              <a:cs typeface="2  Bardiya" pitchFamily="2" charset="-78"/>
            </a:endParaRPr>
          </a:p>
        </p:txBody>
      </p:sp>
      <p:sp>
        <p:nvSpPr>
          <p:cNvPr id="30724" name="Text Box 4"/>
          <p:cNvSpPr txBox="1">
            <a:spLocks noChangeArrowheads="1"/>
          </p:cNvSpPr>
          <p:nvPr/>
        </p:nvSpPr>
        <p:spPr bwMode="auto">
          <a:xfrm>
            <a:off x="1042988" y="2060575"/>
            <a:ext cx="6985000" cy="1754326"/>
          </a:xfrm>
          <a:prstGeom prst="rect">
            <a:avLst/>
          </a:prstGeom>
          <a:noFill/>
          <a:ln w="9525">
            <a:noFill/>
            <a:miter lim="800000"/>
            <a:headEnd/>
            <a:tailEnd/>
          </a:ln>
          <a:effectLst/>
        </p:spPr>
        <p:txBody>
          <a:bodyPr>
            <a:spAutoFit/>
          </a:bodyPr>
          <a:lstStyle/>
          <a:p>
            <a:pPr rtl="1">
              <a:spcBef>
                <a:spcPct val="50000"/>
              </a:spcBef>
            </a:pPr>
            <a:r>
              <a:rPr lang="fa-IR" sz="3600" dirty="0">
                <a:solidFill>
                  <a:schemeClr val="bg2">
                    <a:lumMod val="60000"/>
                    <a:lumOff val="40000"/>
                  </a:schemeClr>
                </a:solidFill>
                <a:effectLst>
                  <a:outerShdw blurRad="38100" dist="38100" dir="2700000" algn="tl">
                    <a:srgbClr val="000000">
                      <a:alpha val="43137"/>
                    </a:srgbClr>
                  </a:outerShdw>
                </a:effectLst>
                <a:cs typeface="+mn-cs"/>
              </a:rPr>
              <a:t>در اين شاخص </a:t>
            </a:r>
            <a:r>
              <a:rPr lang="fa-IR" sz="3600" dirty="0">
                <a:solidFill>
                  <a:srgbClr val="FFC000"/>
                </a:solidFill>
                <a:effectLst>
                  <a:outerShdw blurRad="38100" dist="38100" dir="2700000" algn="tl">
                    <a:srgbClr val="000000">
                      <a:alpha val="43137"/>
                    </a:srgbClr>
                  </a:outerShdw>
                </a:effectLst>
                <a:cs typeface="+mn-cs"/>
              </a:rPr>
              <a:t>بجای همه عوامل </a:t>
            </a:r>
            <a:r>
              <a:rPr lang="fa-IR" sz="3600" dirty="0">
                <a:solidFill>
                  <a:schemeClr val="bg2">
                    <a:lumMod val="60000"/>
                    <a:lumOff val="40000"/>
                  </a:schemeClr>
                </a:solidFill>
                <a:effectLst>
                  <a:outerShdw blurRad="38100" dist="38100" dir="2700000" algn="tl">
                    <a:srgbClr val="000000">
                      <a:alpha val="43137"/>
                    </a:srgbClr>
                  </a:outerShdw>
                </a:effectLst>
                <a:cs typeface="+mn-cs"/>
              </a:rPr>
              <a:t>در مخرج کسر، ارزش تنها </a:t>
            </a:r>
            <a:r>
              <a:rPr lang="fa-IR" sz="3600" dirty="0">
                <a:solidFill>
                  <a:srgbClr val="FFC000"/>
                </a:solidFill>
                <a:effectLst>
                  <a:outerShdw blurRad="38100" dist="38100" dir="2700000" algn="tl">
                    <a:srgbClr val="000000">
                      <a:alpha val="43137"/>
                    </a:srgbClr>
                  </a:outerShdw>
                </a:effectLst>
                <a:cs typeface="+mn-cs"/>
              </a:rPr>
              <a:t>چند عامل از عوامل توليد </a:t>
            </a:r>
            <a:r>
              <a:rPr lang="fa-IR" sz="3600" dirty="0">
                <a:solidFill>
                  <a:schemeClr val="bg2">
                    <a:lumMod val="60000"/>
                    <a:lumOff val="40000"/>
                  </a:schemeClr>
                </a:solidFill>
                <a:effectLst>
                  <a:outerShdw blurRad="38100" dist="38100" dir="2700000" algn="tl">
                    <a:srgbClr val="000000">
                      <a:alpha val="43137"/>
                    </a:srgbClr>
                  </a:outerShdw>
                </a:effectLst>
                <a:cs typeface="+mn-cs"/>
              </a:rPr>
              <a:t>را قرار می دهند.</a:t>
            </a:r>
            <a:r>
              <a:rPr lang="fa-IR" sz="3400" dirty="0">
                <a:solidFill>
                  <a:schemeClr val="bg2">
                    <a:lumMod val="60000"/>
                    <a:lumOff val="40000"/>
                  </a:schemeClr>
                </a:solidFill>
                <a:effectLst>
                  <a:outerShdw blurRad="38100" dist="38100" dir="2700000" algn="tl">
                    <a:srgbClr val="000000">
                      <a:alpha val="43137"/>
                    </a:srgbClr>
                  </a:outerShdw>
                </a:effectLst>
                <a:cs typeface="+mn-cs"/>
              </a:rPr>
              <a:t> </a:t>
            </a:r>
            <a:r>
              <a:rPr lang="en-US" sz="3400" dirty="0">
                <a:solidFill>
                  <a:schemeClr val="bg2">
                    <a:lumMod val="60000"/>
                    <a:lumOff val="40000"/>
                  </a:schemeClr>
                </a:solidFill>
                <a:effectLst>
                  <a:outerShdw blurRad="38100" dist="38100" dir="2700000" algn="tl">
                    <a:srgbClr val="000000">
                      <a:alpha val="43137"/>
                    </a:srgbClr>
                  </a:outerShdw>
                </a:effectLst>
                <a:cs typeface="+mn-cs"/>
              </a:rPr>
              <a:t> </a:t>
            </a:r>
          </a:p>
        </p:txBody>
      </p:sp>
      <p:sp>
        <p:nvSpPr>
          <p:cNvPr id="30725" name="Text Box 5"/>
          <p:cNvSpPr txBox="1">
            <a:spLocks noChangeArrowheads="1"/>
          </p:cNvSpPr>
          <p:nvPr/>
        </p:nvSpPr>
        <p:spPr bwMode="auto">
          <a:xfrm>
            <a:off x="684213" y="4508500"/>
            <a:ext cx="2519362" cy="954107"/>
          </a:xfrm>
          <a:prstGeom prst="rect">
            <a:avLst/>
          </a:prstGeom>
          <a:noFill/>
          <a:ln w="9525" algn="ctr">
            <a:noFill/>
            <a:miter lim="800000"/>
            <a:headEnd/>
            <a:tailEnd/>
          </a:ln>
          <a:effectLst/>
        </p:spPr>
        <p:txBody>
          <a:bodyPr>
            <a:spAutoFit/>
          </a:bodyPr>
          <a:lstStyle/>
          <a:p>
            <a:pPr rtl="1">
              <a:spcBef>
                <a:spcPct val="50000"/>
              </a:spcBef>
            </a:pPr>
            <a:r>
              <a:rPr lang="fa-IR" sz="2800" dirty="0">
                <a:solidFill>
                  <a:schemeClr val="bg2">
                    <a:lumMod val="60000"/>
                    <a:lumOff val="40000"/>
                  </a:schemeClr>
                </a:solidFill>
                <a:effectLst>
                  <a:outerShdw blurRad="38100" dist="38100" dir="2700000" algn="tl">
                    <a:srgbClr val="000000">
                      <a:alpha val="43137"/>
                    </a:srgbClr>
                  </a:outerShdw>
                </a:effectLst>
                <a:cs typeface="+mn-cs"/>
              </a:rPr>
              <a:t>بهره‌وري چند عامل</a:t>
            </a:r>
            <a:endParaRPr lang="en-US" sz="2800" dirty="0">
              <a:solidFill>
                <a:schemeClr val="bg2">
                  <a:lumMod val="60000"/>
                  <a:lumOff val="40000"/>
                </a:schemeClr>
              </a:solidFill>
              <a:effectLst>
                <a:outerShdw blurRad="38100" dist="38100" dir="2700000" algn="tl">
                  <a:srgbClr val="000000">
                    <a:alpha val="43137"/>
                  </a:srgbClr>
                </a:outerShdw>
              </a:effectLst>
              <a:cs typeface="+mn-cs"/>
            </a:endParaRPr>
          </a:p>
        </p:txBody>
      </p:sp>
      <p:sp>
        <p:nvSpPr>
          <p:cNvPr id="30726" name="Text Box 6"/>
          <p:cNvSpPr txBox="1">
            <a:spLocks noChangeArrowheads="1"/>
          </p:cNvSpPr>
          <p:nvPr/>
        </p:nvSpPr>
        <p:spPr bwMode="auto">
          <a:xfrm>
            <a:off x="3132138" y="4581525"/>
            <a:ext cx="360362" cy="519113"/>
          </a:xfrm>
          <a:prstGeom prst="rect">
            <a:avLst/>
          </a:prstGeom>
          <a:noFill/>
          <a:ln w="9525">
            <a:noFill/>
            <a:miter lim="800000"/>
            <a:headEnd/>
            <a:tailEnd/>
          </a:ln>
          <a:effectLst/>
        </p:spPr>
        <p:txBody>
          <a:bodyPr>
            <a:spAutoFit/>
          </a:bodyPr>
          <a:lstStyle/>
          <a:p>
            <a:pPr algn="r">
              <a:spcBef>
                <a:spcPct val="50000"/>
              </a:spcBef>
            </a:pPr>
            <a:r>
              <a:rPr lang="fa-IR" sz="2800" b="0" dirty="0">
                <a:solidFill>
                  <a:schemeClr val="bg2">
                    <a:lumMod val="60000"/>
                    <a:lumOff val="40000"/>
                  </a:schemeClr>
                </a:solidFill>
                <a:effectLst>
                  <a:outerShdw blurRad="38100" dist="38100" dir="2700000" algn="tl">
                    <a:srgbClr val="000000">
                      <a:alpha val="43137"/>
                    </a:srgbClr>
                  </a:outerShdw>
                </a:effectLst>
                <a:cs typeface="+mn-cs"/>
              </a:rPr>
              <a:t>=</a:t>
            </a:r>
            <a:endParaRPr lang="en-US" sz="2800" b="0" dirty="0">
              <a:solidFill>
                <a:schemeClr val="bg2">
                  <a:lumMod val="60000"/>
                  <a:lumOff val="40000"/>
                </a:schemeClr>
              </a:solidFill>
              <a:effectLst>
                <a:outerShdw blurRad="38100" dist="38100" dir="2700000" algn="tl">
                  <a:srgbClr val="000000">
                    <a:alpha val="43137"/>
                  </a:srgbClr>
                </a:outerShdw>
              </a:effectLst>
              <a:cs typeface="+mn-cs"/>
            </a:endParaRPr>
          </a:p>
        </p:txBody>
      </p:sp>
      <p:sp>
        <p:nvSpPr>
          <p:cNvPr id="30727" name="Line 7"/>
          <p:cNvSpPr>
            <a:spLocks noChangeShapeType="1"/>
          </p:cNvSpPr>
          <p:nvPr/>
        </p:nvSpPr>
        <p:spPr bwMode="auto">
          <a:xfrm>
            <a:off x="3563938" y="4868863"/>
            <a:ext cx="2879725" cy="0"/>
          </a:xfrm>
          <a:prstGeom prst="line">
            <a:avLst/>
          </a:prstGeom>
          <a:noFill/>
          <a:ln w="38100">
            <a:solidFill>
              <a:schemeClr val="accent1"/>
            </a:solidFill>
            <a:round/>
            <a:headEnd/>
            <a:tailEnd/>
          </a:ln>
          <a:effectLst/>
        </p:spPr>
        <p:txBody>
          <a:bodyPr/>
          <a:lstStyle/>
          <a:p>
            <a:endParaRPr lang="fa-IR">
              <a:effectLst>
                <a:outerShdw blurRad="38100" dist="38100" dir="2700000" algn="tl">
                  <a:srgbClr val="000000">
                    <a:alpha val="43137"/>
                  </a:srgbClr>
                </a:outerShdw>
              </a:effectLst>
              <a:cs typeface="+mn-cs"/>
            </a:endParaRPr>
          </a:p>
        </p:txBody>
      </p:sp>
      <p:sp>
        <p:nvSpPr>
          <p:cNvPr id="30728" name="Text Box 8"/>
          <p:cNvSpPr txBox="1">
            <a:spLocks noChangeArrowheads="1"/>
          </p:cNvSpPr>
          <p:nvPr/>
        </p:nvSpPr>
        <p:spPr bwMode="auto">
          <a:xfrm>
            <a:off x="3492500" y="4292600"/>
            <a:ext cx="3384550" cy="519113"/>
          </a:xfrm>
          <a:prstGeom prst="rect">
            <a:avLst/>
          </a:prstGeom>
          <a:noFill/>
          <a:ln w="9525" algn="ctr">
            <a:noFill/>
            <a:miter lim="800000"/>
            <a:headEnd/>
            <a:tailEnd/>
          </a:ln>
          <a:effectLst/>
        </p:spPr>
        <p:txBody>
          <a:bodyPr>
            <a:spAutoFit/>
          </a:bodyPr>
          <a:lstStyle/>
          <a:p>
            <a:pPr rtl="1">
              <a:spcBef>
                <a:spcPct val="50000"/>
              </a:spcBef>
            </a:pPr>
            <a:r>
              <a:rPr lang="fa-IR" sz="2800" dirty="0">
                <a:solidFill>
                  <a:schemeClr val="bg2">
                    <a:lumMod val="60000"/>
                    <a:lumOff val="40000"/>
                  </a:schemeClr>
                </a:solidFill>
                <a:effectLst>
                  <a:outerShdw blurRad="38100" dist="38100" dir="2700000" algn="tl">
                    <a:srgbClr val="000000">
                      <a:alpha val="43137"/>
                    </a:srgbClr>
                  </a:outerShdw>
                </a:effectLst>
                <a:cs typeface="+mn-cs"/>
              </a:rPr>
              <a:t>ارزش محصول توليد شده </a:t>
            </a:r>
            <a:endParaRPr lang="en-US" sz="2800" dirty="0">
              <a:solidFill>
                <a:schemeClr val="bg2">
                  <a:lumMod val="60000"/>
                  <a:lumOff val="40000"/>
                </a:schemeClr>
              </a:solidFill>
              <a:effectLst>
                <a:outerShdw blurRad="38100" dist="38100" dir="2700000" algn="tl">
                  <a:srgbClr val="000000">
                    <a:alpha val="43137"/>
                  </a:srgbClr>
                </a:outerShdw>
              </a:effectLst>
              <a:cs typeface="+mn-cs"/>
            </a:endParaRPr>
          </a:p>
        </p:txBody>
      </p:sp>
      <p:sp>
        <p:nvSpPr>
          <p:cNvPr id="30729" name="Text Box 9"/>
          <p:cNvSpPr txBox="1">
            <a:spLocks noChangeArrowheads="1"/>
          </p:cNvSpPr>
          <p:nvPr/>
        </p:nvSpPr>
        <p:spPr bwMode="auto">
          <a:xfrm>
            <a:off x="3492500" y="4941888"/>
            <a:ext cx="3529013" cy="579437"/>
          </a:xfrm>
          <a:prstGeom prst="rect">
            <a:avLst/>
          </a:prstGeom>
          <a:noFill/>
          <a:ln w="9525" algn="ctr">
            <a:noFill/>
            <a:miter lim="800000"/>
            <a:headEnd/>
            <a:tailEnd/>
          </a:ln>
          <a:effectLst/>
        </p:spPr>
        <p:txBody>
          <a:bodyPr>
            <a:spAutoFit/>
          </a:bodyPr>
          <a:lstStyle/>
          <a:p>
            <a:pPr rtl="1">
              <a:spcBef>
                <a:spcPct val="50000"/>
              </a:spcBef>
            </a:pPr>
            <a:r>
              <a:rPr lang="fa-IR" sz="2400" dirty="0">
                <a:solidFill>
                  <a:schemeClr val="bg2">
                    <a:lumMod val="60000"/>
                    <a:lumOff val="40000"/>
                  </a:schemeClr>
                </a:solidFill>
                <a:effectLst>
                  <a:outerShdw blurRad="38100" dist="38100" dir="2700000" algn="tl">
                    <a:srgbClr val="000000">
                      <a:alpha val="43137"/>
                    </a:srgbClr>
                  </a:outerShdw>
                </a:effectLst>
                <a:cs typeface="+mn-cs"/>
              </a:rPr>
              <a:t> </a:t>
            </a:r>
            <a:r>
              <a:rPr lang="fa-IR" sz="3200" dirty="0">
                <a:solidFill>
                  <a:schemeClr val="bg2">
                    <a:lumMod val="60000"/>
                    <a:lumOff val="40000"/>
                  </a:schemeClr>
                </a:solidFill>
                <a:effectLst>
                  <a:outerShdw blurRad="38100" dist="38100" dir="2700000" algn="tl">
                    <a:srgbClr val="000000">
                      <a:alpha val="43137"/>
                    </a:srgbClr>
                  </a:outerShdw>
                </a:effectLst>
                <a:cs typeface="+mn-cs"/>
              </a:rPr>
              <a:t>ارزش چند عامل توليد</a:t>
            </a:r>
            <a:r>
              <a:rPr lang="fa-IR" sz="2400" dirty="0">
                <a:solidFill>
                  <a:srgbClr val="0000FF"/>
                </a:solidFill>
                <a:effectLst>
                  <a:outerShdw blurRad="38100" dist="38100" dir="2700000" algn="tl">
                    <a:srgbClr val="000000">
                      <a:alpha val="43137"/>
                    </a:srgbClr>
                  </a:outerShdw>
                </a:effectLst>
                <a:cs typeface="+mn-cs"/>
              </a:rPr>
              <a:t> </a:t>
            </a:r>
            <a:r>
              <a:rPr lang="fa-IR" sz="2800" dirty="0">
                <a:solidFill>
                  <a:srgbClr val="0000FF"/>
                </a:solidFill>
                <a:effectLst>
                  <a:outerShdw blurRad="38100" dist="38100" dir="2700000" algn="tl">
                    <a:srgbClr val="000000">
                      <a:alpha val="43137"/>
                    </a:srgbClr>
                  </a:outerShdw>
                </a:effectLst>
                <a:cs typeface="+mn-cs"/>
              </a:rPr>
              <a:t>   </a:t>
            </a:r>
            <a:endParaRPr lang="en-US" sz="2800" dirty="0">
              <a:solidFill>
                <a:srgbClr val="0000FF"/>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0724"/>
                                        </p:tgtEl>
                                        <p:attrNameLst>
                                          <p:attrName>style.visibility</p:attrName>
                                        </p:attrNameLst>
                                      </p:cBhvr>
                                      <p:to>
                                        <p:strVal val="visible"/>
                                      </p:to>
                                    </p:set>
                                    <p:anim calcmode="discrete" valueType="clr">
                                      <p:cBhvr override="childStyle">
                                        <p:cTn id="7" dur="80"/>
                                        <p:tgtEl>
                                          <p:spTgt spid="30724"/>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0724"/>
                                        </p:tgtEl>
                                        <p:attrNameLst>
                                          <p:attrName>fillcolor</p:attrName>
                                        </p:attrNameLst>
                                      </p:cBhvr>
                                      <p:tavLst>
                                        <p:tav tm="0">
                                          <p:val>
                                            <p:clrVal>
                                              <a:schemeClr val="accent2"/>
                                            </p:clrVal>
                                          </p:val>
                                        </p:tav>
                                        <p:tav tm="50000">
                                          <p:val>
                                            <p:clrVal>
                                              <a:schemeClr val="hlink"/>
                                            </p:clrVal>
                                          </p:val>
                                        </p:tav>
                                      </p:tavLst>
                                    </p:anim>
                                    <p:set>
                                      <p:cBhvr>
                                        <p:cTn id="9" dur="80"/>
                                        <p:tgtEl>
                                          <p:spTgt spid="30724"/>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0725"/>
                                        </p:tgtEl>
                                        <p:attrNameLst>
                                          <p:attrName>style.visibility</p:attrName>
                                        </p:attrNameLst>
                                      </p:cBhvr>
                                      <p:to>
                                        <p:strVal val="visible"/>
                                      </p:to>
                                    </p:set>
                                    <p:animEffect transition="in" filter="strips(downLeft)">
                                      <p:cBhvr>
                                        <p:cTn id="14" dur="500"/>
                                        <p:tgtEl>
                                          <p:spTgt spid="30725"/>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6" fill="hold" grpId="0" nodeType="clickEffect">
                                  <p:stCondLst>
                                    <p:cond delay="0"/>
                                  </p:stCondLst>
                                  <p:childTnLst>
                                    <p:set>
                                      <p:cBhvr>
                                        <p:cTn id="18" dur="1" fill="hold">
                                          <p:stCondLst>
                                            <p:cond delay="0"/>
                                          </p:stCondLst>
                                        </p:cTn>
                                        <p:tgtEl>
                                          <p:spTgt spid="30726"/>
                                        </p:tgtEl>
                                        <p:attrNameLst>
                                          <p:attrName>style.visibility</p:attrName>
                                        </p:attrNameLst>
                                      </p:cBhvr>
                                      <p:to>
                                        <p:strVal val="visible"/>
                                      </p:to>
                                    </p:set>
                                    <p:animEffect transition="in" filter="strips(downRight)">
                                      <p:cBhvr>
                                        <p:cTn id="19" dur="500"/>
                                        <p:tgtEl>
                                          <p:spTgt spid="30726"/>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30727"/>
                                        </p:tgtEl>
                                        <p:attrNameLst>
                                          <p:attrName>style.visibility</p:attrName>
                                        </p:attrNameLst>
                                      </p:cBhvr>
                                      <p:to>
                                        <p:strVal val="visible"/>
                                      </p:to>
                                    </p:set>
                                    <p:animEffect transition="in" filter="strips(downRight)">
                                      <p:cBhvr>
                                        <p:cTn id="24" dur="500"/>
                                        <p:tgtEl>
                                          <p:spTgt spid="30727"/>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30728"/>
                                        </p:tgtEl>
                                        <p:attrNameLst>
                                          <p:attrName>style.visibility</p:attrName>
                                        </p:attrNameLst>
                                      </p:cBhvr>
                                      <p:to>
                                        <p:strVal val="visible"/>
                                      </p:to>
                                    </p:set>
                                    <p:animEffect transition="in" filter="strips(downLeft)">
                                      <p:cBhvr>
                                        <p:cTn id="29" dur="500"/>
                                        <p:tgtEl>
                                          <p:spTgt spid="30728"/>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30729"/>
                                        </p:tgtEl>
                                        <p:attrNameLst>
                                          <p:attrName>style.visibility</p:attrName>
                                        </p:attrNameLst>
                                      </p:cBhvr>
                                      <p:to>
                                        <p:strVal val="visible"/>
                                      </p:to>
                                    </p:set>
                                    <p:animEffect transition="in" filter="strips(downLeft)">
                                      <p:cBhvr>
                                        <p:cTn id="34" dur="500"/>
                                        <p:tgtEl>
                                          <p:spTgt spid="307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4" grpId="0"/>
      <p:bldP spid="30725" grpId="0"/>
      <p:bldP spid="30726" grpId="0"/>
      <p:bldP spid="30727" grpId="0" animBg="1"/>
      <p:bldP spid="30728" grpId="0"/>
      <p:bldP spid="30729"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WordArt 2" descr="Paper bag"/>
          <p:cNvSpPr>
            <a:spLocks noChangeArrowheads="1" noChangeShapeType="1" noTextEdit="1"/>
          </p:cNvSpPr>
          <p:nvPr/>
        </p:nvSpPr>
        <p:spPr bwMode="auto">
          <a:xfrm>
            <a:off x="2895600" y="1052513"/>
            <a:ext cx="3338513" cy="809625"/>
          </a:xfrm>
          <a:prstGeom prst="rect">
            <a:avLst/>
          </a:prstGeom>
        </p:spPr>
        <p:txBody>
          <a:bodyPr wrap="none" fromWordArt="1">
            <a:prstTxWarp prst="textPlain">
              <a:avLst>
                <a:gd name="adj" fmla="val 48759"/>
              </a:avLst>
            </a:prstTxWarp>
          </a:bodyPr>
          <a:lstStyle/>
          <a:p>
            <a:pPr rtl="1"/>
            <a:r>
              <a:rPr lang="fa-IR" sz="3600" kern="10" dirty="0">
                <a:ln w="9525">
                  <a:solidFill>
                    <a:srgbClr val="008000"/>
                  </a:solidFill>
                  <a:round/>
                  <a:headEnd/>
                  <a:tailEnd/>
                </a:ln>
                <a:blipFill dpi="0" rotWithShape="0">
                  <a:blip r:embed="rId2"/>
                  <a:srcRect/>
                  <a:tile tx="0" ty="0" sx="100000" sy="100000" flip="none" algn="tl"/>
                </a:blipFill>
                <a:effectLst>
                  <a:outerShdw blurRad="38100" dist="38100" dir="2700000" sx="125000" sy="125000" algn="tl" rotWithShape="0">
                    <a:srgbClr val="000000">
                      <a:alpha val="43137"/>
                    </a:srgbClr>
                  </a:outerShdw>
                </a:effectLst>
                <a:latin typeface="Traffic"/>
                <a:cs typeface="+mj-cs"/>
              </a:rPr>
              <a:t> </a:t>
            </a:r>
            <a:r>
              <a:rPr lang="fa-IR" sz="3600" kern="10" dirty="0">
                <a:ln w="9525">
                  <a:solidFill>
                    <a:srgbClr val="008000"/>
                  </a:solidFill>
                  <a:round/>
                  <a:headEnd/>
                  <a:tailEnd/>
                </a:ln>
                <a:solidFill>
                  <a:schemeClr val="accent1">
                    <a:lumMod val="40000"/>
                    <a:lumOff val="60000"/>
                  </a:schemeClr>
                </a:solidFill>
                <a:effectLst>
                  <a:outerShdw blurRad="38100" dist="38100" dir="2700000" sx="125000" sy="125000" algn="tl" rotWithShape="0">
                    <a:srgbClr val="000000">
                      <a:alpha val="43137"/>
                    </a:srgbClr>
                  </a:outerShdw>
                </a:effectLst>
                <a:latin typeface="Traffic"/>
                <a:cs typeface="+mj-cs"/>
              </a:rPr>
              <a:t>شاخص بهره‌وري جامع کل</a:t>
            </a:r>
          </a:p>
        </p:txBody>
      </p:sp>
      <p:sp>
        <p:nvSpPr>
          <p:cNvPr id="31747" name="Text Box 3"/>
          <p:cNvSpPr txBox="1">
            <a:spLocks noChangeArrowheads="1"/>
          </p:cNvSpPr>
          <p:nvPr/>
        </p:nvSpPr>
        <p:spPr bwMode="auto">
          <a:xfrm>
            <a:off x="2705159" y="163513"/>
            <a:ext cx="3695641" cy="457200"/>
          </a:xfrm>
          <a:prstGeom prst="rect">
            <a:avLst/>
          </a:prstGeom>
          <a:noFill/>
          <a:ln w="9525" algn="ctr">
            <a:noFill/>
            <a:miter lim="800000"/>
            <a:headEnd/>
            <a:tailEnd/>
          </a:ln>
          <a:effectLst/>
        </p:spPr>
        <p:txBody>
          <a:bodyPr/>
          <a:lstStyle/>
          <a:p>
            <a:pPr marL="342900" indent="-342900" rtl="1">
              <a:spcBef>
                <a:spcPct val="20000"/>
              </a:spcBef>
            </a:pPr>
            <a:r>
              <a:rPr lang="fa-IR" sz="1400" dirty="0">
                <a:effectLst>
                  <a:outerShdw blurRad="38100" dist="38100" dir="2700000" algn="tl">
                    <a:srgbClr val="000000">
                      <a:alpha val="43137"/>
                    </a:srgbClr>
                  </a:outerShdw>
                </a:effectLst>
                <a:cs typeface="2  Bardiya" pitchFamily="2" charset="-78"/>
              </a:rPr>
              <a:t>فصل اول: </a:t>
            </a:r>
            <a:r>
              <a:rPr lang="ar-SA" sz="1400" dirty="0">
                <a:effectLst>
                  <a:outerShdw blurRad="38100" dist="38100" dir="2700000" algn="tl">
                    <a:srgbClr val="000000">
                      <a:alpha val="43137"/>
                    </a:srgbClr>
                  </a:outerShdw>
                </a:effectLst>
                <a:cs typeface="2  Bardiya" pitchFamily="2" charset="-78"/>
              </a:rPr>
              <a:t>مفهوم‌ بهره‌وري</a:t>
            </a:r>
            <a:endParaRPr lang="en-US" sz="1400" dirty="0">
              <a:effectLst>
                <a:outerShdw blurRad="38100" dist="38100" dir="2700000" algn="tl">
                  <a:srgbClr val="000000">
                    <a:alpha val="43137"/>
                  </a:srgbClr>
                </a:outerShdw>
              </a:effectLst>
              <a:cs typeface="2  Bardiya" pitchFamily="2" charset="-78"/>
            </a:endParaRPr>
          </a:p>
        </p:txBody>
      </p:sp>
      <p:sp>
        <p:nvSpPr>
          <p:cNvPr id="31748" name="Text Box 4"/>
          <p:cNvSpPr txBox="1">
            <a:spLocks noChangeArrowheads="1"/>
          </p:cNvSpPr>
          <p:nvPr/>
        </p:nvSpPr>
        <p:spPr bwMode="auto">
          <a:xfrm>
            <a:off x="1012965" y="2060575"/>
            <a:ext cx="7015023" cy="1138773"/>
          </a:xfrm>
          <a:prstGeom prst="rect">
            <a:avLst/>
          </a:prstGeom>
          <a:noFill/>
          <a:ln w="9525">
            <a:noFill/>
            <a:miter lim="800000"/>
            <a:headEnd/>
            <a:tailEnd/>
          </a:ln>
          <a:effectLst/>
        </p:spPr>
        <p:txBody>
          <a:bodyPr wrap="square">
            <a:spAutoFit/>
          </a:bodyPr>
          <a:lstStyle/>
          <a:p>
            <a:pPr rtl="1">
              <a:spcBef>
                <a:spcPct val="50000"/>
              </a:spcBef>
            </a:pPr>
            <a:r>
              <a:rPr lang="fa-IR" sz="3400" dirty="0">
                <a:solidFill>
                  <a:schemeClr val="tx2"/>
                </a:solidFill>
                <a:effectLst>
                  <a:outerShdw blurRad="38100" dist="38100" dir="2700000" algn="tl">
                    <a:srgbClr val="000000">
                      <a:alpha val="43137"/>
                    </a:srgbClr>
                  </a:outerShdw>
                </a:effectLst>
                <a:cs typeface="+mj-cs"/>
              </a:rPr>
              <a:t>عبارت است از </a:t>
            </a:r>
            <a:r>
              <a:rPr lang="fa-IR" sz="3400" dirty="0">
                <a:solidFill>
                  <a:srgbClr val="FFC000"/>
                </a:solidFill>
                <a:effectLst>
                  <a:outerShdw blurRad="38100" dist="38100" dir="2700000" algn="tl">
                    <a:srgbClr val="000000">
                      <a:alpha val="43137"/>
                    </a:srgbClr>
                  </a:outerShdw>
                </a:effectLst>
                <a:cs typeface="+mj-cs"/>
              </a:rPr>
              <a:t>حاصلضرب</a:t>
            </a:r>
            <a:r>
              <a:rPr lang="fa-IR" sz="3400" dirty="0">
                <a:solidFill>
                  <a:schemeClr val="tx2"/>
                </a:solidFill>
                <a:effectLst>
                  <a:outerShdw blurRad="38100" dist="38100" dir="2700000" algn="tl">
                    <a:srgbClr val="000000">
                      <a:alpha val="43137"/>
                    </a:srgbClr>
                  </a:outerShdw>
                </a:effectLst>
                <a:cs typeface="+mj-cs"/>
              </a:rPr>
              <a:t> </a:t>
            </a:r>
            <a:r>
              <a:rPr lang="fa-IR" sz="3400" dirty="0">
                <a:solidFill>
                  <a:srgbClr val="92D050"/>
                </a:solidFill>
                <a:effectLst>
                  <a:outerShdw blurRad="38100" dist="38100" dir="2700000" algn="tl">
                    <a:srgbClr val="000000">
                      <a:alpha val="43137"/>
                    </a:srgbClr>
                  </a:outerShdw>
                </a:effectLst>
                <a:cs typeface="+mj-cs"/>
              </a:rPr>
              <a:t>شاخص بهره وری </a:t>
            </a:r>
            <a:r>
              <a:rPr lang="fa-IR" sz="3400" dirty="0">
                <a:solidFill>
                  <a:schemeClr val="tx2"/>
                </a:solidFill>
                <a:effectLst>
                  <a:outerShdw blurRad="38100" dist="38100" dir="2700000" algn="tl">
                    <a:srgbClr val="000000">
                      <a:alpha val="43137"/>
                    </a:srgbClr>
                  </a:outerShdw>
                </a:effectLst>
                <a:cs typeface="+mj-cs"/>
              </a:rPr>
              <a:t>کل در</a:t>
            </a:r>
            <a:r>
              <a:rPr lang="fa-IR" sz="3400" dirty="0">
                <a:solidFill>
                  <a:srgbClr val="92D050"/>
                </a:solidFill>
                <a:effectLst>
                  <a:outerShdw blurRad="38100" dist="38100" dir="2700000" algn="tl">
                    <a:srgbClr val="000000">
                      <a:alpha val="43137"/>
                    </a:srgbClr>
                  </a:outerShdw>
                </a:effectLst>
                <a:cs typeface="+mj-cs"/>
              </a:rPr>
              <a:t> شاخص عوامل غير قابل لمس </a:t>
            </a:r>
            <a:r>
              <a:rPr lang="en-US" sz="3400" dirty="0">
                <a:solidFill>
                  <a:srgbClr val="92D050"/>
                </a:solidFill>
                <a:effectLst>
                  <a:outerShdw blurRad="38100" dist="38100" dir="2700000" algn="tl">
                    <a:srgbClr val="000000">
                      <a:alpha val="43137"/>
                    </a:srgbClr>
                  </a:outerShdw>
                </a:effectLst>
                <a:cs typeface="+mj-cs"/>
              </a:rPr>
              <a:t> </a:t>
            </a:r>
          </a:p>
        </p:txBody>
      </p:sp>
      <p:sp>
        <p:nvSpPr>
          <p:cNvPr id="31749" name="Text Box 5"/>
          <p:cNvSpPr txBox="1">
            <a:spLocks noChangeArrowheads="1"/>
          </p:cNvSpPr>
          <p:nvPr/>
        </p:nvSpPr>
        <p:spPr bwMode="auto">
          <a:xfrm>
            <a:off x="-38530" y="3500438"/>
            <a:ext cx="9003144" cy="519112"/>
          </a:xfrm>
          <a:prstGeom prst="rect">
            <a:avLst/>
          </a:prstGeom>
          <a:noFill/>
          <a:ln w="9525" algn="ctr">
            <a:noFill/>
            <a:miter lim="800000"/>
            <a:headEnd/>
            <a:tailEnd/>
          </a:ln>
          <a:effectLst/>
        </p:spPr>
        <p:txBody>
          <a:bodyPr wrap="square">
            <a:spAutoFit/>
          </a:bodyPr>
          <a:lstStyle/>
          <a:p>
            <a:pPr rtl="1">
              <a:spcBef>
                <a:spcPct val="50000"/>
              </a:spcBef>
            </a:pPr>
            <a:r>
              <a:rPr lang="fa-IR" sz="2400" dirty="0">
                <a:solidFill>
                  <a:schemeClr val="tx2"/>
                </a:solidFill>
                <a:effectLst>
                  <a:outerShdw blurRad="38100" dist="38100" dir="2700000" algn="tl">
                    <a:srgbClr val="000000">
                      <a:alpha val="43137"/>
                    </a:srgbClr>
                  </a:outerShdw>
                </a:effectLst>
                <a:cs typeface="+mj-cs"/>
              </a:rPr>
              <a:t>شاخص عوامل غير قابل لمس </a:t>
            </a:r>
            <a:r>
              <a:rPr lang="en-US" sz="2400" dirty="0">
                <a:solidFill>
                  <a:schemeClr val="tx2"/>
                </a:solidFill>
                <a:effectLst>
                  <a:outerShdw blurRad="38100" dist="38100" dir="2700000" algn="tl">
                    <a:srgbClr val="000000">
                      <a:alpha val="43137"/>
                    </a:srgbClr>
                  </a:outerShdw>
                </a:effectLst>
                <a:cs typeface="+mj-cs"/>
              </a:rPr>
              <a:t>×</a:t>
            </a:r>
            <a:r>
              <a:rPr lang="fa-IR" sz="2400" dirty="0">
                <a:solidFill>
                  <a:schemeClr val="tx2"/>
                </a:solidFill>
                <a:effectLst>
                  <a:outerShdw blurRad="38100" dist="38100" dir="2700000" algn="tl">
                    <a:srgbClr val="000000">
                      <a:alpha val="43137"/>
                    </a:srgbClr>
                  </a:outerShdw>
                </a:effectLst>
                <a:cs typeface="+mj-cs"/>
              </a:rPr>
              <a:t> شاخص بهره وری کل</a:t>
            </a:r>
            <a:r>
              <a:rPr lang="fa-IR" sz="2400" b="0" dirty="0">
                <a:solidFill>
                  <a:schemeClr val="tx2"/>
                </a:solidFill>
                <a:effectLst>
                  <a:outerShdw blurRad="38100" dist="38100" dir="2700000" algn="tl">
                    <a:srgbClr val="000000">
                      <a:alpha val="43137"/>
                    </a:srgbClr>
                  </a:outerShdw>
                </a:effectLst>
                <a:cs typeface="+mj-cs"/>
              </a:rPr>
              <a:t> =</a:t>
            </a:r>
            <a:r>
              <a:rPr lang="fa-IR" sz="2400" dirty="0">
                <a:solidFill>
                  <a:schemeClr val="tx2"/>
                </a:solidFill>
                <a:effectLst>
                  <a:outerShdw blurRad="38100" dist="38100" dir="2700000" algn="tl">
                    <a:srgbClr val="000000">
                      <a:alpha val="43137"/>
                    </a:srgbClr>
                  </a:outerShdw>
                </a:effectLst>
                <a:cs typeface="+mj-cs"/>
              </a:rPr>
              <a:t> شاخص بهره وری جامع کل</a:t>
            </a:r>
            <a:r>
              <a:rPr lang="fa-IR" sz="2800" dirty="0">
                <a:solidFill>
                  <a:schemeClr val="tx2"/>
                </a:solidFill>
                <a:effectLst>
                  <a:outerShdw blurRad="38100" dist="38100" dir="2700000" algn="tl">
                    <a:srgbClr val="000000">
                      <a:alpha val="43137"/>
                    </a:srgbClr>
                  </a:outerShdw>
                </a:effectLst>
                <a:cs typeface="+mj-cs"/>
              </a:rPr>
              <a:t> </a:t>
            </a:r>
            <a:endParaRPr lang="en-US" sz="2800" dirty="0">
              <a:solidFill>
                <a:schemeClr val="tx2"/>
              </a:solidFill>
              <a:effectLst>
                <a:outerShdw blurRad="38100" dist="38100" dir="2700000" algn="tl">
                  <a:srgbClr val="000000">
                    <a:alpha val="43137"/>
                  </a:srgbClr>
                </a:outerShdw>
              </a:effectLst>
              <a:cs typeface="+mj-cs"/>
            </a:endParaRPr>
          </a:p>
        </p:txBody>
      </p:sp>
      <p:sp>
        <p:nvSpPr>
          <p:cNvPr id="31750" name="Oval 6"/>
          <p:cNvSpPr>
            <a:spLocks noChangeArrowheads="1"/>
          </p:cNvSpPr>
          <p:nvPr/>
        </p:nvSpPr>
        <p:spPr bwMode="auto">
          <a:xfrm>
            <a:off x="577448" y="4652963"/>
            <a:ext cx="7883928" cy="2016125"/>
          </a:xfrm>
          <a:prstGeom prst="ellipse">
            <a:avLst/>
          </a:prstGeom>
          <a:solidFill>
            <a:schemeClr val="accent5"/>
          </a:solidFill>
          <a:ln w="9525" algn="ctr">
            <a:solidFill>
              <a:schemeClr val="tx1"/>
            </a:solidFill>
            <a:round/>
            <a:headEnd/>
            <a:tailEnd/>
          </a:ln>
          <a:effectLst/>
        </p:spPr>
        <p:txBody>
          <a:bodyPr anchor="ctr"/>
          <a:lstStyle/>
          <a:p>
            <a:r>
              <a:rPr lang="fa-IR" sz="2000" dirty="0">
                <a:solidFill>
                  <a:schemeClr val="tx2"/>
                </a:solidFill>
                <a:effectLst>
                  <a:outerShdw blurRad="38100" dist="38100" dir="2700000" algn="tl">
                    <a:srgbClr val="000000">
                      <a:alpha val="43137"/>
                    </a:srgbClr>
                  </a:outerShdw>
                </a:effectLst>
                <a:cs typeface="+mj-cs"/>
              </a:rPr>
              <a:t> </a:t>
            </a:r>
            <a:r>
              <a:rPr lang="fa-IR" sz="2400" dirty="0">
                <a:solidFill>
                  <a:schemeClr val="accent1">
                    <a:lumMod val="50000"/>
                  </a:schemeClr>
                </a:solidFill>
                <a:effectLst>
                  <a:outerShdw blurRad="38100" dist="38100" dir="2700000" algn="tl">
                    <a:srgbClr val="000000">
                      <a:alpha val="43137"/>
                    </a:srgbClr>
                  </a:outerShdw>
                </a:effectLst>
                <a:cs typeface="+mj-cs"/>
              </a:rPr>
              <a:t>اين شاخص پيچيده ترين معيار بهره وری است که مفهوم    بهره وری را نسبت به آنچه رايج و متداول است را  وسعت      می بخشد و عوامل کيفی را نيز در بر می گيرد .</a:t>
            </a:r>
            <a:endParaRPr lang="fa-IR" sz="2400" u="sng" dirty="0">
              <a:solidFill>
                <a:schemeClr val="accent1">
                  <a:lumMod val="50000"/>
                </a:schemeClr>
              </a:solidFill>
              <a:effectLst>
                <a:outerShdw blurRad="38100" dist="38100" dir="2700000" algn="tl">
                  <a:srgbClr val="000000">
                    <a:alpha val="43137"/>
                  </a:srgbClr>
                </a:outerShdw>
              </a:effectLst>
              <a:cs typeface="+mj-cs"/>
            </a:endParaRPr>
          </a:p>
          <a:p>
            <a:r>
              <a:rPr lang="fa-IR" sz="2000" dirty="0">
                <a:solidFill>
                  <a:schemeClr val="accent1">
                    <a:lumMod val="50000"/>
                  </a:schemeClr>
                </a:solidFill>
                <a:effectLst>
                  <a:outerShdw blurRad="38100" dist="38100" dir="2700000" algn="tl">
                    <a:srgbClr val="000000">
                      <a:alpha val="43137"/>
                    </a:srgbClr>
                  </a:outerShdw>
                </a:effectLst>
                <a:cs typeface="+mj-cs"/>
              </a:rPr>
              <a:t>                                               </a:t>
            </a:r>
            <a:endParaRPr lang="en-US" sz="2000" dirty="0">
              <a:solidFill>
                <a:schemeClr val="accent1">
                  <a:lumMod val="50000"/>
                </a:schemeClr>
              </a:solidFill>
              <a:effectLst>
                <a:outerShdw blurRad="38100" dist="38100" dir="2700000" algn="tl">
                  <a:srgbClr val="000000">
                    <a:alpha val="43137"/>
                  </a:srgbClr>
                </a:outerShdw>
              </a:effectLst>
              <a:cs typeface="+mj-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1748"/>
                                        </p:tgtEl>
                                        <p:attrNameLst>
                                          <p:attrName>style.visibility</p:attrName>
                                        </p:attrNameLst>
                                      </p:cBhvr>
                                      <p:to>
                                        <p:strVal val="visible"/>
                                      </p:to>
                                    </p:set>
                                    <p:anim calcmode="discrete" valueType="clr">
                                      <p:cBhvr override="childStyle">
                                        <p:cTn id="7" dur="80"/>
                                        <p:tgtEl>
                                          <p:spTgt spid="31748"/>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1748"/>
                                        </p:tgtEl>
                                        <p:attrNameLst>
                                          <p:attrName>fillcolor</p:attrName>
                                        </p:attrNameLst>
                                      </p:cBhvr>
                                      <p:tavLst>
                                        <p:tav tm="0">
                                          <p:val>
                                            <p:clrVal>
                                              <a:schemeClr val="accent2"/>
                                            </p:clrVal>
                                          </p:val>
                                        </p:tav>
                                        <p:tav tm="50000">
                                          <p:val>
                                            <p:clrVal>
                                              <a:schemeClr val="hlink"/>
                                            </p:clrVal>
                                          </p:val>
                                        </p:tav>
                                      </p:tavLst>
                                    </p:anim>
                                    <p:set>
                                      <p:cBhvr>
                                        <p:cTn id="9" dur="80"/>
                                        <p:tgtEl>
                                          <p:spTgt spid="31748"/>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18" presetClass="entr" presetSubtype="12" fill="hold" grpId="0" nodeType="clickEffect">
                                  <p:stCondLst>
                                    <p:cond delay="0"/>
                                  </p:stCondLst>
                                  <p:childTnLst>
                                    <p:set>
                                      <p:cBhvr>
                                        <p:cTn id="13" dur="1" fill="hold">
                                          <p:stCondLst>
                                            <p:cond delay="0"/>
                                          </p:stCondLst>
                                        </p:cTn>
                                        <p:tgtEl>
                                          <p:spTgt spid="31749"/>
                                        </p:tgtEl>
                                        <p:attrNameLst>
                                          <p:attrName>style.visibility</p:attrName>
                                        </p:attrNameLst>
                                      </p:cBhvr>
                                      <p:to>
                                        <p:strVal val="visible"/>
                                      </p:to>
                                    </p:set>
                                    <p:animEffect transition="in" filter="strips(downLeft)">
                                      <p:cBhvr>
                                        <p:cTn id="14" dur="500"/>
                                        <p:tgtEl>
                                          <p:spTgt spid="31749"/>
                                        </p:tgtEl>
                                      </p:cBhvr>
                                    </p:animEffect>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31750"/>
                                        </p:tgtEl>
                                        <p:attrNameLst>
                                          <p:attrName>style.visibility</p:attrName>
                                        </p:attrNameLst>
                                      </p:cBhvr>
                                      <p:to>
                                        <p:strVal val="visible"/>
                                      </p:to>
                                    </p:set>
                                    <p:animEffect transition="in" filter="wedge">
                                      <p:cBhvr>
                                        <p:cTn id="19" dur="2000"/>
                                        <p:tgtEl>
                                          <p:spTgt spid="317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8" grpId="0"/>
      <p:bldP spid="31749" grpId="0"/>
      <p:bldP spid="31750"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516688" y="-242888"/>
            <a:ext cx="1589087" cy="576263"/>
          </a:xfrm>
          <a:prstGeom prst="rect">
            <a:avLst/>
          </a:prstGeom>
          <a:noFill/>
          <a:ln w="9525" algn="ctr">
            <a:noFill/>
            <a:miter lim="800000"/>
            <a:headEnd/>
            <a:tailEnd/>
          </a:ln>
          <a:effectLst/>
        </p:spPr>
        <p:txBody>
          <a:bodyPr/>
          <a:lstStyle/>
          <a:p>
            <a:pPr marL="342900" indent="-342900" algn="r" rtl="1">
              <a:spcBef>
                <a:spcPct val="20000"/>
              </a:spcBef>
              <a:buFontTx/>
              <a:buBlip>
                <a:blip r:embed="rId3"/>
              </a:buBlip>
            </a:pPr>
            <a:endParaRPr lang="en-US" sz="4800">
              <a:solidFill>
                <a:schemeClr val="accent1">
                  <a:lumMod val="50000"/>
                </a:schemeClr>
              </a:solidFill>
              <a:effectLst>
                <a:outerShdw blurRad="38100" dist="38100" dir="2700000" algn="tl">
                  <a:srgbClr val="000000">
                    <a:alpha val="43137"/>
                  </a:srgbClr>
                </a:outerShdw>
              </a:effectLst>
              <a:cs typeface="Zar" pitchFamily="2" charset="-78"/>
            </a:endParaRPr>
          </a:p>
        </p:txBody>
      </p:sp>
      <p:sp>
        <p:nvSpPr>
          <p:cNvPr id="32771" name="WordArt 3"/>
          <p:cNvSpPr>
            <a:spLocks noChangeArrowheads="1" noChangeShapeType="1" noTextEdit="1"/>
          </p:cNvSpPr>
          <p:nvPr/>
        </p:nvSpPr>
        <p:spPr bwMode="auto">
          <a:xfrm>
            <a:off x="2057400" y="908050"/>
            <a:ext cx="4276725" cy="676275"/>
          </a:xfrm>
          <a:prstGeom prst="rect">
            <a:avLst/>
          </a:prstGeom>
        </p:spPr>
        <p:txBody>
          <a:bodyPr wrap="none" fromWordArt="1">
            <a:prstTxWarp prst="textPlain">
              <a:avLst>
                <a:gd name="adj" fmla="val 48843"/>
              </a:avLst>
            </a:prstTxWarp>
          </a:bodyPr>
          <a:lstStyle/>
          <a:p>
            <a:pPr rtl="1"/>
            <a:r>
              <a:rPr lang="fa-IR" sz="3600" kern="10" dirty="0">
                <a:ln w="31550" cmpd="sng">
                  <a:gradFill>
                    <a:gsLst>
                      <a:gs pos="70000">
                        <a:schemeClr val="accent6">
                          <a:shade val="50000"/>
                          <a:satMod val="190000"/>
                        </a:schemeClr>
                      </a:gs>
                      <a:gs pos="0">
                        <a:schemeClr val="accent6">
                          <a:tint val="77000"/>
                          <a:satMod val="180000"/>
                        </a:schemeClr>
                      </a:gs>
                    </a:gsLst>
                    <a:lin ang="5400000"/>
                  </a:gradFill>
                  <a:prstDash val="solid"/>
                </a:ln>
                <a:effectLst>
                  <a:outerShdw blurRad="38100" dist="38100" dir="2700000" algn="tl" rotWithShape="0">
                    <a:srgbClr val="000000">
                      <a:alpha val="43137"/>
                    </a:srgbClr>
                  </a:outerShdw>
                </a:effectLst>
                <a:latin typeface="Nazanin"/>
                <a:cs typeface="+mn-cs"/>
              </a:rPr>
              <a:t>بهره‌وري از ديدگاه سيستمی</a:t>
            </a:r>
          </a:p>
        </p:txBody>
      </p:sp>
      <p:sp>
        <p:nvSpPr>
          <p:cNvPr id="32772" name="AutoShape 4"/>
          <p:cNvSpPr>
            <a:spLocks noChangeArrowheads="1"/>
          </p:cNvSpPr>
          <p:nvPr/>
        </p:nvSpPr>
        <p:spPr bwMode="auto">
          <a:xfrm>
            <a:off x="539750" y="1700213"/>
            <a:ext cx="8064500" cy="4968875"/>
          </a:xfrm>
          <a:prstGeom prst="bevel">
            <a:avLst>
              <a:gd name="adj" fmla="val 12500"/>
            </a:avLst>
          </a:prstGeom>
          <a:solidFill>
            <a:schemeClr val="accent2"/>
          </a:solidFill>
          <a:ln w="9525">
            <a:solidFill>
              <a:schemeClr val="tx1"/>
            </a:solidFill>
            <a:miter lim="800000"/>
            <a:headEnd/>
            <a:tailEnd/>
          </a:ln>
          <a:effectLst/>
        </p:spPr>
        <p:txBody>
          <a:bodyPr wrap="none" anchor="ctr"/>
          <a:lstStyle/>
          <a:p>
            <a:pPr rtl="1">
              <a:spcBef>
                <a:spcPct val="50000"/>
              </a:spcBef>
            </a:pPr>
            <a:endParaRPr lang="fa-IR">
              <a:solidFill>
                <a:schemeClr val="accent1">
                  <a:lumMod val="50000"/>
                </a:schemeClr>
              </a:solidFill>
              <a:effectLst>
                <a:outerShdw blurRad="38100" dist="38100" dir="2700000" algn="tl">
                  <a:srgbClr val="000000">
                    <a:alpha val="43137"/>
                  </a:srgbClr>
                </a:outerShdw>
              </a:effectLst>
              <a:cs typeface="Arial" pitchFamily="34" charset="0"/>
            </a:endParaRPr>
          </a:p>
        </p:txBody>
      </p:sp>
      <p:sp>
        <p:nvSpPr>
          <p:cNvPr id="32773" name="Text Box 5"/>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indent="-342900" rtl="1">
              <a:spcBef>
                <a:spcPct val="20000"/>
              </a:spcBef>
            </a:pPr>
            <a:r>
              <a:rPr lang="fa-IR">
                <a:solidFill>
                  <a:schemeClr val="accent1">
                    <a:lumMod val="50000"/>
                  </a:schemeClr>
                </a:solidFill>
                <a:effectLst>
                  <a:outerShdw blurRad="38100" dist="38100" dir="2700000" algn="tl">
                    <a:srgbClr val="000000">
                      <a:alpha val="43137"/>
                    </a:srgbClr>
                  </a:outerShdw>
                </a:effectLst>
              </a:rPr>
              <a:t>فصل اول: </a:t>
            </a:r>
            <a:r>
              <a:rPr lang="ar-SA">
                <a:solidFill>
                  <a:schemeClr val="accent1">
                    <a:lumMod val="50000"/>
                  </a:schemeClr>
                </a:solidFill>
                <a:effectLst>
                  <a:outerShdw blurRad="38100" dist="38100" dir="2700000" algn="tl">
                    <a:srgbClr val="000000">
                      <a:alpha val="43137"/>
                    </a:srgbClr>
                  </a:outerShdw>
                </a:effectLst>
              </a:rPr>
              <a:t>مفهوم‌ بهره‌وري</a:t>
            </a:r>
            <a:endParaRPr lang="en-US">
              <a:solidFill>
                <a:schemeClr val="accent1">
                  <a:lumMod val="50000"/>
                </a:schemeClr>
              </a:solidFill>
              <a:effectLst>
                <a:outerShdw blurRad="38100" dist="38100" dir="2700000" algn="tl">
                  <a:srgbClr val="000000">
                    <a:alpha val="43137"/>
                  </a:srgbClr>
                </a:outerShdw>
              </a:effectLst>
            </a:endParaRPr>
          </a:p>
        </p:txBody>
      </p:sp>
      <p:sp>
        <p:nvSpPr>
          <p:cNvPr id="32774" name="Rectangle 6"/>
          <p:cNvSpPr>
            <a:spLocks noChangeArrowheads="1"/>
          </p:cNvSpPr>
          <p:nvPr/>
        </p:nvSpPr>
        <p:spPr bwMode="auto">
          <a:xfrm>
            <a:off x="2195513" y="2997200"/>
            <a:ext cx="4897437" cy="2303463"/>
          </a:xfrm>
          <a:prstGeom prst="rect">
            <a:avLst/>
          </a:prstGeom>
          <a:solidFill>
            <a:schemeClr val="accent3"/>
          </a:solidFill>
          <a:ln w="9525" algn="ctr">
            <a:solidFill>
              <a:schemeClr val="tx1"/>
            </a:solidFill>
            <a:miter lim="800000"/>
            <a:headEnd/>
            <a:tailEn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
        <p:nvSpPr>
          <p:cNvPr id="32775" name="Text Box 7"/>
          <p:cNvSpPr txBox="1">
            <a:spLocks noChangeArrowheads="1"/>
          </p:cNvSpPr>
          <p:nvPr/>
        </p:nvSpPr>
        <p:spPr bwMode="auto">
          <a:xfrm>
            <a:off x="1258888" y="2420938"/>
            <a:ext cx="6626225" cy="396875"/>
          </a:xfrm>
          <a:prstGeom prst="rect">
            <a:avLst/>
          </a:prstGeom>
          <a:noFill/>
          <a:ln w="9525" algn="ctr">
            <a:noFill/>
            <a:miter lim="800000"/>
            <a:headEnd/>
            <a:tailEnd/>
          </a:ln>
          <a:effectLst/>
        </p:spPr>
        <p:txBody>
          <a:bodyPr>
            <a:spAutoFit/>
          </a:bodyPr>
          <a:lstStyle/>
          <a:p>
            <a:pPr>
              <a:spcBef>
                <a:spcPct val="50000"/>
              </a:spcBef>
            </a:pPr>
            <a:r>
              <a:rPr lang="fa-IR" sz="2000">
                <a:solidFill>
                  <a:schemeClr val="accent1">
                    <a:lumMod val="50000"/>
                  </a:schemeClr>
                </a:solidFill>
                <a:effectLst>
                  <a:outerShdw blurRad="38100" dist="38100" dir="2700000" algn="tl">
                    <a:srgbClr val="000000">
                      <a:alpha val="43137"/>
                    </a:srgbClr>
                  </a:outerShdw>
                </a:effectLst>
              </a:rPr>
              <a:t>محيط: محيط تجاری، فرهنگی، اقتصادی، اجتماعی، سياسی، تکنولوژی و ....</a:t>
            </a:r>
            <a:endParaRPr lang="en-US" sz="2000">
              <a:solidFill>
                <a:schemeClr val="accent1">
                  <a:lumMod val="50000"/>
                </a:schemeClr>
              </a:solidFill>
              <a:effectLst>
                <a:outerShdw blurRad="38100" dist="38100" dir="2700000" algn="tl">
                  <a:srgbClr val="000000">
                    <a:alpha val="43137"/>
                  </a:srgbClr>
                </a:outerShdw>
              </a:effectLst>
            </a:endParaRPr>
          </a:p>
        </p:txBody>
      </p:sp>
      <p:sp>
        <p:nvSpPr>
          <p:cNvPr id="32776" name="Line 8"/>
          <p:cNvSpPr>
            <a:spLocks noChangeShapeType="1"/>
          </p:cNvSpPr>
          <p:nvPr/>
        </p:nvSpPr>
        <p:spPr bwMode="auto">
          <a:xfrm>
            <a:off x="1258888" y="4149725"/>
            <a:ext cx="865187" cy="0"/>
          </a:xfrm>
          <a:prstGeom prst="line">
            <a:avLst/>
          </a:prstGeom>
          <a:noFill/>
          <a:ln w="12700">
            <a:solidFill>
              <a:schemeClr val="tx1"/>
            </a:solidFill>
            <a:round/>
            <a:headEnd/>
            <a:tailEnd type="triangle" w="lg" len="me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
        <p:nvSpPr>
          <p:cNvPr id="32777" name="Rectangle 9"/>
          <p:cNvSpPr>
            <a:spLocks noChangeArrowheads="1"/>
          </p:cNvSpPr>
          <p:nvPr/>
        </p:nvSpPr>
        <p:spPr bwMode="auto">
          <a:xfrm>
            <a:off x="2987675" y="3500438"/>
            <a:ext cx="3600450" cy="1223962"/>
          </a:xfrm>
          <a:prstGeom prst="rect">
            <a:avLst/>
          </a:prstGeom>
          <a:solidFill>
            <a:schemeClr val="accent4"/>
          </a:solidFill>
          <a:ln w="9525" algn="ctr">
            <a:solidFill>
              <a:schemeClr val="tx1"/>
            </a:solidFill>
            <a:miter lim="800000"/>
            <a:headEnd/>
            <a:tailEn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
        <p:nvSpPr>
          <p:cNvPr id="32778" name="Rectangle 10"/>
          <p:cNvSpPr>
            <a:spLocks noChangeArrowheads="1"/>
          </p:cNvSpPr>
          <p:nvPr/>
        </p:nvSpPr>
        <p:spPr bwMode="auto">
          <a:xfrm>
            <a:off x="3779838" y="3860800"/>
            <a:ext cx="1871662" cy="431800"/>
          </a:xfrm>
          <a:prstGeom prst="rect">
            <a:avLst/>
          </a:prstGeom>
          <a:solidFill>
            <a:schemeClr val="accent5"/>
          </a:solidFill>
          <a:ln w="9525" algn="ctr">
            <a:solidFill>
              <a:schemeClr val="tx1"/>
            </a:solidFill>
            <a:miter lim="800000"/>
            <a:headEnd/>
            <a:tailEn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
        <p:nvSpPr>
          <p:cNvPr id="32779" name="Text Box 11"/>
          <p:cNvSpPr txBox="1">
            <a:spLocks noChangeArrowheads="1"/>
          </p:cNvSpPr>
          <p:nvPr/>
        </p:nvSpPr>
        <p:spPr bwMode="auto">
          <a:xfrm>
            <a:off x="3851275" y="3860800"/>
            <a:ext cx="1727200" cy="488950"/>
          </a:xfrm>
          <a:prstGeom prst="rect">
            <a:avLst/>
          </a:prstGeom>
          <a:noFill/>
          <a:ln w="9525" algn="ctr">
            <a:noFill/>
            <a:miter lim="800000"/>
            <a:headEnd/>
            <a:tailEnd/>
          </a:ln>
          <a:effectLst/>
        </p:spPr>
        <p:txBody>
          <a:bodyPr>
            <a:spAutoFit/>
          </a:bodyPr>
          <a:lstStyle/>
          <a:p>
            <a:pPr>
              <a:spcBef>
                <a:spcPct val="50000"/>
              </a:spcBef>
            </a:pPr>
            <a:r>
              <a:rPr lang="fa-IR">
                <a:solidFill>
                  <a:schemeClr val="accent1">
                    <a:lumMod val="50000"/>
                  </a:schemeClr>
                </a:solidFill>
                <a:effectLst>
                  <a:outerShdw blurRad="38100" dist="38100" dir="2700000" algn="tl">
                    <a:srgbClr val="000000">
                      <a:alpha val="43137"/>
                    </a:srgbClr>
                  </a:outerShdw>
                </a:effectLst>
              </a:rPr>
              <a:t>فرايند تبديل</a:t>
            </a:r>
            <a:endParaRPr lang="en-US">
              <a:solidFill>
                <a:schemeClr val="accent1">
                  <a:lumMod val="50000"/>
                </a:schemeClr>
              </a:solidFill>
              <a:effectLst>
                <a:outerShdw blurRad="38100" dist="38100" dir="2700000" algn="tl">
                  <a:srgbClr val="000000">
                    <a:alpha val="43137"/>
                  </a:srgbClr>
                </a:outerShdw>
              </a:effectLst>
            </a:endParaRPr>
          </a:p>
        </p:txBody>
      </p:sp>
      <p:sp>
        <p:nvSpPr>
          <p:cNvPr id="32780" name="Line 12"/>
          <p:cNvSpPr>
            <a:spLocks noChangeShapeType="1"/>
          </p:cNvSpPr>
          <p:nvPr/>
        </p:nvSpPr>
        <p:spPr bwMode="auto">
          <a:xfrm>
            <a:off x="3059113" y="4076700"/>
            <a:ext cx="722312" cy="0"/>
          </a:xfrm>
          <a:prstGeom prst="line">
            <a:avLst/>
          </a:prstGeom>
          <a:noFill/>
          <a:ln w="12700">
            <a:solidFill>
              <a:schemeClr val="tx1"/>
            </a:solidFill>
            <a:round/>
            <a:headEnd/>
            <a:tailEnd type="triangle" w="lg" len="me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
        <p:nvSpPr>
          <p:cNvPr id="32781" name="Line 13"/>
          <p:cNvSpPr>
            <a:spLocks noChangeShapeType="1"/>
          </p:cNvSpPr>
          <p:nvPr/>
        </p:nvSpPr>
        <p:spPr bwMode="auto">
          <a:xfrm>
            <a:off x="5724525" y="4076700"/>
            <a:ext cx="865188" cy="0"/>
          </a:xfrm>
          <a:prstGeom prst="line">
            <a:avLst/>
          </a:prstGeom>
          <a:noFill/>
          <a:ln w="12700">
            <a:solidFill>
              <a:schemeClr val="tx1"/>
            </a:solidFill>
            <a:round/>
            <a:headEnd/>
            <a:tailEnd type="triangle" w="lg" len="me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
        <p:nvSpPr>
          <p:cNvPr id="32782" name="Line 14"/>
          <p:cNvSpPr>
            <a:spLocks noChangeShapeType="1"/>
          </p:cNvSpPr>
          <p:nvPr/>
        </p:nvSpPr>
        <p:spPr bwMode="auto">
          <a:xfrm>
            <a:off x="7092950" y="4076700"/>
            <a:ext cx="865188" cy="0"/>
          </a:xfrm>
          <a:prstGeom prst="line">
            <a:avLst/>
          </a:prstGeom>
          <a:noFill/>
          <a:ln w="12700">
            <a:solidFill>
              <a:schemeClr val="tx1"/>
            </a:solidFill>
            <a:round/>
            <a:headEnd/>
            <a:tailEnd type="triangle" w="lg" len="me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
        <p:nvSpPr>
          <p:cNvPr id="32783" name="Text Box 15"/>
          <p:cNvSpPr txBox="1">
            <a:spLocks noChangeArrowheads="1"/>
          </p:cNvSpPr>
          <p:nvPr/>
        </p:nvSpPr>
        <p:spPr bwMode="auto">
          <a:xfrm>
            <a:off x="2339975" y="3068638"/>
            <a:ext cx="1439863" cy="488950"/>
          </a:xfrm>
          <a:prstGeom prst="rect">
            <a:avLst/>
          </a:prstGeom>
          <a:noFill/>
          <a:ln w="9525" algn="ctr">
            <a:noFill/>
            <a:miter lim="800000"/>
            <a:headEnd/>
            <a:tailEnd/>
          </a:ln>
          <a:effectLst/>
        </p:spPr>
        <p:txBody>
          <a:bodyPr>
            <a:spAutoFit/>
          </a:bodyPr>
          <a:lstStyle/>
          <a:p>
            <a:pPr>
              <a:spcBef>
                <a:spcPct val="50000"/>
              </a:spcBef>
            </a:pPr>
            <a:endParaRPr lang="fa-IR">
              <a:solidFill>
                <a:schemeClr val="accent1">
                  <a:lumMod val="50000"/>
                </a:schemeClr>
              </a:solidFill>
              <a:effectLst>
                <a:outerShdw blurRad="38100" dist="38100" dir="2700000" algn="tl">
                  <a:srgbClr val="000000">
                    <a:alpha val="43137"/>
                  </a:srgbClr>
                </a:outerShdw>
              </a:effectLst>
            </a:endParaRPr>
          </a:p>
        </p:txBody>
      </p:sp>
      <p:sp>
        <p:nvSpPr>
          <p:cNvPr id="32784" name="Text Box 16"/>
          <p:cNvSpPr txBox="1">
            <a:spLocks noChangeArrowheads="1"/>
          </p:cNvSpPr>
          <p:nvPr/>
        </p:nvSpPr>
        <p:spPr bwMode="auto">
          <a:xfrm>
            <a:off x="2051050" y="3068638"/>
            <a:ext cx="2087563" cy="396875"/>
          </a:xfrm>
          <a:prstGeom prst="rect">
            <a:avLst/>
          </a:prstGeom>
          <a:noFill/>
          <a:ln w="9525" algn="ctr">
            <a:noFill/>
            <a:miter lim="800000"/>
            <a:headEnd/>
            <a:tailEnd/>
          </a:ln>
          <a:effectLst/>
        </p:spPr>
        <p:txBody>
          <a:bodyPr>
            <a:spAutoFit/>
          </a:bodyPr>
          <a:lstStyle/>
          <a:p>
            <a:pPr>
              <a:spcBef>
                <a:spcPct val="50000"/>
              </a:spcBef>
            </a:pPr>
            <a:r>
              <a:rPr lang="fa-IR" sz="2000">
                <a:solidFill>
                  <a:schemeClr val="accent1">
                    <a:lumMod val="50000"/>
                  </a:schemeClr>
                </a:solidFill>
                <a:effectLst>
                  <a:outerShdw blurRad="38100" dist="38100" dir="2700000" algn="tl">
                    <a:srgbClr val="000000">
                      <a:alpha val="43137"/>
                    </a:srgbClr>
                  </a:outerShdw>
                </a:effectLst>
              </a:rPr>
              <a:t>هزينه وروديها</a:t>
            </a:r>
            <a:endParaRPr lang="en-US" sz="2000">
              <a:solidFill>
                <a:schemeClr val="accent1">
                  <a:lumMod val="50000"/>
                </a:schemeClr>
              </a:solidFill>
              <a:effectLst>
                <a:outerShdw blurRad="38100" dist="38100" dir="2700000" algn="tl">
                  <a:srgbClr val="000000">
                    <a:alpha val="43137"/>
                  </a:srgbClr>
                </a:outerShdw>
              </a:effectLst>
            </a:endParaRPr>
          </a:p>
        </p:txBody>
      </p:sp>
      <p:sp>
        <p:nvSpPr>
          <p:cNvPr id="32785" name="Text Box 17"/>
          <p:cNvSpPr txBox="1">
            <a:spLocks noChangeArrowheads="1"/>
          </p:cNvSpPr>
          <p:nvPr/>
        </p:nvSpPr>
        <p:spPr bwMode="auto">
          <a:xfrm>
            <a:off x="5148263" y="3068638"/>
            <a:ext cx="2376487" cy="396875"/>
          </a:xfrm>
          <a:prstGeom prst="rect">
            <a:avLst/>
          </a:prstGeom>
          <a:noFill/>
          <a:ln w="9525" algn="ctr">
            <a:noFill/>
            <a:miter lim="800000"/>
            <a:headEnd/>
            <a:tailEnd/>
          </a:ln>
          <a:effectLst/>
        </p:spPr>
        <p:txBody>
          <a:bodyPr>
            <a:spAutoFit/>
          </a:bodyPr>
          <a:lstStyle/>
          <a:p>
            <a:pPr>
              <a:spcBef>
                <a:spcPct val="50000"/>
              </a:spcBef>
            </a:pPr>
            <a:r>
              <a:rPr lang="fa-IR" sz="2000">
                <a:solidFill>
                  <a:schemeClr val="accent1">
                    <a:lumMod val="50000"/>
                  </a:schemeClr>
                </a:solidFill>
                <a:effectLst>
                  <a:outerShdw blurRad="38100" dist="38100" dir="2700000" algn="tl">
                    <a:srgbClr val="000000">
                      <a:alpha val="43137"/>
                    </a:srgbClr>
                  </a:outerShdw>
                </a:effectLst>
              </a:rPr>
              <a:t>قيمت خروجی ها</a:t>
            </a:r>
            <a:endParaRPr lang="en-US" sz="2000">
              <a:solidFill>
                <a:schemeClr val="accent1">
                  <a:lumMod val="50000"/>
                </a:schemeClr>
              </a:solidFill>
              <a:effectLst>
                <a:outerShdw blurRad="38100" dist="38100" dir="2700000" algn="tl">
                  <a:srgbClr val="000000">
                    <a:alpha val="43137"/>
                  </a:srgbClr>
                </a:outerShdw>
              </a:effectLst>
            </a:endParaRPr>
          </a:p>
        </p:txBody>
      </p:sp>
      <p:sp>
        <p:nvSpPr>
          <p:cNvPr id="32786" name="Text Box 18"/>
          <p:cNvSpPr txBox="1">
            <a:spLocks noChangeArrowheads="1"/>
          </p:cNvSpPr>
          <p:nvPr/>
        </p:nvSpPr>
        <p:spPr bwMode="auto">
          <a:xfrm>
            <a:off x="2627313" y="3500438"/>
            <a:ext cx="1368425" cy="427037"/>
          </a:xfrm>
          <a:prstGeom prst="rect">
            <a:avLst/>
          </a:prstGeom>
          <a:noFill/>
          <a:ln w="9525" algn="ctr">
            <a:noFill/>
            <a:miter lim="800000"/>
            <a:headEnd/>
            <a:tailEnd/>
          </a:ln>
          <a:effectLst/>
        </p:spPr>
        <p:txBody>
          <a:bodyPr>
            <a:spAutoFit/>
          </a:bodyPr>
          <a:lstStyle/>
          <a:p>
            <a:pPr>
              <a:spcBef>
                <a:spcPct val="50000"/>
              </a:spcBef>
            </a:pPr>
            <a:r>
              <a:rPr lang="fa-IR" sz="2200">
                <a:solidFill>
                  <a:schemeClr val="accent1">
                    <a:lumMod val="50000"/>
                  </a:schemeClr>
                </a:solidFill>
                <a:effectLst>
                  <a:outerShdw blurRad="38100" dist="38100" dir="2700000" algn="tl">
                    <a:srgbClr val="000000">
                      <a:alpha val="43137"/>
                    </a:srgbClr>
                  </a:outerShdw>
                </a:effectLst>
              </a:rPr>
              <a:t>ورودی</a:t>
            </a:r>
            <a:endParaRPr lang="en-US" sz="2200">
              <a:solidFill>
                <a:schemeClr val="accent1">
                  <a:lumMod val="50000"/>
                </a:schemeClr>
              </a:solidFill>
              <a:effectLst>
                <a:outerShdw blurRad="38100" dist="38100" dir="2700000" algn="tl">
                  <a:srgbClr val="000000">
                    <a:alpha val="43137"/>
                  </a:srgbClr>
                </a:outerShdw>
              </a:effectLst>
            </a:endParaRPr>
          </a:p>
        </p:txBody>
      </p:sp>
      <p:sp>
        <p:nvSpPr>
          <p:cNvPr id="32787" name="Text Box 19"/>
          <p:cNvSpPr txBox="1">
            <a:spLocks noChangeArrowheads="1"/>
          </p:cNvSpPr>
          <p:nvPr/>
        </p:nvSpPr>
        <p:spPr bwMode="auto">
          <a:xfrm>
            <a:off x="2843213" y="4149725"/>
            <a:ext cx="935037" cy="396875"/>
          </a:xfrm>
          <a:prstGeom prst="rect">
            <a:avLst/>
          </a:prstGeom>
          <a:noFill/>
          <a:ln w="9525" algn="ctr">
            <a:noFill/>
            <a:miter lim="800000"/>
            <a:headEnd/>
            <a:tailEnd/>
          </a:ln>
          <a:effectLst/>
        </p:spPr>
        <p:txBody>
          <a:bodyPr>
            <a:spAutoFit/>
          </a:bodyPr>
          <a:lstStyle/>
          <a:p>
            <a:pPr>
              <a:spcBef>
                <a:spcPct val="50000"/>
              </a:spcBef>
            </a:pPr>
            <a:r>
              <a:rPr lang="fa-IR" sz="2000" dirty="0">
                <a:solidFill>
                  <a:schemeClr val="accent1">
                    <a:lumMod val="50000"/>
                  </a:schemeClr>
                </a:solidFill>
                <a:effectLst>
                  <a:outerShdw blurRad="38100" dist="38100" dir="2700000" algn="tl">
                    <a:srgbClr val="000000">
                      <a:alpha val="43137"/>
                    </a:srgbClr>
                  </a:outerShdw>
                </a:effectLst>
              </a:rPr>
              <a:t>بازخور</a:t>
            </a:r>
            <a:endParaRPr lang="en-US" sz="2000" dirty="0">
              <a:solidFill>
                <a:schemeClr val="accent1">
                  <a:lumMod val="50000"/>
                </a:schemeClr>
              </a:solidFill>
              <a:effectLst>
                <a:outerShdw blurRad="38100" dist="38100" dir="2700000" algn="tl">
                  <a:srgbClr val="000000">
                    <a:alpha val="43137"/>
                  </a:srgbClr>
                </a:outerShdw>
              </a:effectLst>
            </a:endParaRPr>
          </a:p>
        </p:txBody>
      </p:sp>
      <p:sp>
        <p:nvSpPr>
          <p:cNvPr id="32788" name="Text Box 20"/>
          <p:cNvSpPr txBox="1">
            <a:spLocks noChangeArrowheads="1"/>
          </p:cNvSpPr>
          <p:nvPr/>
        </p:nvSpPr>
        <p:spPr bwMode="auto">
          <a:xfrm>
            <a:off x="5508625" y="3573463"/>
            <a:ext cx="1150938" cy="396875"/>
          </a:xfrm>
          <a:prstGeom prst="rect">
            <a:avLst/>
          </a:prstGeom>
          <a:noFill/>
          <a:ln w="9525" algn="ctr">
            <a:noFill/>
            <a:miter lim="800000"/>
            <a:headEnd/>
            <a:tailEnd/>
          </a:ln>
          <a:effectLst/>
        </p:spPr>
        <p:txBody>
          <a:bodyPr>
            <a:spAutoFit/>
          </a:bodyPr>
          <a:lstStyle/>
          <a:p>
            <a:pPr>
              <a:spcBef>
                <a:spcPct val="50000"/>
              </a:spcBef>
            </a:pPr>
            <a:r>
              <a:rPr lang="fa-IR" sz="2000">
                <a:solidFill>
                  <a:schemeClr val="accent1">
                    <a:lumMod val="50000"/>
                  </a:schemeClr>
                </a:solidFill>
                <a:effectLst>
                  <a:outerShdw blurRad="38100" dist="38100" dir="2700000" algn="tl">
                    <a:srgbClr val="000000">
                      <a:alpha val="43137"/>
                    </a:srgbClr>
                  </a:outerShdw>
                </a:effectLst>
              </a:rPr>
              <a:t>خروجی</a:t>
            </a:r>
            <a:endParaRPr lang="en-US" sz="2000">
              <a:solidFill>
                <a:schemeClr val="accent1">
                  <a:lumMod val="50000"/>
                </a:schemeClr>
              </a:solidFill>
              <a:effectLst>
                <a:outerShdw blurRad="38100" dist="38100" dir="2700000" algn="tl">
                  <a:srgbClr val="000000">
                    <a:alpha val="43137"/>
                  </a:srgbClr>
                </a:outerShdw>
              </a:effectLst>
            </a:endParaRPr>
          </a:p>
        </p:txBody>
      </p:sp>
      <p:sp>
        <p:nvSpPr>
          <p:cNvPr id="32789" name="Text Box 21"/>
          <p:cNvSpPr txBox="1">
            <a:spLocks noChangeArrowheads="1"/>
          </p:cNvSpPr>
          <p:nvPr/>
        </p:nvSpPr>
        <p:spPr bwMode="auto">
          <a:xfrm>
            <a:off x="5651500" y="4149725"/>
            <a:ext cx="935038" cy="427038"/>
          </a:xfrm>
          <a:prstGeom prst="rect">
            <a:avLst/>
          </a:prstGeom>
          <a:noFill/>
          <a:ln w="9525" algn="ctr">
            <a:noFill/>
            <a:miter lim="800000"/>
            <a:headEnd/>
            <a:tailEnd/>
          </a:ln>
          <a:effectLst/>
        </p:spPr>
        <p:txBody>
          <a:bodyPr>
            <a:spAutoFit/>
          </a:bodyPr>
          <a:lstStyle/>
          <a:p>
            <a:pPr>
              <a:spcBef>
                <a:spcPct val="50000"/>
              </a:spcBef>
            </a:pPr>
            <a:r>
              <a:rPr lang="fa-IR" sz="2200">
                <a:solidFill>
                  <a:schemeClr val="accent1">
                    <a:lumMod val="50000"/>
                  </a:schemeClr>
                </a:solidFill>
                <a:effectLst>
                  <a:outerShdw blurRad="38100" dist="38100" dir="2700000" algn="tl">
                    <a:srgbClr val="000000">
                      <a:alpha val="43137"/>
                    </a:srgbClr>
                  </a:outerShdw>
                </a:effectLst>
              </a:rPr>
              <a:t>فيزيکی</a:t>
            </a:r>
            <a:endParaRPr lang="en-US" sz="2200">
              <a:solidFill>
                <a:schemeClr val="accent1">
                  <a:lumMod val="50000"/>
                </a:schemeClr>
              </a:solidFill>
              <a:effectLst>
                <a:outerShdw blurRad="38100" dist="38100" dir="2700000" algn="tl">
                  <a:srgbClr val="000000">
                    <a:alpha val="43137"/>
                  </a:srgbClr>
                </a:outerShdw>
              </a:effectLst>
            </a:endParaRPr>
          </a:p>
        </p:txBody>
      </p:sp>
      <p:sp>
        <p:nvSpPr>
          <p:cNvPr id="32790" name="Text Box 22"/>
          <p:cNvSpPr txBox="1">
            <a:spLocks noChangeArrowheads="1"/>
          </p:cNvSpPr>
          <p:nvPr/>
        </p:nvSpPr>
        <p:spPr bwMode="auto">
          <a:xfrm>
            <a:off x="2484438" y="4797425"/>
            <a:ext cx="1079500" cy="427038"/>
          </a:xfrm>
          <a:prstGeom prst="rect">
            <a:avLst/>
          </a:prstGeom>
          <a:noFill/>
          <a:ln w="9525" algn="ctr">
            <a:noFill/>
            <a:miter lim="800000"/>
            <a:headEnd/>
            <a:tailEnd/>
          </a:ln>
          <a:effectLst/>
        </p:spPr>
        <p:txBody>
          <a:bodyPr>
            <a:spAutoFit/>
          </a:bodyPr>
          <a:lstStyle/>
          <a:p>
            <a:pPr>
              <a:spcBef>
                <a:spcPct val="50000"/>
              </a:spcBef>
            </a:pPr>
            <a:r>
              <a:rPr lang="fa-IR" sz="2200">
                <a:solidFill>
                  <a:schemeClr val="accent1">
                    <a:lumMod val="50000"/>
                  </a:schemeClr>
                </a:solidFill>
                <a:effectLst>
                  <a:outerShdw blurRad="38100" dist="38100" dir="2700000" algn="tl">
                    <a:srgbClr val="000000">
                      <a:alpha val="43137"/>
                    </a:srgbClr>
                  </a:outerShdw>
                </a:effectLst>
              </a:rPr>
              <a:t>بازخور</a:t>
            </a:r>
            <a:endParaRPr lang="en-US" sz="2200">
              <a:solidFill>
                <a:schemeClr val="accent1">
                  <a:lumMod val="50000"/>
                </a:schemeClr>
              </a:solidFill>
              <a:effectLst>
                <a:outerShdw blurRad="38100" dist="38100" dir="2700000" algn="tl">
                  <a:srgbClr val="000000">
                    <a:alpha val="43137"/>
                  </a:srgbClr>
                </a:outerShdw>
              </a:effectLst>
            </a:endParaRPr>
          </a:p>
        </p:txBody>
      </p:sp>
      <p:sp>
        <p:nvSpPr>
          <p:cNvPr id="32791" name="Text Box 23"/>
          <p:cNvSpPr txBox="1">
            <a:spLocks noChangeArrowheads="1"/>
          </p:cNvSpPr>
          <p:nvPr/>
        </p:nvSpPr>
        <p:spPr bwMode="auto">
          <a:xfrm>
            <a:off x="6011863" y="4797425"/>
            <a:ext cx="936625" cy="488950"/>
          </a:xfrm>
          <a:prstGeom prst="rect">
            <a:avLst/>
          </a:prstGeom>
          <a:noFill/>
          <a:ln w="9525" algn="ctr">
            <a:noFill/>
            <a:miter lim="800000"/>
            <a:headEnd/>
            <a:tailEnd/>
          </a:ln>
          <a:effectLst/>
        </p:spPr>
        <p:txBody>
          <a:bodyPr>
            <a:spAutoFit/>
          </a:bodyPr>
          <a:lstStyle/>
          <a:p>
            <a:pPr>
              <a:spcBef>
                <a:spcPct val="50000"/>
              </a:spcBef>
            </a:pPr>
            <a:r>
              <a:rPr lang="fa-IR" sz="2200">
                <a:solidFill>
                  <a:schemeClr val="accent1">
                    <a:lumMod val="50000"/>
                  </a:schemeClr>
                </a:solidFill>
                <a:effectLst>
                  <a:outerShdw blurRad="38100" dist="38100" dir="2700000" algn="tl">
                    <a:srgbClr val="000000">
                      <a:alpha val="43137"/>
                    </a:srgbClr>
                  </a:outerShdw>
                </a:effectLst>
              </a:rPr>
              <a:t>مالی</a:t>
            </a:r>
            <a:r>
              <a:rPr lang="fa-IR">
                <a:solidFill>
                  <a:schemeClr val="accent1">
                    <a:lumMod val="50000"/>
                  </a:schemeClr>
                </a:solidFill>
                <a:effectLst>
                  <a:outerShdw blurRad="38100" dist="38100" dir="2700000" algn="tl">
                    <a:srgbClr val="000000">
                      <a:alpha val="43137"/>
                    </a:srgbClr>
                  </a:outerShdw>
                </a:effectLst>
              </a:rPr>
              <a:t> </a:t>
            </a:r>
            <a:endParaRPr lang="en-US">
              <a:solidFill>
                <a:schemeClr val="accent1">
                  <a:lumMod val="50000"/>
                </a:schemeClr>
              </a:solidFill>
              <a:effectLst>
                <a:outerShdw blurRad="38100" dist="38100" dir="2700000" algn="tl">
                  <a:srgbClr val="000000">
                    <a:alpha val="43137"/>
                  </a:srgbClr>
                </a:outerShdw>
              </a:effectLst>
            </a:endParaRPr>
          </a:p>
        </p:txBody>
      </p:sp>
      <p:sp>
        <p:nvSpPr>
          <p:cNvPr id="32792" name="Text Box 24"/>
          <p:cNvSpPr txBox="1">
            <a:spLocks noChangeArrowheads="1"/>
          </p:cNvSpPr>
          <p:nvPr/>
        </p:nvSpPr>
        <p:spPr bwMode="auto">
          <a:xfrm>
            <a:off x="1331913" y="3716338"/>
            <a:ext cx="576262" cy="488950"/>
          </a:xfrm>
          <a:prstGeom prst="rect">
            <a:avLst/>
          </a:prstGeom>
          <a:noFill/>
          <a:ln w="9525" algn="ctr">
            <a:noFill/>
            <a:miter lim="800000"/>
            <a:headEnd/>
            <a:tailEnd/>
          </a:ln>
          <a:effectLst/>
        </p:spPr>
        <p:txBody>
          <a:bodyPr>
            <a:spAutoFit/>
          </a:bodyPr>
          <a:lstStyle/>
          <a:p>
            <a:pPr>
              <a:spcBef>
                <a:spcPct val="50000"/>
              </a:spcBef>
            </a:pPr>
            <a:endParaRPr lang="fa-IR">
              <a:solidFill>
                <a:schemeClr val="accent1">
                  <a:lumMod val="50000"/>
                </a:schemeClr>
              </a:solidFill>
              <a:effectLst>
                <a:outerShdw blurRad="38100" dist="38100" dir="2700000" algn="tl">
                  <a:srgbClr val="000000">
                    <a:alpha val="43137"/>
                  </a:srgbClr>
                </a:outerShdw>
              </a:effectLst>
            </a:endParaRPr>
          </a:p>
        </p:txBody>
      </p:sp>
      <p:sp>
        <p:nvSpPr>
          <p:cNvPr id="32793" name="Text Box 25"/>
          <p:cNvSpPr txBox="1">
            <a:spLocks noChangeArrowheads="1"/>
          </p:cNvSpPr>
          <p:nvPr/>
        </p:nvSpPr>
        <p:spPr bwMode="auto">
          <a:xfrm>
            <a:off x="1295400" y="3573463"/>
            <a:ext cx="755650" cy="492443"/>
          </a:xfrm>
          <a:prstGeom prst="rect">
            <a:avLst/>
          </a:prstGeom>
          <a:noFill/>
          <a:ln w="9525" algn="ctr">
            <a:noFill/>
            <a:miter lim="800000"/>
            <a:headEnd/>
            <a:tailEnd/>
          </a:ln>
          <a:effectLst/>
        </p:spPr>
        <p:txBody>
          <a:bodyPr wrap="square">
            <a:spAutoFit/>
          </a:bodyPr>
          <a:lstStyle/>
          <a:p>
            <a:pPr>
              <a:spcBef>
                <a:spcPct val="50000"/>
              </a:spcBef>
            </a:pPr>
            <a:r>
              <a:rPr lang="fa-IR" dirty="0">
                <a:solidFill>
                  <a:schemeClr val="accent1">
                    <a:lumMod val="50000"/>
                  </a:schemeClr>
                </a:solidFill>
                <a:effectLst>
                  <a:outerShdw blurRad="38100" dist="38100" dir="2700000" algn="tl">
                    <a:srgbClr val="000000">
                      <a:alpha val="43137"/>
                    </a:srgbClr>
                  </a:outerShdw>
                </a:effectLst>
              </a:rPr>
              <a:t>خريد</a:t>
            </a:r>
            <a:endParaRPr lang="en-US" dirty="0">
              <a:solidFill>
                <a:schemeClr val="accent1">
                  <a:lumMod val="50000"/>
                </a:schemeClr>
              </a:solidFill>
              <a:effectLst>
                <a:outerShdw blurRad="38100" dist="38100" dir="2700000" algn="tl">
                  <a:srgbClr val="000000">
                    <a:alpha val="43137"/>
                  </a:srgbClr>
                </a:outerShdw>
              </a:effectLst>
            </a:endParaRPr>
          </a:p>
        </p:txBody>
      </p:sp>
      <p:sp>
        <p:nvSpPr>
          <p:cNvPr id="32794" name="Text Box 26"/>
          <p:cNvSpPr txBox="1">
            <a:spLocks noChangeArrowheads="1"/>
          </p:cNvSpPr>
          <p:nvPr/>
        </p:nvSpPr>
        <p:spPr bwMode="auto">
          <a:xfrm>
            <a:off x="6948488" y="3573463"/>
            <a:ext cx="1079500" cy="488950"/>
          </a:xfrm>
          <a:prstGeom prst="rect">
            <a:avLst/>
          </a:prstGeom>
          <a:noFill/>
          <a:ln w="9525" algn="ctr">
            <a:noFill/>
            <a:miter lim="800000"/>
            <a:headEnd/>
            <a:tailEnd/>
          </a:ln>
          <a:effectLst/>
        </p:spPr>
        <p:txBody>
          <a:bodyPr>
            <a:spAutoFit/>
          </a:bodyPr>
          <a:lstStyle/>
          <a:p>
            <a:pPr>
              <a:spcBef>
                <a:spcPct val="50000"/>
              </a:spcBef>
            </a:pPr>
            <a:r>
              <a:rPr lang="fa-IR" sz="2200">
                <a:solidFill>
                  <a:schemeClr val="accent1">
                    <a:lumMod val="50000"/>
                  </a:schemeClr>
                </a:solidFill>
                <a:effectLst>
                  <a:outerShdw blurRad="38100" dist="38100" dir="2700000" algn="tl">
                    <a:srgbClr val="000000">
                      <a:alpha val="43137"/>
                    </a:srgbClr>
                  </a:outerShdw>
                </a:effectLst>
              </a:rPr>
              <a:t>فروش</a:t>
            </a:r>
            <a:r>
              <a:rPr lang="fa-IR">
                <a:solidFill>
                  <a:schemeClr val="accent1">
                    <a:lumMod val="50000"/>
                  </a:schemeClr>
                </a:solidFill>
                <a:effectLst>
                  <a:outerShdw blurRad="38100" dist="38100" dir="2700000" algn="tl">
                    <a:srgbClr val="000000">
                      <a:alpha val="43137"/>
                    </a:srgbClr>
                  </a:outerShdw>
                </a:effectLst>
              </a:rPr>
              <a:t> </a:t>
            </a:r>
            <a:endParaRPr lang="en-US">
              <a:solidFill>
                <a:schemeClr val="accent1">
                  <a:lumMod val="50000"/>
                </a:schemeClr>
              </a:solidFill>
              <a:effectLst>
                <a:outerShdw blurRad="38100" dist="38100" dir="2700000" algn="tl">
                  <a:srgbClr val="000000">
                    <a:alpha val="43137"/>
                  </a:srgbClr>
                </a:outerShdw>
              </a:effectLst>
            </a:endParaRPr>
          </a:p>
        </p:txBody>
      </p:sp>
      <p:sp>
        <p:nvSpPr>
          <p:cNvPr id="32795" name="Line 27"/>
          <p:cNvSpPr>
            <a:spLocks noChangeShapeType="1"/>
          </p:cNvSpPr>
          <p:nvPr/>
        </p:nvSpPr>
        <p:spPr bwMode="auto">
          <a:xfrm flipH="1">
            <a:off x="2987675" y="4724400"/>
            <a:ext cx="3600450" cy="0"/>
          </a:xfrm>
          <a:prstGeom prst="line">
            <a:avLst/>
          </a:prstGeom>
          <a:noFill/>
          <a:ln w="9525">
            <a:solidFill>
              <a:schemeClr val="tx1"/>
            </a:solidFill>
            <a:round/>
            <a:headEnd/>
            <a:tailEnd type="triangle" w="med" len="med"/>
          </a:ln>
          <a:effectLst/>
        </p:spPr>
        <p:txBody>
          <a:bodyPr rot="10800000" wrap="none" anchor="ctr"/>
          <a:lstStyle/>
          <a:p>
            <a:endParaRPr lang="fa-IR">
              <a:solidFill>
                <a:schemeClr val="accent1">
                  <a:lumMod val="50000"/>
                </a:schemeClr>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WordArt 2" descr="Paper bag"/>
          <p:cNvSpPr>
            <a:spLocks noChangeArrowheads="1" noChangeShapeType="1" noTextEdit="1"/>
          </p:cNvSpPr>
          <p:nvPr/>
        </p:nvSpPr>
        <p:spPr bwMode="auto">
          <a:xfrm>
            <a:off x="1905000" y="1052513"/>
            <a:ext cx="5105400" cy="809625"/>
          </a:xfrm>
          <a:prstGeom prst="rect">
            <a:avLst/>
          </a:prstGeom>
        </p:spPr>
        <p:txBody>
          <a:bodyPr wrap="none" fromWordArt="1">
            <a:prstTxWarp prst="textPlain">
              <a:avLst>
                <a:gd name="adj" fmla="val 48759"/>
              </a:avLst>
            </a:prstTxWarp>
          </a:bodyPr>
          <a:lstStyle/>
          <a:p>
            <a:pPr rtl="1"/>
            <a:r>
              <a:rPr lang="fa-IR" sz="3600" kern="1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Nazanin"/>
                <a:cs typeface="+mn-cs"/>
              </a:rPr>
              <a:t> بهره‌وري از ديدگاه ژاپنی</a:t>
            </a:r>
          </a:p>
        </p:txBody>
      </p:sp>
      <p:sp>
        <p:nvSpPr>
          <p:cNvPr id="34819" name="Text Box 3"/>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indent="-342900" rtl="1">
              <a:spcBef>
                <a:spcPct val="20000"/>
              </a:spcBef>
            </a:pPr>
            <a:r>
              <a:rPr lang="fa-IR" sz="1400" dirty="0">
                <a:effectLst>
                  <a:outerShdw blurRad="38100" dist="38100" dir="2700000" algn="tl">
                    <a:srgbClr val="000000">
                      <a:alpha val="43137"/>
                    </a:srgbClr>
                  </a:outerShdw>
                </a:effectLst>
                <a:cs typeface="2  Bardiya" pitchFamily="2" charset="-78"/>
              </a:rPr>
              <a:t>فصل اول: </a:t>
            </a:r>
            <a:r>
              <a:rPr lang="ar-SA" sz="1400" dirty="0">
                <a:effectLst>
                  <a:outerShdw blurRad="38100" dist="38100" dir="2700000" algn="tl">
                    <a:srgbClr val="000000">
                      <a:alpha val="43137"/>
                    </a:srgbClr>
                  </a:outerShdw>
                </a:effectLst>
                <a:cs typeface="2  Bardiya" pitchFamily="2" charset="-78"/>
              </a:rPr>
              <a:t>مفهوم‌ بهره‌وري</a:t>
            </a:r>
            <a:endParaRPr lang="en-US" sz="1400" dirty="0">
              <a:effectLst>
                <a:outerShdw blurRad="38100" dist="38100" dir="2700000" algn="tl">
                  <a:srgbClr val="000000">
                    <a:alpha val="43137"/>
                  </a:srgbClr>
                </a:outerShdw>
              </a:effectLst>
              <a:cs typeface="2  Bardiya" pitchFamily="2" charset="-78"/>
            </a:endParaRPr>
          </a:p>
        </p:txBody>
      </p:sp>
      <p:sp>
        <p:nvSpPr>
          <p:cNvPr id="34820" name="Text Box 4"/>
          <p:cNvSpPr txBox="1">
            <a:spLocks noChangeArrowheads="1"/>
          </p:cNvSpPr>
          <p:nvPr/>
        </p:nvSpPr>
        <p:spPr bwMode="auto">
          <a:xfrm>
            <a:off x="0" y="2057400"/>
            <a:ext cx="8964612" cy="830997"/>
          </a:xfrm>
          <a:prstGeom prst="rect">
            <a:avLst/>
          </a:prstGeom>
          <a:noFill/>
          <a:ln w="9525">
            <a:noFill/>
            <a:miter lim="800000"/>
            <a:headEnd/>
            <a:tailEnd/>
          </a:ln>
          <a:effectLst/>
        </p:spPr>
        <p:txBody>
          <a:bodyPr>
            <a:spAutoFit/>
          </a:bodyPr>
          <a:lstStyle/>
          <a:p>
            <a:pPr algn="just" rtl="1">
              <a:spcBef>
                <a:spcPct val="50000"/>
              </a:spcBef>
            </a:pPr>
            <a:r>
              <a:rPr lang="ar-SA" sz="2400" dirty="0">
                <a:solidFill>
                  <a:schemeClr val="tx2">
                    <a:lumMod val="75000"/>
                  </a:schemeClr>
                </a:solidFill>
                <a:effectLst>
                  <a:outerShdw blurRad="38100" dist="38100" dir="2700000" algn="tl">
                    <a:srgbClr val="000000">
                      <a:alpha val="43137"/>
                    </a:srgbClr>
                  </a:outerShdw>
                </a:effectLst>
                <a:cs typeface="+mn-cs"/>
              </a:rPr>
              <a:t> </a:t>
            </a:r>
            <a:r>
              <a:rPr lang="fa-IR" sz="2400" dirty="0">
                <a:solidFill>
                  <a:schemeClr val="tx2">
                    <a:lumMod val="75000"/>
                  </a:schemeClr>
                </a:solidFill>
                <a:effectLst>
                  <a:outerShdw blurRad="38100" dist="38100" dir="2700000" algn="tl">
                    <a:srgbClr val="000000">
                      <a:alpha val="43137"/>
                    </a:srgbClr>
                  </a:outerShdw>
                </a:effectLst>
                <a:cs typeface="+mn-cs"/>
              </a:rPr>
              <a:t>بهره وری در ژاپن موضوعی ملی و فراگير است و به عنوان يک رويکرد تاريخی، استراتژی بهبود بهره وری در کنار </a:t>
            </a:r>
            <a:r>
              <a:rPr lang="fa-IR" sz="2400" dirty="0">
                <a:solidFill>
                  <a:srgbClr val="FFC000"/>
                </a:solidFill>
                <a:effectLst>
                  <a:outerShdw blurRad="38100" dist="38100" dir="2700000" algn="tl">
                    <a:srgbClr val="000000">
                      <a:alpha val="43137"/>
                    </a:srgbClr>
                  </a:outerShdw>
                </a:effectLst>
                <a:cs typeface="+mn-cs"/>
              </a:rPr>
              <a:t>مديريت کيفيت جامع </a:t>
            </a:r>
            <a:r>
              <a:rPr lang="fa-IR" sz="2400" dirty="0">
                <a:solidFill>
                  <a:schemeClr val="tx2">
                    <a:lumMod val="75000"/>
                  </a:schemeClr>
                </a:solidFill>
                <a:effectLst>
                  <a:outerShdw blurRad="38100" dist="38100" dir="2700000" algn="tl">
                    <a:srgbClr val="000000">
                      <a:alpha val="43137"/>
                    </a:srgbClr>
                  </a:outerShdw>
                </a:effectLst>
                <a:cs typeface="+mn-cs"/>
              </a:rPr>
              <a:t>مطرح می گردد. </a:t>
            </a:r>
            <a:endParaRPr lang="en-US" sz="2400" dirty="0">
              <a:solidFill>
                <a:schemeClr val="tx2">
                  <a:lumMod val="75000"/>
                </a:schemeClr>
              </a:solidFill>
              <a:effectLst>
                <a:outerShdw blurRad="38100" dist="38100" dir="2700000" algn="tl">
                  <a:srgbClr val="000000">
                    <a:alpha val="43137"/>
                  </a:srgbClr>
                </a:outerShdw>
              </a:effectLst>
              <a:cs typeface="+mn-cs"/>
            </a:endParaRPr>
          </a:p>
        </p:txBody>
      </p:sp>
      <p:sp>
        <p:nvSpPr>
          <p:cNvPr id="34821" name="Text Box 5"/>
          <p:cNvSpPr txBox="1">
            <a:spLocks noChangeArrowheads="1"/>
          </p:cNvSpPr>
          <p:nvPr/>
        </p:nvSpPr>
        <p:spPr bwMode="auto">
          <a:xfrm>
            <a:off x="0" y="4221163"/>
            <a:ext cx="3203575" cy="461665"/>
          </a:xfrm>
          <a:prstGeom prst="rect">
            <a:avLst/>
          </a:prstGeom>
          <a:noFill/>
          <a:ln w="9525" algn="ctr">
            <a:noFill/>
            <a:miter lim="800000"/>
            <a:headEnd/>
            <a:tailEnd/>
          </a:ln>
          <a:effectLst/>
        </p:spPr>
        <p:txBody>
          <a:bodyPr>
            <a:spAutoFit/>
          </a:bodyPr>
          <a:lstStyle/>
          <a:p>
            <a:pPr rtl="1">
              <a:spcBef>
                <a:spcPct val="50000"/>
              </a:spcBef>
            </a:pPr>
            <a:r>
              <a:rPr lang="fa-IR" sz="2400" dirty="0">
                <a:solidFill>
                  <a:schemeClr val="tx2">
                    <a:lumMod val="75000"/>
                  </a:schemeClr>
                </a:solidFill>
                <a:effectLst>
                  <a:outerShdw blurRad="38100" dist="38100" dir="2700000" algn="tl">
                    <a:srgbClr val="000000">
                      <a:alpha val="43137"/>
                    </a:srgbClr>
                  </a:outerShdw>
                </a:effectLst>
                <a:cs typeface="+mn-cs"/>
              </a:rPr>
              <a:t> </a:t>
            </a:r>
            <a:r>
              <a:rPr lang="en-US" sz="2400" dirty="0">
                <a:solidFill>
                  <a:schemeClr val="tx2">
                    <a:lumMod val="75000"/>
                  </a:schemeClr>
                </a:solidFill>
                <a:effectLst>
                  <a:outerShdw blurRad="38100" dist="38100" dir="2700000" algn="tl">
                    <a:srgbClr val="000000">
                      <a:alpha val="43137"/>
                    </a:srgbClr>
                  </a:outerShdw>
                </a:effectLst>
                <a:cs typeface="+mn-cs"/>
              </a:rPr>
              <a:t>P</a:t>
            </a:r>
            <a:r>
              <a:rPr lang="fa-IR" sz="2400" dirty="0">
                <a:solidFill>
                  <a:schemeClr val="tx2">
                    <a:lumMod val="75000"/>
                  </a:schemeClr>
                </a:solidFill>
                <a:effectLst>
                  <a:outerShdw blurRad="38100" dist="38100" dir="2700000" algn="tl">
                    <a:srgbClr val="000000">
                      <a:alpha val="43137"/>
                    </a:srgbClr>
                  </a:outerShdw>
                </a:effectLst>
                <a:cs typeface="+mn-cs"/>
              </a:rPr>
              <a:t> ( </a:t>
            </a:r>
            <a:r>
              <a:rPr lang="fa-IR" sz="2400" dirty="0">
                <a:solidFill>
                  <a:srgbClr val="FFC000"/>
                </a:solidFill>
                <a:effectLst>
                  <a:outerShdw blurRad="38100" dist="38100" dir="2700000" algn="tl">
                    <a:srgbClr val="000000">
                      <a:alpha val="43137"/>
                    </a:srgbClr>
                  </a:outerShdw>
                </a:effectLst>
                <a:cs typeface="+mn-cs"/>
              </a:rPr>
              <a:t>شاخص بهره وری  </a:t>
            </a:r>
            <a:r>
              <a:rPr lang="fa-IR" sz="2400" dirty="0">
                <a:solidFill>
                  <a:schemeClr val="tx2">
                    <a:lumMod val="75000"/>
                  </a:schemeClr>
                </a:solidFill>
                <a:effectLst>
                  <a:outerShdw blurRad="38100" dist="38100" dir="2700000" algn="tl">
                    <a:srgbClr val="000000">
                      <a:alpha val="43137"/>
                    </a:srgbClr>
                  </a:outerShdw>
                </a:effectLst>
                <a:cs typeface="+mn-cs"/>
              </a:rPr>
              <a:t>)</a:t>
            </a:r>
            <a:endParaRPr lang="en-US" sz="2400" dirty="0">
              <a:solidFill>
                <a:schemeClr val="tx2">
                  <a:lumMod val="75000"/>
                </a:schemeClr>
              </a:solidFill>
              <a:effectLst>
                <a:outerShdw blurRad="38100" dist="38100" dir="2700000" algn="tl">
                  <a:srgbClr val="000000">
                    <a:alpha val="43137"/>
                  </a:srgbClr>
                </a:outerShdw>
              </a:effectLst>
              <a:cs typeface="+mn-cs"/>
            </a:endParaRPr>
          </a:p>
        </p:txBody>
      </p:sp>
      <p:sp>
        <p:nvSpPr>
          <p:cNvPr id="34822" name="Text Box 6"/>
          <p:cNvSpPr txBox="1">
            <a:spLocks noChangeArrowheads="1"/>
          </p:cNvSpPr>
          <p:nvPr/>
        </p:nvSpPr>
        <p:spPr bwMode="auto">
          <a:xfrm>
            <a:off x="2987675" y="4292600"/>
            <a:ext cx="504825" cy="461665"/>
          </a:xfrm>
          <a:prstGeom prst="rect">
            <a:avLst/>
          </a:prstGeom>
          <a:noFill/>
          <a:ln w="9525">
            <a:noFill/>
            <a:miter lim="800000"/>
            <a:headEnd/>
            <a:tailEnd/>
          </a:ln>
          <a:effectLst/>
        </p:spPr>
        <p:txBody>
          <a:bodyPr>
            <a:spAutoFit/>
          </a:bodyPr>
          <a:lstStyle/>
          <a:p>
            <a:pPr algn="r">
              <a:spcBef>
                <a:spcPct val="50000"/>
              </a:spcBef>
            </a:pPr>
            <a:r>
              <a:rPr lang="fa-IR" sz="2400" b="0" dirty="0">
                <a:solidFill>
                  <a:schemeClr val="tx2">
                    <a:lumMod val="75000"/>
                  </a:schemeClr>
                </a:solidFill>
                <a:effectLst>
                  <a:outerShdw blurRad="38100" dist="38100" dir="2700000" algn="tl">
                    <a:srgbClr val="000000">
                      <a:alpha val="43137"/>
                    </a:srgbClr>
                  </a:outerShdw>
                </a:effectLst>
                <a:cs typeface="+mn-cs"/>
              </a:rPr>
              <a:t>=</a:t>
            </a:r>
            <a:endParaRPr lang="en-US" sz="2400" b="0" dirty="0">
              <a:solidFill>
                <a:schemeClr val="tx2">
                  <a:lumMod val="75000"/>
                </a:schemeClr>
              </a:solidFill>
              <a:effectLst>
                <a:outerShdw blurRad="38100" dist="38100" dir="2700000" algn="tl">
                  <a:srgbClr val="000000">
                    <a:alpha val="43137"/>
                  </a:srgbClr>
                </a:outerShdw>
              </a:effectLst>
              <a:cs typeface="+mn-cs"/>
            </a:endParaRPr>
          </a:p>
        </p:txBody>
      </p:sp>
      <p:sp>
        <p:nvSpPr>
          <p:cNvPr id="34823" name="Line 7"/>
          <p:cNvSpPr>
            <a:spLocks noChangeShapeType="1"/>
          </p:cNvSpPr>
          <p:nvPr/>
        </p:nvSpPr>
        <p:spPr bwMode="auto">
          <a:xfrm>
            <a:off x="3708400" y="4508500"/>
            <a:ext cx="5184775" cy="0"/>
          </a:xfrm>
          <a:prstGeom prst="line">
            <a:avLst/>
          </a:prstGeom>
          <a:noFill/>
          <a:ln w="38100">
            <a:solidFill>
              <a:schemeClr val="accent1"/>
            </a:solidFill>
            <a:round/>
            <a:headEnd/>
            <a:tailEnd/>
          </a:ln>
          <a:effectLst/>
        </p:spPr>
        <p:txBody>
          <a:bodyPr/>
          <a:lstStyle/>
          <a:p>
            <a:endParaRPr lang="fa-IR" sz="2400">
              <a:solidFill>
                <a:schemeClr val="tx2">
                  <a:lumMod val="75000"/>
                </a:schemeClr>
              </a:solidFill>
              <a:effectLst>
                <a:outerShdw blurRad="38100" dist="38100" dir="2700000" algn="tl">
                  <a:srgbClr val="000000">
                    <a:alpha val="43137"/>
                  </a:srgbClr>
                </a:outerShdw>
              </a:effectLst>
              <a:cs typeface="+mn-cs"/>
            </a:endParaRPr>
          </a:p>
        </p:txBody>
      </p:sp>
      <p:sp>
        <p:nvSpPr>
          <p:cNvPr id="34824" name="Text Box 8"/>
          <p:cNvSpPr txBox="1">
            <a:spLocks noChangeArrowheads="1"/>
          </p:cNvSpPr>
          <p:nvPr/>
        </p:nvSpPr>
        <p:spPr bwMode="auto">
          <a:xfrm>
            <a:off x="2916238" y="3933825"/>
            <a:ext cx="6227762" cy="461665"/>
          </a:xfrm>
          <a:prstGeom prst="rect">
            <a:avLst/>
          </a:prstGeom>
          <a:noFill/>
          <a:ln w="9525" algn="ctr">
            <a:noFill/>
            <a:miter lim="800000"/>
            <a:headEnd/>
            <a:tailEnd/>
          </a:ln>
          <a:effectLst/>
        </p:spPr>
        <p:txBody>
          <a:bodyPr>
            <a:spAutoFit/>
          </a:bodyPr>
          <a:lstStyle/>
          <a:p>
            <a:pPr rtl="1">
              <a:spcBef>
                <a:spcPct val="50000"/>
              </a:spcBef>
            </a:pPr>
            <a:r>
              <a:rPr lang="en-US" sz="2400" dirty="0">
                <a:solidFill>
                  <a:schemeClr val="accent5">
                    <a:lumMod val="75000"/>
                  </a:schemeClr>
                </a:solidFill>
                <a:effectLst>
                  <a:outerShdw blurRad="38100" dist="38100" dir="2700000" algn="tl">
                    <a:srgbClr val="000000">
                      <a:alpha val="43137"/>
                    </a:srgbClr>
                  </a:outerShdw>
                </a:effectLst>
                <a:cs typeface="+mn-cs"/>
              </a:rPr>
              <a:t>)Y</a:t>
            </a:r>
            <a:r>
              <a:rPr lang="fa-IR" sz="2400" dirty="0">
                <a:solidFill>
                  <a:schemeClr val="accent5">
                    <a:lumMod val="75000"/>
                  </a:schemeClr>
                </a:solidFill>
                <a:effectLst>
                  <a:outerShdw blurRad="38100" dist="38100" dir="2700000" algn="tl">
                    <a:srgbClr val="000000">
                      <a:alpha val="43137"/>
                    </a:srgbClr>
                  </a:outerShdw>
                </a:effectLst>
                <a:cs typeface="+mn-cs"/>
              </a:rPr>
              <a:t>بازده يا محصول توليد شده )  </a:t>
            </a:r>
            <a:endParaRPr lang="en-US" sz="2400" dirty="0">
              <a:solidFill>
                <a:schemeClr val="accent5">
                  <a:lumMod val="75000"/>
                </a:schemeClr>
              </a:solidFill>
              <a:effectLst>
                <a:outerShdw blurRad="38100" dist="38100" dir="2700000" algn="tl">
                  <a:srgbClr val="000000">
                    <a:alpha val="43137"/>
                  </a:srgbClr>
                </a:outerShdw>
              </a:effectLst>
              <a:cs typeface="+mn-cs"/>
            </a:endParaRPr>
          </a:p>
        </p:txBody>
      </p:sp>
      <p:sp>
        <p:nvSpPr>
          <p:cNvPr id="34825" name="Text Box 9"/>
          <p:cNvSpPr txBox="1">
            <a:spLocks noChangeArrowheads="1"/>
          </p:cNvSpPr>
          <p:nvPr/>
        </p:nvSpPr>
        <p:spPr bwMode="auto">
          <a:xfrm>
            <a:off x="3708400" y="4508500"/>
            <a:ext cx="4794250" cy="461665"/>
          </a:xfrm>
          <a:prstGeom prst="rect">
            <a:avLst/>
          </a:prstGeom>
          <a:noFill/>
          <a:ln w="9525" algn="ctr">
            <a:noFill/>
            <a:miter lim="800000"/>
            <a:headEnd/>
            <a:tailEnd/>
          </a:ln>
          <a:effectLst/>
        </p:spPr>
        <p:txBody>
          <a:bodyPr>
            <a:spAutoFit/>
          </a:bodyPr>
          <a:lstStyle/>
          <a:p>
            <a:pPr rtl="1">
              <a:spcBef>
                <a:spcPct val="50000"/>
              </a:spcBef>
            </a:pPr>
            <a:r>
              <a:rPr lang="ar-SA" sz="2400" dirty="0">
                <a:solidFill>
                  <a:schemeClr val="tx2">
                    <a:lumMod val="75000"/>
                  </a:schemeClr>
                </a:solidFill>
                <a:effectLst>
                  <a:outerShdw blurRad="38100" dist="38100" dir="2700000" algn="tl">
                    <a:srgbClr val="000000">
                      <a:alpha val="43137"/>
                    </a:srgbClr>
                  </a:outerShdw>
                </a:effectLst>
                <a:cs typeface="+mn-cs"/>
              </a:rPr>
              <a:t> </a:t>
            </a:r>
            <a:r>
              <a:rPr lang="en-US" sz="2400" dirty="0">
                <a:solidFill>
                  <a:schemeClr val="accent5">
                    <a:lumMod val="75000"/>
                  </a:schemeClr>
                </a:solidFill>
                <a:effectLst>
                  <a:outerShdw blurRad="38100" dist="38100" dir="2700000" algn="tl">
                    <a:srgbClr val="000000">
                      <a:alpha val="43137"/>
                    </a:srgbClr>
                  </a:outerShdw>
                </a:effectLst>
                <a:cs typeface="+mn-cs"/>
              </a:rPr>
              <a:t>L</a:t>
            </a:r>
            <a:r>
              <a:rPr lang="fa-IR" sz="2400" dirty="0">
                <a:solidFill>
                  <a:schemeClr val="accent5">
                    <a:lumMod val="75000"/>
                  </a:schemeClr>
                </a:solidFill>
                <a:effectLst>
                  <a:outerShdw blurRad="38100" dist="38100" dir="2700000" algn="tl">
                    <a:srgbClr val="000000">
                      <a:alpha val="43137"/>
                    </a:srgbClr>
                  </a:outerShdw>
                </a:effectLst>
                <a:cs typeface="+mn-cs"/>
              </a:rPr>
              <a:t> (نيروی کار يا ساعات کار انجام شده)</a:t>
            </a:r>
            <a:endParaRPr lang="en-US" sz="2400" dirty="0">
              <a:solidFill>
                <a:schemeClr val="accent5">
                  <a:lumMod val="75000"/>
                </a:schemeClr>
              </a:solidFill>
              <a:effectLst>
                <a:outerShdw blurRad="38100" dist="38100" dir="2700000" algn="tl">
                  <a:srgbClr val="000000">
                    <a:alpha val="43137"/>
                  </a:srgbClr>
                </a:outerShdw>
              </a:effectLst>
              <a:cs typeface="+mn-cs"/>
            </a:endParaRPr>
          </a:p>
        </p:txBody>
      </p:sp>
      <p:sp>
        <p:nvSpPr>
          <p:cNvPr id="34826" name="Oval 10"/>
          <p:cNvSpPr>
            <a:spLocks noChangeArrowheads="1"/>
          </p:cNvSpPr>
          <p:nvPr/>
        </p:nvSpPr>
        <p:spPr bwMode="auto">
          <a:xfrm>
            <a:off x="250825" y="5157788"/>
            <a:ext cx="8893175" cy="863600"/>
          </a:xfrm>
          <a:prstGeom prst="ellipse">
            <a:avLst/>
          </a:prstGeom>
          <a:solidFill>
            <a:schemeClr val="accent2"/>
          </a:solidFill>
          <a:ln w="9525" algn="ctr">
            <a:solidFill>
              <a:schemeClr val="tx1"/>
            </a:solidFill>
            <a:round/>
            <a:headEnd/>
            <a:tailEnd/>
          </a:ln>
          <a:effectLst/>
        </p:spPr>
        <p:txBody>
          <a:bodyPr wrap="none" anchor="ctr"/>
          <a:lstStyle/>
          <a:p>
            <a:r>
              <a:rPr lang="en-US" sz="2400" dirty="0">
                <a:solidFill>
                  <a:schemeClr val="accent1">
                    <a:lumMod val="50000"/>
                  </a:schemeClr>
                </a:solidFill>
                <a:effectLst>
                  <a:outerShdw blurRad="38100" dist="38100" dir="2700000" algn="tl">
                    <a:srgbClr val="000000">
                      <a:alpha val="43137"/>
                    </a:srgbClr>
                  </a:outerShdw>
                </a:effectLst>
                <a:cs typeface="+mn-cs"/>
              </a:rPr>
              <a:t>Y=  (T) </a:t>
            </a:r>
            <a:r>
              <a:rPr lang="fa-IR" sz="2400" dirty="0">
                <a:solidFill>
                  <a:schemeClr val="accent1">
                    <a:lumMod val="50000"/>
                  </a:schemeClr>
                </a:solidFill>
                <a:effectLst>
                  <a:outerShdw blurRad="38100" dist="38100" dir="2700000" algn="tl">
                    <a:srgbClr val="000000">
                      <a:alpha val="43137"/>
                    </a:srgbClr>
                  </a:outerShdw>
                </a:effectLst>
                <a:cs typeface="+mn-cs"/>
              </a:rPr>
              <a:t> ضايعات</a:t>
            </a:r>
            <a:r>
              <a:rPr lang="en-US" sz="2400" dirty="0">
                <a:solidFill>
                  <a:schemeClr val="accent1">
                    <a:lumMod val="50000"/>
                  </a:schemeClr>
                </a:solidFill>
                <a:effectLst>
                  <a:outerShdw blurRad="38100" dist="38100" dir="2700000" algn="tl">
                    <a:srgbClr val="000000">
                      <a:alpha val="43137"/>
                    </a:srgbClr>
                  </a:outerShdw>
                </a:effectLst>
                <a:cs typeface="+mn-cs"/>
              </a:rPr>
              <a:t>- (D)</a:t>
            </a:r>
            <a:r>
              <a:rPr lang="fa-IR" sz="2400" dirty="0">
                <a:solidFill>
                  <a:schemeClr val="accent1">
                    <a:lumMod val="50000"/>
                  </a:schemeClr>
                </a:solidFill>
                <a:effectLst>
                  <a:outerShdw blurRad="38100" dist="38100" dir="2700000" algn="tl">
                    <a:srgbClr val="000000">
                      <a:alpha val="43137"/>
                    </a:srgbClr>
                  </a:outerShdw>
                </a:effectLst>
                <a:cs typeface="+mn-cs"/>
              </a:rPr>
              <a:t> </a:t>
            </a:r>
            <a:r>
              <a:rPr lang="fa-IR" sz="2400" dirty="0" smtClean="0">
                <a:solidFill>
                  <a:schemeClr val="accent1">
                    <a:lumMod val="50000"/>
                  </a:schemeClr>
                </a:solidFill>
                <a:effectLst>
                  <a:outerShdw blurRad="38100" dist="38100" dir="2700000" algn="tl">
                    <a:srgbClr val="000000">
                      <a:alpha val="43137"/>
                    </a:srgbClr>
                  </a:outerShdw>
                </a:effectLst>
                <a:cs typeface="+mn-cs"/>
              </a:rPr>
              <a:t>حجم کل </a:t>
            </a:r>
            <a:r>
              <a:rPr lang="fa-IR" sz="2400" dirty="0">
                <a:solidFill>
                  <a:schemeClr val="accent1">
                    <a:lumMod val="50000"/>
                  </a:schemeClr>
                </a:solidFill>
                <a:effectLst>
                  <a:outerShdw blurRad="38100" dist="38100" dir="2700000" algn="tl">
                    <a:srgbClr val="000000">
                      <a:alpha val="43137"/>
                    </a:srgbClr>
                  </a:outerShdw>
                </a:effectLst>
                <a:cs typeface="+mn-cs"/>
              </a:rPr>
              <a:t>توليد</a:t>
            </a:r>
            <a:endParaRPr lang="en-US" sz="2400" dirty="0">
              <a:solidFill>
                <a:schemeClr val="accent1">
                  <a:lumMod val="50000"/>
                </a:schemeClr>
              </a:solidFill>
              <a:effectLst>
                <a:outerShdw blurRad="38100" dist="38100" dir="2700000" algn="tl">
                  <a:srgbClr val="000000">
                    <a:alpha val="43137"/>
                  </a:srgbClr>
                </a:outerShdw>
              </a:effectLst>
              <a:cs typeface="+mn-cs"/>
            </a:endParaRPr>
          </a:p>
        </p:txBody>
      </p:sp>
      <p:sp>
        <p:nvSpPr>
          <p:cNvPr id="34827" name="Text Box 11"/>
          <p:cNvSpPr txBox="1">
            <a:spLocks noChangeArrowheads="1"/>
          </p:cNvSpPr>
          <p:nvPr/>
        </p:nvSpPr>
        <p:spPr bwMode="auto">
          <a:xfrm>
            <a:off x="468313" y="3068638"/>
            <a:ext cx="8424862" cy="830997"/>
          </a:xfrm>
          <a:prstGeom prst="rect">
            <a:avLst/>
          </a:prstGeom>
          <a:noFill/>
          <a:ln w="9525" algn="ctr">
            <a:noFill/>
            <a:miter lim="800000"/>
            <a:headEnd/>
            <a:tailEnd/>
          </a:ln>
          <a:effectLst/>
        </p:spPr>
        <p:txBody>
          <a:bodyPr>
            <a:spAutoFit/>
          </a:bodyPr>
          <a:lstStyle/>
          <a:p>
            <a:pPr algn="just">
              <a:spcBef>
                <a:spcPct val="50000"/>
              </a:spcBef>
            </a:pPr>
            <a:r>
              <a:rPr lang="fa-IR" sz="2400" dirty="0">
                <a:solidFill>
                  <a:schemeClr val="tx2">
                    <a:lumMod val="75000"/>
                  </a:schemeClr>
                </a:solidFill>
                <a:effectLst>
                  <a:outerShdw blurRad="38100" dist="38100" dir="2700000" algn="tl">
                    <a:srgbClr val="000000">
                      <a:alpha val="43137"/>
                    </a:srgbClr>
                  </a:outerShdw>
                </a:effectLst>
                <a:cs typeface="+mn-cs"/>
              </a:rPr>
              <a:t> </a:t>
            </a:r>
            <a:r>
              <a:rPr lang="fa-IR" sz="2400" dirty="0">
                <a:solidFill>
                  <a:srgbClr val="FFC000"/>
                </a:solidFill>
                <a:effectLst>
                  <a:outerShdw blurRad="38100" dist="38100" dir="2700000" algn="tl">
                    <a:srgbClr val="000000">
                      <a:alpha val="43137"/>
                    </a:srgbClr>
                  </a:outerShdw>
                </a:effectLst>
                <a:cs typeface="+mn-cs"/>
              </a:rPr>
              <a:t>پرفسور ساساکی </a:t>
            </a:r>
            <a:r>
              <a:rPr lang="fa-IR" sz="2400" dirty="0">
                <a:solidFill>
                  <a:schemeClr val="tx2">
                    <a:lumMod val="75000"/>
                  </a:schemeClr>
                </a:solidFill>
                <a:effectLst>
                  <a:outerShdw blurRad="38100" dist="38100" dir="2700000" algn="tl">
                    <a:srgbClr val="000000">
                      <a:alpha val="43137"/>
                    </a:srgbClr>
                  </a:outerShdw>
                </a:effectLst>
                <a:cs typeface="+mn-cs"/>
              </a:rPr>
              <a:t>استاد دانشگاه سوکاهای ژاپن فرمول زير را با در نظر گرفتن عامل ضايعات برای اندازه گيری بهره وری پيشنهاد داد:</a:t>
            </a:r>
            <a:endParaRPr lang="en-US" sz="2400" dirty="0">
              <a:solidFill>
                <a:schemeClr val="tx2">
                  <a:lumMod val="75000"/>
                </a:schemeClr>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34820"/>
                                        </p:tgtEl>
                                        <p:attrNameLst>
                                          <p:attrName>style.visibility</p:attrName>
                                        </p:attrNameLst>
                                      </p:cBhvr>
                                      <p:to>
                                        <p:strVal val="visible"/>
                                      </p:to>
                                    </p:set>
                                    <p:anim calcmode="discrete" valueType="clr">
                                      <p:cBhvr override="childStyle">
                                        <p:cTn id="7" dur="80"/>
                                        <p:tgtEl>
                                          <p:spTgt spid="34820"/>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34820"/>
                                        </p:tgtEl>
                                        <p:attrNameLst>
                                          <p:attrName>fillcolor</p:attrName>
                                        </p:attrNameLst>
                                      </p:cBhvr>
                                      <p:tavLst>
                                        <p:tav tm="0">
                                          <p:val>
                                            <p:clrVal>
                                              <a:schemeClr val="accent2"/>
                                            </p:clrVal>
                                          </p:val>
                                        </p:tav>
                                        <p:tav tm="50000">
                                          <p:val>
                                            <p:clrVal>
                                              <a:schemeClr val="hlink"/>
                                            </p:clrVal>
                                          </p:val>
                                        </p:tav>
                                      </p:tavLst>
                                    </p:anim>
                                    <p:set>
                                      <p:cBhvr>
                                        <p:cTn id="9" dur="80"/>
                                        <p:tgtEl>
                                          <p:spTgt spid="34820"/>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34827"/>
                                        </p:tgtEl>
                                        <p:attrNameLst>
                                          <p:attrName>style.visibility</p:attrName>
                                        </p:attrNameLst>
                                      </p:cBhvr>
                                      <p:to>
                                        <p:strVal val="visible"/>
                                      </p:to>
                                    </p:set>
                                    <p:animEffect transition="in" filter="blinds(horizontal)">
                                      <p:cBhvr>
                                        <p:cTn id="14" dur="500"/>
                                        <p:tgtEl>
                                          <p:spTgt spid="34827"/>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34821"/>
                                        </p:tgtEl>
                                        <p:attrNameLst>
                                          <p:attrName>style.visibility</p:attrName>
                                        </p:attrNameLst>
                                      </p:cBhvr>
                                      <p:to>
                                        <p:strVal val="visible"/>
                                      </p:to>
                                    </p:set>
                                    <p:animEffect transition="in" filter="strips(downLeft)">
                                      <p:cBhvr>
                                        <p:cTn id="19" dur="500"/>
                                        <p:tgtEl>
                                          <p:spTgt spid="34821"/>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34822"/>
                                        </p:tgtEl>
                                        <p:attrNameLst>
                                          <p:attrName>style.visibility</p:attrName>
                                        </p:attrNameLst>
                                      </p:cBhvr>
                                      <p:to>
                                        <p:strVal val="visible"/>
                                      </p:to>
                                    </p:set>
                                    <p:animEffect transition="in" filter="strips(downRight)">
                                      <p:cBhvr>
                                        <p:cTn id="24" dur="500"/>
                                        <p:tgtEl>
                                          <p:spTgt spid="34822"/>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34823"/>
                                        </p:tgtEl>
                                        <p:attrNameLst>
                                          <p:attrName>style.visibility</p:attrName>
                                        </p:attrNameLst>
                                      </p:cBhvr>
                                      <p:to>
                                        <p:strVal val="visible"/>
                                      </p:to>
                                    </p:set>
                                    <p:animEffect transition="in" filter="strips(downRight)">
                                      <p:cBhvr>
                                        <p:cTn id="29" dur="500"/>
                                        <p:tgtEl>
                                          <p:spTgt spid="34823"/>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34824"/>
                                        </p:tgtEl>
                                        <p:attrNameLst>
                                          <p:attrName>style.visibility</p:attrName>
                                        </p:attrNameLst>
                                      </p:cBhvr>
                                      <p:to>
                                        <p:strVal val="visible"/>
                                      </p:to>
                                    </p:set>
                                    <p:animEffect transition="in" filter="strips(downLeft)">
                                      <p:cBhvr>
                                        <p:cTn id="34" dur="500"/>
                                        <p:tgtEl>
                                          <p:spTgt spid="34824"/>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34825"/>
                                        </p:tgtEl>
                                        <p:attrNameLst>
                                          <p:attrName>style.visibility</p:attrName>
                                        </p:attrNameLst>
                                      </p:cBhvr>
                                      <p:to>
                                        <p:strVal val="visible"/>
                                      </p:to>
                                    </p:set>
                                    <p:animEffect transition="in" filter="strips(downLeft)">
                                      <p:cBhvr>
                                        <p:cTn id="39" dur="500"/>
                                        <p:tgtEl>
                                          <p:spTgt spid="34825"/>
                                        </p:tgtEl>
                                      </p:cBhvr>
                                    </p:animEffect>
                                  </p:childTnLst>
                                </p:cTn>
                              </p:par>
                            </p:childTnLst>
                          </p:cTn>
                        </p:par>
                      </p:childTnLst>
                    </p:cTn>
                  </p:par>
                  <p:par>
                    <p:cTn id="40" fill="hold">
                      <p:stCondLst>
                        <p:cond delay="indefinite"/>
                      </p:stCondLst>
                      <p:childTnLst>
                        <p:par>
                          <p:cTn id="41" fill="hold">
                            <p:stCondLst>
                              <p:cond delay="0"/>
                            </p:stCondLst>
                            <p:childTnLst>
                              <p:par>
                                <p:cTn id="42" presetID="20" presetClass="entr" presetSubtype="0" fill="hold" grpId="0" nodeType="clickEffect">
                                  <p:stCondLst>
                                    <p:cond delay="0"/>
                                  </p:stCondLst>
                                  <p:childTnLst>
                                    <p:set>
                                      <p:cBhvr>
                                        <p:cTn id="43" dur="1" fill="hold">
                                          <p:stCondLst>
                                            <p:cond delay="0"/>
                                          </p:stCondLst>
                                        </p:cTn>
                                        <p:tgtEl>
                                          <p:spTgt spid="34826"/>
                                        </p:tgtEl>
                                        <p:attrNameLst>
                                          <p:attrName>style.visibility</p:attrName>
                                        </p:attrNameLst>
                                      </p:cBhvr>
                                      <p:to>
                                        <p:strVal val="visible"/>
                                      </p:to>
                                    </p:set>
                                    <p:animEffect transition="in" filter="wedge">
                                      <p:cBhvr>
                                        <p:cTn id="44" dur="2000"/>
                                        <p:tgtEl>
                                          <p:spTgt spid="348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20" grpId="0"/>
      <p:bldP spid="34821" grpId="0"/>
      <p:bldP spid="34822" grpId="0"/>
      <p:bldP spid="34823" grpId="0" animBg="1"/>
      <p:bldP spid="34824" grpId="0"/>
      <p:bldP spid="34825" grpId="0"/>
      <p:bldP spid="34826" grpId="0" animBg="1"/>
      <p:bldP spid="34827"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WordArt 2" descr="Paper bag"/>
          <p:cNvSpPr>
            <a:spLocks noChangeArrowheads="1" noChangeShapeType="1" noTextEdit="1"/>
          </p:cNvSpPr>
          <p:nvPr/>
        </p:nvSpPr>
        <p:spPr bwMode="auto">
          <a:xfrm>
            <a:off x="2909888" y="1052513"/>
            <a:ext cx="3324225" cy="809625"/>
          </a:xfrm>
          <a:prstGeom prst="rect">
            <a:avLst/>
          </a:prstGeom>
        </p:spPr>
        <p:txBody>
          <a:bodyPr wrap="none" fromWordArt="1">
            <a:prstTxWarp prst="textPlain">
              <a:avLst>
                <a:gd name="adj" fmla="val 48759"/>
              </a:avLst>
            </a:prstTxWarp>
          </a:bodyPr>
          <a:lstStyle/>
          <a:p>
            <a:pPr rtl="1"/>
            <a:r>
              <a:rPr lang="fa-IR" sz="3600" kern="10" dirty="0">
                <a:ln w="9525">
                  <a:solidFill>
                    <a:srgbClr val="008000"/>
                  </a:solidFill>
                  <a:round/>
                  <a:headEnd/>
                  <a:tailEnd/>
                </a:ln>
                <a:solidFill>
                  <a:schemeClr val="tx2"/>
                </a:solidFill>
                <a:effectLst>
                  <a:outerShdw blurRad="38100" dist="38100" dir="2700000" sx="125000" sy="125000" algn="tl" rotWithShape="0">
                    <a:srgbClr val="000000">
                      <a:alpha val="43137"/>
                    </a:srgbClr>
                  </a:outerShdw>
                </a:effectLst>
                <a:latin typeface="Nazanin"/>
                <a:cs typeface="+mn-cs"/>
              </a:rPr>
              <a:t> ادامه بهره‌وري از ديدگاه ژاپنی</a:t>
            </a:r>
          </a:p>
        </p:txBody>
      </p:sp>
      <p:sp>
        <p:nvSpPr>
          <p:cNvPr id="35843" name="Text Box 3"/>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indent="-342900" rtl="1">
              <a:spcBef>
                <a:spcPct val="20000"/>
              </a:spcBef>
            </a:pPr>
            <a:r>
              <a:rPr lang="fa-IR" sz="1400" dirty="0">
                <a:solidFill>
                  <a:schemeClr val="tx2"/>
                </a:solidFill>
                <a:effectLst>
                  <a:outerShdw blurRad="38100" dist="38100" dir="2700000" algn="tl">
                    <a:srgbClr val="000000">
                      <a:alpha val="43137"/>
                    </a:srgbClr>
                  </a:outerShdw>
                </a:effectLst>
                <a:cs typeface="2  Bardiya" pitchFamily="2" charset="-78"/>
              </a:rPr>
              <a:t>فصل اول: </a:t>
            </a:r>
            <a:r>
              <a:rPr lang="ar-SA" sz="1400" dirty="0">
                <a:solidFill>
                  <a:schemeClr val="tx2"/>
                </a:solidFill>
                <a:effectLst>
                  <a:outerShdw blurRad="38100" dist="38100" dir="2700000" algn="tl">
                    <a:srgbClr val="000000">
                      <a:alpha val="43137"/>
                    </a:srgbClr>
                  </a:outerShdw>
                </a:effectLst>
                <a:cs typeface="2  Bardiya" pitchFamily="2" charset="-78"/>
              </a:rPr>
              <a:t>مفهوم‌ بهره‌وري</a:t>
            </a:r>
            <a:endParaRPr lang="en-US" sz="1400" dirty="0">
              <a:solidFill>
                <a:schemeClr val="tx2"/>
              </a:solidFill>
              <a:effectLst>
                <a:outerShdw blurRad="38100" dist="38100" dir="2700000" algn="tl">
                  <a:srgbClr val="000000">
                    <a:alpha val="43137"/>
                  </a:srgbClr>
                </a:outerShdw>
              </a:effectLst>
              <a:cs typeface="2  Bardiya" pitchFamily="2" charset="-78"/>
            </a:endParaRPr>
          </a:p>
        </p:txBody>
      </p:sp>
      <p:sp>
        <p:nvSpPr>
          <p:cNvPr id="35844" name="Text Box 4"/>
          <p:cNvSpPr txBox="1">
            <a:spLocks noChangeArrowheads="1"/>
          </p:cNvSpPr>
          <p:nvPr/>
        </p:nvSpPr>
        <p:spPr bwMode="auto">
          <a:xfrm>
            <a:off x="0" y="4221163"/>
            <a:ext cx="3203575" cy="519112"/>
          </a:xfrm>
          <a:prstGeom prst="rect">
            <a:avLst/>
          </a:prstGeom>
          <a:noFill/>
          <a:ln w="9525" algn="ctr">
            <a:noFill/>
            <a:miter lim="800000"/>
            <a:headEnd/>
            <a:tailEnd/>
          </a:ln>
          <a:effectLst/>
        </p:spPr>
        <p:txBody>
          <a:bodyPr>
            <a:spAutoFit/>
          </a:bodyPr>
          <a:lstStyle/>
          <a:p>
            <a:pPr rtl="1">
              <a:spcBef>
                <a:spcPct val="50000"/>
              </a:spcBef>
            </a:pPr>
            <a:r>
              <a:rPr lang="fa-IR" sz="2400">
                <a:solidFill>
                  <a:schemeClr val="accent3">
                    <a:lumMod val="40000"/>
                    <a:lumOff val="60000"/>
                  </a:schemeClr>
                </a:solidFill>
                <a:effectLst>
                  <a:outerShdw blurRad="38100" dist="38100" dir="2700000" algn="tl">
                    <a:srgbClr val="000000">
                      <a:alpha val="43137"/>
                    </a:srgbClr>
                  </a:outerShdw>
                </a:effectLst>
                <a:cs typeface="+mn-cs"/>
              </a:rPr>
              <a:t> </a:t>
            </a:r>
            <a:r>
              <a:rPr lang="en-US" sz="2400">
                <a:solidFill>
                  <a:schemeClr val="accent3">
                    <a:lumMod val="40000"/>
                    <a:lumOff val="60000"/>
                  </a:schemeClr>
                </a:solidFill>
                <a:effectLst>
                  <a:outerShdw blurRad="38100" dist="38100" dir="2700000" algn="tl">
                    <a:srgbClr val="000000">
                      <a:alpha val="43137"/>
                    </a:srgbClr>
                  </a:outerShdw>
                </a:effectLst>
                <a:cs typeface="+mn-cs"/>
              </a:rPr>
              <a:t>P</a:t>
            </a:r>
            <a:r>
              <a:rPr lang="fa-IR" sz="2800">
                <a:solidFill>
                  <a:schemeClr val="accent3">
                    <a:lumMod val="40000"/>
                    <a:lumOff val="60000"/>
                  </a:schemeClr>
                </a:solidFill>
                <a:effectLst>
                  <a:outerShdw blurRad="38100" dist="38100" dir="2700000" algn="tl">
                    <a:srgbClr val="000000">
                      <a:alpha val="43137"/>
                    </a:srgbClr>
                  </a:outerShdw>
                </a:effectLst>
                <a:cs typeface="+mn-cs"/>
              </a:rPr>
              <a:t> </a:t>
            </a:r>
            <a:r>
              <a:rPr lang="fa-IR" sz="2000">
                <a:solidFill>
                  <a:schemeClr val="accent3">
                    <a:lumMod val="40000"/>
                    <a:lumOff val="60000"/>
                  </a:schemeClr>
                </a:solidFill>
                <a:effectLst>
                  <a:outerShdw blurRad="38100" dist="38100" dir="2700000" algn="tl">
                    <a:srgbClr val="000000">
                      <a:alpha val="43137"/>
                    </a:srgbClr>
                  </a:outerShdw>
                </a:effectLst>
                <a:cs typeface="+mn-cs"/>
              </a:rPr>
              <a:t>( </a:t>
            </a:r>
            <a:r>
              <a:rPr lang="fa-IR" sz="2800">
                <a:solidFill>
                  <a:schemeClr val="accent3">
                    <a:lumMod val="40000"/>
                    <a:lumOff val="60000"/>
                  </a:schemeClr>
                </a:solidFill>
                <a:effectLst>
                  <a:outerShdw blurRad="38100" dist="38100" dir="2700000" algn="tl">
                    <a:srgbClr val="000000">
                      <a:alpha val="43137"/>
                    </a:srgbClr>
                  </a:outerShdw>
                </a:effectLst>
                <a:cs typeface="+mn-cs"/>
              </a:rPr>
              <a:t>شاخص بهره وری</a:t>
            </a:r>
            <a:r>
              <a:rPr lang="fa-IR" sz="2000">
                <a:solidFill>
                  <a:schemeClr val="accent3">
                    <a:lumMod val="40000"/>
                    <a:lumOff val="60000"/>
                  </a:schemeClr>
                </a:solidFill>
                <a:effectLst>
                  <a:outerShdw blurRad="38100" dist="38100" dir="2700000" algn="tl">
                    <a:srgbClr val="000000">
                      <a:alpha val="43137"/>
                    </a:srgbClr>
                  </a:outerShdw>
                </a:effectLst>
                <a:cs typeface="+mn-cs"/>
              </a:rPr>
              <a:t>  )</a:t>
            </a:r>
            <a:endParaRPr lang="en-US" sz="2000">
              <a:solidFill>
                <a:schemeClr val="accent3">
                  <a:lumMod val="40000"/>
                  <a:lumOff val="60000"/>
                </a:schemeClr>
              </a:solidFill>
              <a:effectLst>
                <a:outerShdw blurRad="38100" dist="38100" dir="2700000" algn="tl">
                  <a:srgbClr val="000000">
                    <a:alpha val="43137"/>
                  </a:srgbClr>
                </a:outerShdw>
              </a:effectLst>
              <a:cs typeface="+mn-cs"/>
            </a:endParaRPr>
          </a:p>
        </p:txBody>
      </p:sp>
      <p:sp>
        <p:nvSpPr>
          <p:cNvPr id="35845" name="Text Box 5"/>
          <p:cNvSpPr txBox="1">
            <a:spLocks noChangeArrowheads="1"/>
          </p:cNvSpPr>
          <p:nvPr/>
        </p:nvSpPr>
        <p:spPr bwMode="auto">
          <a:xfrm>
            <a:off x="2987675" y="4292600"/>
            <a:ext cx="504825" cy="519113"/>
          </a:xfrm>
          <a:prstGeom prst="rect">
            <a:avLst/>
          </a:prstGeom>
          <a:noFill/>
          <a:ln w="9525">
            <a:noFill/>
            <a:miter lim="800000"/>
            <a:headEnd/>
            <a:tailEnd/>
          </a:ln>
          <a:effectLst/>
        </p:spPr>
        <p:txBody>
          <a:bodyPr>
            <a:spAutoFit/>
          </a:bodyPr>
          <a:lstStyle/>
          <a:p>
            <a:pPr algn="r">
              <a:spcBef>
                <a:spcPct val="50000"/>
              </a:spcBef>
            </a:pPr>
            <a:r>
              <a:rPr lang="fa-IR" sz="2800" b="0">
                <a:solidFill>
                  <a:schemeClr val="accent3">
                    <a:lumMod val="40000"/>
                    <a:lumOff val="60000"/>
                  </a:schemeClr>
                </a:solidFill>
                <a:effectLst>
                  <a:outerShdw blurRad="38100" dist="38100" dir="2700000" algn="tl">
                    <a:srgbClr val="000000">
                      <a:alpha val="43137"/>
                    </a:srgbClr>
                  </a:outerShdw>
                </a:effectLst>
                <a:cs typeface="+mn-cs"/>
              </a:rPr>
              <a:t>=</a:t>
            </a:r>
            <a:endParaRPr lang="en-US" sz="2800" b="0">
              <a:solidFill>
                <a:schemeClr val="accent3">
                  <a:lumMod val="40000"/>
                  <a:lumOff val="60000"/>
                </a:schemeClr>
              </a:solidFill>
              <a:effectLst>
                <a:outerShdw blurRad="38100" dist="38100" dir="2700000" algn="tl">
                  <a:srgbClr val="000000">
                    <a:alpha val="43137"/>
                  </a:srgbClr>
                </a:outerShdw>
              </a:effectLst>
              <a:cs typeface="+mn-cs"/>
            </a:endParaRPr>
          </a:p>
        </p:txBody>
      </p:sp>
      <p:sp>
        <p:nvSpPr>
          <p:cNvPr id="35846" name="Line 6"/>
          <p:cNvSpPr>
            <a:spLocks noChangeShapeType="1"/>
          </p:cNvSpPr>
          <p:nvPr/>
        </p:nvSpPr>
        <p:spPr bwMode="auto">
          <a:xfrm>
            <a:off x="3708400" y="4508500"/>
            <a:ext cx="5184775" cy="0"/>
          </a:xfrm>
          <a:prstGeom prst="line">
            <a:avLst/>
          </a:prstGeom>
          <a:noFill/>
          <a:ln w="38100">
            <a:solidFill>
              <a:srgbClr val="0000FF"/>
            </a:solidFill>
            <a:round/>
            <a:headEnd/>
            <a:tailEnd/>
          </a:ln>
          <a:effectLst/>
        </p:spPr>
        <p:txBody>
          <a:bodyPr/>
          <a:lstStyle/>
          <a:p>
            <a:endParaRPr lang="fa-IR">
              <a:solidFill>
                <a:schemeClr val="accent3">
                  <a:lumMod val="40000"/>
                  <a:lumOff val="60000"/>
                </a:schemeClr>
              </a:solidFill>
              <a:effectLst>
                <a:outerShdw blurRad="38100" dist="38100" dir="2700000" algn="tl">
                  <a:srgbClr val="000000">
                    <a:alpha val="43137"/>
                  </a:srgbClr>
                </a:outerShdw>
              </a:effectLst>
              <a:cs typeface="+mn-cs"/>
            </a:endParaRPr>
          </a:p>
        </p:txBody>
      </p:sp>
      <p:sp>
        <p:nvSpPr>
          <p:cNvPr id="35847" name="Text Box 7"/>
          <p:cNvSpPr txBox="1">
            <a:spLocks noChangeArrowheads="1"/>
          </p:cNvSpPr>
          <p:nvPr/>
        </p:nvSpPr>
        <p:spPr bwMode="auto">
          <a:xfrm>
            <a:off x="2916238" y="3933825"/>
            <a:ext cx="6227762" cy="488950"/>
          </a:xfrm>
          <a:prstGeom prst="rect">
            <a:avLst/>
          </a:prstGeom>
          <a:noFill/>
          <a:ln w="9525" algn="ctr">
            <a:noFill/>
            <a:miter lim="800000"/>
            <a:headEnd/>
            <a:tailEnd/>
          </a:ln>
          <a:effectLst/>
        </p:spPr>
        <p:txBody>
          <a:bodyPr>
            <a:spAutoFit/>
          </a:bodyPr>
          <a:lstStyle/>
          <a:p>
            <a:pPr rtl="1">
              <a:spcBef>
                <a:spcPct val="50000"/>
              </a:spcBef>
            </a:pPr>
            <a:r>
              <a:rPr lang="en-US">
                <a:solidFill>
                  <a:schemeClr val="accent3">
                    <a:lumMod val="40000"/>
                    <a:lumOff val="60000"/>
                  </a:schemeClr>
                </a:solidFill>
                <a:effectLst>
                  <a:outerShdw blurRad="38100" dist="38100" dir="2700000" algn="tl">
                    <a:srgbClr val="000000">
                      <a:alpha val="43137"/>
                    </a:srgbClr>
                  </a:outerShdw>
                </a:effectLst>
                <a:cs typeface="+mn-cs"/>
              </a:rPr>
              <a:t>S</a:t>
            </a:r>
          </a:p>
        </p:txBody>
      </p:sp>
      <p:sp>
        <p:nvSpPr>
          <p:cNvPr id="35848" name="Text Box 8"/>
          <p:cNvSpPr txBox="1">
            <a:spLocks noChangeArrowheads="1"/>
          </p:cNvSpPr>
          <p:nvPr/>
        </p:nvSpPr>
        <p:spPr bwMode="auto">
          <a:xfrm>
            <a:off x="3708400" y="4508500"/>
            <a:ext cx="4794250" cy="488950"/>
          </a:xfrm>
          <a:prstGeom prst="rect">
            <a:avLst/>
          </a:prstGeom>
          <a:noFill/>
          <a:ln w="9525" algn="ctr">
            <a:noFill/>
            <a:miter lim="800000"/>
            <a:headEnd/>
            <a:tailEnd/>
          </a:ln>
          <a:effectLst/>
        </p:spPr>
        <p:txBody>
          <a:bodyPr>
            <a:spAutoFit/>
          </a:bodyPr>
          <a:lstStyle/>
          <a:p>
            <a:pPr rtl="1">
              <a:spcBef>
                <a:spcPct val="50000"/>
              </a:spcBef>
            </a:pPr>
            <a:r>
              <a:rPr lang="en-US">
                <a:solidFill>
                  <a:schemeClr val="accent3">
                    <a:lumMod val="40000"/>
                    <a:lumOff val="60000"/>
                  </a:schemeClr>
                </a:solidFill>
                <a:effectLst>
                  <a:outerShdw blurRad="38100" dist="38100" dir="2700000" algn="tl">
                    <a:srgbClr val="000000">
                      <a:alpha val="43137"/>
                    </a:srgbClr>
                  </a:outerShdw>
                </a:effectLst>
                <a:cs typeface="+mn-cs"/>
              </a:rPr>
              <a:t>L+M</a:t>
            </a:r>
          </a:p>
        </p:txBody>
      </p:sp>
      <p:sp>
        <p:nvSpPr>
          <p:cNvPr id="35849" name="Text Box 9"/>
          <p:cNvSpPr txBox="1">
            <a:spLocks noChangeArrowheads="1"/>
          </p:cNvSpPr>
          <p:nvPr/>
        </p:nvSpPr>
        <p:spPr bwMode="auto">
          <a:xfrm>
            <a:off x="228600" y="2590800"/>
            <a:ext cx="8686800" cy="892552"/>
          </a:xfrm>
          <a:prstGeom prst="rect">
            <a:avLst/>
          </a:prstGeom>
          <a:noFill/>
          <a:ln w="9525" algn="ctr">
            <a:noFill/>
            <a:miter lim="800000"/>
            <a:headEnd/>
            <a:tailEnd/>
          </a:ln>
          <a:effectLst/>
        </p:spPr>
        <p:txBody>
          <a:bodyPr wrap="square">
            <a:spAutoFit/>
          </a:bodyPr>
          <a:lstStyle/>
          <a:p>
            <a:pPr>
              <a:spcBef>
                <a:spcPct val="50000"/>
              </a:spcBef>
            </a:pPr>
            <a:r>
              <a:rPr lang="fa-IR" dirty="0">
                <a:solidFill>
                  <a:srgbClr val="FFC000"/>
                </a:solidFill>
                <a:effectLst>
                  <a:outerShdw blurRad="38100" dist="38100" dir="2700000" algn="tl">
                    <a:srgbClr val="000000">
                      <a:alpha val="43137"/>
                    </a:srgbClr>
                  </a:outerShdw>
                </a:effectLst>
                <a:cs typeface="+mn-cs"/>
              </a:rPr>
              <a:t> پرفسور ساساکی </a:t>
            </a:r>
            <a:r>
              <a:rPr lang="fa-IR" dirty="0">
                <a:solidFill>
                  <a:schemeClr val="accent3">
                    <a:lumMod val="40000"/>
                    <a:lumOff val="60000"/>
                  </a:schemeClr>
                </a:solidFill>
                <a:effectLst>
                  <a:outerShdw blurRad="38100" dist="38100" dir="2700000" algn="tl">
                    <a:srgbClr val="000000">
                      <a:alpha val="43137"/>
                    </a:srgbClr>
                  </a:outerShdw>
                </a:effectLst>
                <a:cs typeface="+mn-cs"/>
              </a:rPr>
              <a:t>فرمول ديگری را نيز معرفی می کند که</a:t>
            </a:r>
            <a:r>
              <a:rPr lang="fa-IR" dirty="0">
                <a:solidFill>
                  <a:srgbClr val="FFC000"/>
                </a:solidFill>
                <a:effectLst>
                  <a:outerShdw blurRad="38100" dist="38100" dir="2700000" algn="tl">
                    <a:srgbClr val="000000">
                      <a:alpha val="43137"/>
                    </a:srgbClr>
                  </a:outerShdw>
                </a:effectLst>
                <a:cs typeface="+mn-cs"/>
              </a:rPr>
              <a:t> </a:t>
            </a:r>
            <a:r>
              <a:rPr lang="fa-IR" dirty="0" smtClean="0">
                <a:solidFill>
                  <a:srgbClr val="FFC000"/>
                </a:solidFill>
                <a:effectLst>
                  <a:outerShdw blurRad="38100" dist="38100" dir="2700000" algn="tl">
                    <a:srgbClr val="000000">
                      <a:alpha val="43137"/>
                    </a:srgbClr>
                  </a:outerShdw>
                </a:effectLst>
                <a:cs typeface="+mn-cs"/>
              </a:rPr>
              <a:t>تنها به </a:t>
            </a:r>
            <a:r>
              <a:rPr lang="fa-IR" dirty="0">
                <a:solidFill>
                  <a:srgbClr val="FFC000"/>
                </a:solidFill>
                <a:effectLst>
                  <a:outerShdw blurRad="38100" dist="38100" dir="2700000" algn="tl">
                    <a:srgbClr val="000000">
                      <a:alpha val="43137"/>
                    </a:srgbClr>
                  </a:outerShdw>
                </a:effectLst>
                <a:cs typeface="+mn-cs"/>
              </a:rPr>
              <a:t>کارگر به عنوان عامل کار توجه نشده است</a:t>
            </a:r>
            <a:r>
              <a:rPr lang="fa-IR" dirty="0">
                <a:solidFill>
                  <a:schemeClr val="accent3">
                    <a:lumMod val="40000"/>
                    <a:lumOff val="60000"/>
                  </a:schemeClr>
                </a:solidFill>
                <a:effectLst>
                  <a:outerShdw blurRad="38100" dist="38100" dir="2700000" algn="tl">
                    <a:srgbClr val="000000">
                      <a:alpha val="43137"/>
                    </a:srgbClr>
                  </a:outerShdw>
                </a:effectLst>
                <a:cs typeface="+mn-cs"/>
              </a:rPr>
              <a:t> و عامل مديريت را نيز وارد ساخته است . </a:t>
            </a:r>
            <a:endParaRPr lang="en-US" dirty="0">
              <a:solidFill>
                <a:schemeClr val="accent3">
                  <a:lumMod val="40000"/>
                  <a:lumOff val="60000"/>
                </a:schemeClr>
              </a:solidFill>
              <a:effectLst>
                <a:outerShdw blurRad="38100" dist="38100" dir="2700000" algn="tl">
                  <a:srgbClr val="000000">
                    <a:alpha val="43137"/>
                  </a:srgbClr>
                </a:outerShdw>
              </a:effectLst>
              <a:cs typeface="+mn-cs"/>
            </a:endParaRPr>
          </a:p>
        </p:txBody>
      </p:sp>
      <p:sp>
        <p:nvSpPr>
          <p:cNvPr id="35850" name="Text Box 10"/>
          <p:cNvSpPr txBox="1">
            <a:spLocks noChangeArrowheads="1"/>
          </p:cNvSpPr>
          <p:nvPr/>
        </p:nvSpPr>
        <p:spPr bwMode="auto">
          <a:xfrm>
            <a:off x="1979613" y="5013325"/>
            <a:ext cx="6553200" cy="2274888"/>
          </a:xfrm>
          <a:prstGeom prst="rect">
            <a:avLst/>
          </a:prstGeom>
          <a:noFill/>
          <a:ln w="9525" algn="ctr">
            <a:noFill/>
            <a:miter lim="800000"/>
            <a:headEnd/>
            <a:tailEnd/>
          </a:ln>
          <a:effectLst/>
        </p:spPr>
        <p:txBody>
          <a:bodyPr>
            <a:spAutoFit/>
          </a:bodyPr>
          <a:lstStyle/>
          <a:p>
            <a:pPr algn="r">
              <a:spcBef>
                <a:spcPct val="50000"/>
              </a:spcBef>
            </a:pPr>
            <a:r>
              <a:rPr lang="en-US">
                <a:solidFill>
                  <a:schemeClr val="accent3">
                    <a:lumMod val="40000"/>
                    <a:lumOff val="60000"/>
                  </a:schemeClr>
                </a:solidFill>
                <a:effectLst>
                  <a:outerShdw blurRad="38100" dist="38100" dir="2700000" algn="tl">
                    <a:srgbClr val="000000">
                      <a:alpha val="43137"/>
                    </a:srgbClr>
                  </a:outerShdw>
                </a:effectLst>
                <a:cs typeface="+mn-cs"/>
              </a:rPr>
              <a:t> </a:t>
            </a:r>
            <a:r>
              <a:rPr lang="fa-IR">
                <a:solidFill>
                  <a:schemeClr val="accent3">
                    <a:lumMod val="40000"/>
                    <a:lumOff val="60000"/>
                  </a:schemeClr>
                </a:solidFill>
                <a:effectLst>
                  <a:outerShdw blurRad="38100" dist="38100" dir="2700000" algn="tl">
                    <a:srgbClr val="000000">
                      <a:alpha val="43137"/>
                    </a:srgbClr>
                  </a:outerShdw>
                </a:effectLst>
                <a:cs typeface="+mn-cs"/>
              </a:rPr>
              <a:t>قيمت ارزش کالا و خدمات فروخته شده در بازار </a:t>
            </a:r>
            <a:r>
              <a:rPr lang="en-US">
                <a:solidFill>
                  <a:schemeClr val="accent3">
                    <a:lumMod val="40000"/>
                    <a:lumOff val="60000"/>
                  </a:schemeClr>
                </a:solidFill>
                <a:effectLst>
                  <a:outerShdw blurRad="38100" dist="38100" dir="2700000" algn="tl">
                    <a:srgbClr val="000000">
                      <a:alpha val="43137"/>
                    </a:srgbClr>
                  </a:outerShdw>
                </a:effectLst>
                <a:cs typeface="+mn-cs"/>
              </a:rPr>
              <a:t>:S</a:t>
            </a:r>
          </a:p>
          <a:p>
            <a:pPr algn="r" rtl="1">
              <a:spcBef>
                <a:spcPct val="50000"/>
              </a:spcBef>
            </a:pPr>
            <a:r>
              <a:rPr lang="en-US">
                <a:solidFill>
                  <a:schemeClr val="accent3">
                    <a:lumMod val="40000"/>
                    <a:lumOff val="60000"/>
                  </a:schemeClr>
                </a:solidFill>
                <a:effectLst>
                  <a:outerShdw blurRad="38100" dist="38100" dir="2700000" algn="tl">
                    <a:srgbClr val="000000">
                      <a:alpha val="43137"/>
                    </a:srgbClr>
                  </a:outerShdw>
                </a:effectLst>
                <a:cs typeface="+mn-cs"/>
              </a:rPr>
              <a:t> :L </a:t>
            </a:r>
            <a:r>
              <a:rPr lang="fa-IR">
                <a:solidFill>
                  <a:schemeClr val="accent3">
                    <a:lumMod val="40000"/>
                    <a:lumOff val="60000"/>
                  </a:schemeClr>
                </a:solidFill>
                <a:effectLst>
                  <a:outerShdw blurRad="38100" dist="38100" dir="2700000" algn="tl">
                    <a:srgbClr val="000000">
                      <a:alpha val="43137"/>
                    </a:srgbClr>
                  </a:outerShdw>
                </a:effectLst>
                <a:cs typeface="+mn-cs"/>
              </a:rPr>
              <a:t>کارگر</a:t>
            </a:r>
            <a:endParaRPr lang="en-US">
              <a:solidFill>
                <a:schemeClr val="accent3">
                  <a:lumMod val="40000"/>
                  <a:lumOff val="60000"/>
                </a:schemeClr>
              </a:solidFill>
              <a:effectLst>
                <a:outerShdw blurRad="38100" dist="38100" dir="2700000" algn="tl">
                  <a:srgbClr val="000000">
                    <a:alpha val="43137"/>
                  </a:srgbClr>
                </a:outerShdw>
              </a:effectLst>
              <a:cs typeface="+mn-cs"/>
            </a:endParaRPr>
          </a:p>
          <a:p>
            <a:pPr algn="r" rtl="1">
              <a:spcBef>
                <a:spcPct val="50000"/>
              </a:spcBef>
            </a:pPr>
            <a:r>
              <a:rPr lang="en-US">
                <a:solidFill>
                  <a:schemeClr val="accent3">
                    <a:lumMod val="40000"/>
                    <a:lumOff val="60000"/>
                  </a:schemeClr>
                </a:solidFill>
                <a:effectLst>
                  <a:outerShdw blurRad="38100" dist="38100" dir="2700000" algn="tl">
                    <a:srgbClr val="000000">
                      <a:alpha val="43137"/>
                    </a:srgbClr>
                  </a:outerShdw>
                </a:effectLst>
                <a:cs typeface="+mn-cs"/>
              </a:rPr>
              <a:t> :M </a:t>
            </a:r>
            <a:r>
              <a:rPr lang="fa-IR">
                <a:solidFill>
                  <a:schemeClr val="accent3">
                    <a:lumMod val="40000"/>
                    <a:lumOff val="60000"/>
                  </a:schemeClr>
                </a:solidFill>
                <a:effectLst>
                  <a:outerShdw blurRad="38100" dist="38100" dir="2700000" algn="tl">
                    <a:srgbClr val="000000">
                      <a:alpha val="43137"/>
                    </a:srgbClr>
                  </a:outerShdw>
                </a:effectLst>
                <a:cs typeface="+mn-cs"/>
              </a:rPr>
              <a:t>مديريت</a:t>
            </a:r>
            <a:endParaRPr lang="en-US">
              <a:solidFill>
                <a:schemeClr val="accent3">
                  <a:lumMod val="40000"/>
                  <a:lumOff val="60000"/>
                </a:schemeClr>
              </a:solidFill>
              <a:effectLst>
                <a:outerShdw blurRad="38100" dist="38100" dir="2700000" algn="tl">
                  <a:srgbClr val="000000">
                    <a:alpha val="43137"/>
                  </a:srgbClr>
                </a:outerShdw>
              </a:effectLst>
              <a:cs typeface="+mn-cs"/>
            </a:endParaRPr>
          </a:p>
          <a:p>
            <a:pPr>
              <a:spcBef>
                <a:spcPct val="50000"/>
              </a:spcBef>
            </a:pPr>
            <a:endParaRPr lang="en-US">
              <a:solidFill>
                <a:schemeClr val="accent3">
                  <a:lumMod val="40000"/>
                  <a:lumOff val="60000"/>
                </a:schemeClr>
              </a:solidFill>
              <a:effectLst>
                <a:outerShdw blurRad="38100" dist="38100" dir="2700000" algn="tl">
                  <a:srgbClr val="000000">
                    <a:alpha val="43137"/>
                  </a:srgbClr>
                </a:outerShdw>
              </a:effectLst>
              <a:cs typeface="+mn-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5849"/>
                                        </p:tgtEl>
                                        <p:attrNameLst>
                                          <p:attrName>style.visibility</p:attrName>
                                        </p:attrNameLst>
                                      </p:cBhvr>
                                      <p:to>
                                        <p:strVal val="visible"/>
                                      </p:to>
                                    </p:set>
                                    <p:animEffect transition="in" filter="blinds(horizontal)">
                                      <p:cBhvr>
                                        <p:cTn id="7" dur="500"/>
                                        <p:tgtEl>
                                          <p:spTgt spid="3584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strips(downLeft)">
                                      <p:cBhvr>
                                        <p:cTn id="12" dur="500"/>
                                        <p:tgtEl>
                                          <p:spTgt spid="35844"/>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6" fill="hold" grpId="0" nodeType="clickEffect">
                                  <p:stCondLst>
                                    <p:cond delay="0"/>
                                  </p:stCondLst>
                                  <p:childTnLst>
                                    <p:set>
                                      <p:cBhvr>
                                        <p:cTn id="16" dur="1" fill="hold">
                                          <p:stCondLst>
                                            <p:cond delay="0"/>
                                          </p:stCondLst>
                                        </p:cTn>
                                        <p:tgtEl>
                                          <p:spTgt spid="35845"/>
                                        </p:tgtEl>
                                        <p:attrNameLst>
                                          <p:attrName>style.visibility</p:attrName>
                                        </p:attrNameLst>
                                      </p:cBhvr>
                                      <p:to>
                                        <p:strVal val="visible"/>
                                      </p:to>
                                    </p:set>
                                    <p:animEffect transition="in" filter="strips(downRight)">
                                      <p:cBhvr>
                                        <p:cTn id="17" dur="500"/>
                                        <p:tgtEl>
                                          <p:spTgt spid="35845"/>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grpId="0" nodeType="clickEffect">
                                  <p:stCondLst>
                                    <p:cond delay="0"/>
                                  </p:stCondLst>
                                  <p:childTnLst>
                                    <p:set>
                                      <p:cBhvr>
                                        <p:cTn id="21" dur="1" fill="hold">
                                          <p:stCondLst>
                                            <p:cond delay="0"/>
                                          </p:stCondLst>
                                        </p:cTn>
                                        <p:tgtEl>
                                          <p:spTgt spid="35846"/>
                                        </p:tgtEl>
                                        <p:attrNameLst>
                                          <p:attrName>style.visibility</p:attrName>
                                        </p:attrNameLst>
                                      </p:cBhvr>
                                      <p:to>
                                        <p:strVal val="visible"/>
                                      </p:to>
                                    </p:set>
                                    <p:animEffect transition="in" filter="strips(downRight)">
                                      <p:cBhvr>
                                        <p:cTn id="22" dur="500"/>
                                        <p:tgtEl>
                                          <p:spTgt spid="35846"/>
                                        </p:tgtEl>
                                      </p:cBhvr>
                                    </p:animEffect>
                                  </p:childTnLst>
                                </p:cTn>
                              </p:par>
                            </p:childTnLst>
                          </p:cTn>
                        </p:par>
                      </p:childTnLst>
                    </p:cTn>
                  </p:par>
                  <p:par>
                    <p:cTn id="23" fill="hold">
                      <p:stCondLst>
                        <p:cond delay="indefinite"/>
                      </p:stCondLst>
                      <p:childTnLst>
                        <p:par>
                          <p:cTn id="24" fill="hold">
                            <p:stCondLst>
                              <p:cond delay="0"/>
                            </p:stCondLst>
                            <p:childTnLst>
                              <p:par>
                                <p:cTn id="25" presetID="18" presetClass="entr" presetSubtype="12" fill="hold" grpId="0" nodeType="clickEffect">
                                  <p:stCondLst>
                                    <p:cond delay="0"/>
                                  </p:stCondLst>
                                  <p:childTnLst>
                                    <p:set>
                                      <p:cBhvr>
                                        <p:cTn id="26" dur="1" fill="hold">
                                          <p:stCondLst>
                                            <p:cond delay="0"/>
                                          </p:stCondLst>
                                        </p:cTn>
                                        <p:tgtEl>
                                          <p:spTgt spid="35847"/>
                                        </p:tgtEl>
                                        <p:attrNameLst>
                                          <p:attrName>style.visibility</p:attrName>
                                        </p:attrNameLst>
                                      </p:cBhvr>
                                      <p:to>
                                        <p:strVal val="visible"/>
                                      </p:to>
                                    </p:set>
                                    <p:animEffect transition="in" filter="strips(downLeft)">
                                      <p:cBhvr>
                                        <p:cTn id="27" dur="500"/>
                                        <p:tgtEl>
                                          <p:spTgt spid="35847"/>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12" fill="hold" grpId="0" nodeType="clickEffect">
                                  <p:stCondLst>
                                    <p:cond delay="0"/>
                                  </p:stCondLst>
                                  <p:childTnLst>
                                    <p:set>
                                      <p:cBhvr>
                                        <p:cTn id="31" dur="1" fill="hold">
                                          <p:stCondLst>
                                            <p:cond delay="0"/>
                                          </p:stCondLst>
                                        </p:cTn>
                                        <p:tgtEl>
                                          <p:spTgt spid="35848"/>
                                        </p:tgtEl>
                                        <p:attrNameLst>
                                          <p:attrName>style.visibility</p:attrName>
                                        </p:attrNameLst>
                                      </p:cBhvr>
                                      <p:to>
                                        <p:strVal val="visible"/>
                                      </p:to>
                                    </p:set>
                                    <p:animEffect transition="in" filter="strips(downLeft)">
                                      <p:cBhvr>
                                        <p:cTn id="32" dur="500"/>
                                        <p:tgtEl>
                                          <p:spTgt spid="35848"/>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5850"/>
                                        </p:tgtEl>
                                        <p:attrNameLst>
                                          <p:attrName>style.visibility</p:attrName>
                                        </p:attrNameLst>
                                      </p:cBhvr>
                                      <p:to>
                                        <p:strVal val="visible"/>
                                      </p:to>
                                    </p:set>
                                    <p:animEffect transition="in" filter="blinds(horizontal)">
                                      <p:cBhvr>
                                        <p:cTn id="37" dur="500"/>
                                        <p:tgtEl>
                                          <p:spTgt spid="358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6" grpId="0" animBg="1"/>
      <p:bldP spid="35847" grpId="0"/>
      <p:bldP spid="35848" grpId="0"/>
      <p:bldP spid="35849" grpId="0"/>
      <p:bldP spid="35850"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WordArt 2" descr="Paper bag"/>
          <p:cNvSpPr>
            <a:spLocks noChangeArrowheads="1" noChangeShapeType="1" noTextEdit="1"/>
          </p:cNvSpPr>
          <p:nvPr/>
        </p:nvSpPr>
        <p:spPr bwMode="auto">
          <a:xfrm>
            <a:off x="2909888" y="1052513"/>
            <a:ext cx="3324225" cy="809625"/>
          </a:xfrm>
          <a:prstGeom prst="rect">
            <a:avLst/>
          </a:prstGeom>
        </p:spPr>
        <p:txBody>
          <a:bodyPr wrap="none" fromWordArt="1">
            <a:prstTxWarp prst="textPlain">
              <a:avLst>
                <a:gd name="adj" fmla="val 48759"/>
              </a:avLst>
            </a:prstTxWarp>
          </a:bodyPr>
          <a:lstStyle/>
          <a:p>
            <a:pPr rtl="1"/>
            <a:r>
              <a:rPr lang="fa-IR" sz="3600" kern="10">
                <a:ln w="9525">
                  <a:solidFill>
                    <a:srgbClr val="008000"/>
                  </a:solidFill>
                  <a:round/>
                  <a:headEnd/>
                  <a:tailEnd/>
                </a:ln>
                <a:solidFill>
                  <a:schemeClr val="tx2"/>
                </a:solidFill>
                <a:effectLst>
                  <a:outerShdw blurRad="38100" dist="38100" dir="2700000" sx="125000" sy="125000" algn="tl" rotWithShape="0">
                    <a:srgbClr val="000000">
                      <a:alpha val="43137"/>
                    </a:srgbClr>
                  </a:outerShdw>
                </a:effectLst>
                <a:latin typeface="Nazanin"/>
                <a:cs typeface="+mj-cs"/>
              </a:rPr>
              <a:t> رويکرد اقتصادی به بهره‌وري </a:t>
            </a:r>
          </a:p>
        </p:txBody>
      </p:sp>
      <p:sp>
        <p:nvSpPr>
          <p:cNvPr id="36867" name="Text Box 3"/>
          <p:cNvSpPr txBox="1">
            <a:spLocks noChangeArrowheads="1"/>
          </p:cNvSpPr>
          <p:nvPr/>
        </p:nvSpPr>
        <p:spPr bwMode="auto">
          <a:xfrm>
            <a:off x="2720975" y="163513"/>
            <a:ext cx="3679825" cy="457200"/>
          </a:xfrm>
          <a:prstGeom prst="rect">
            <a:avLst/>
          </a:prstGeom>
          <a:noFill/>
          <a:ln w="9525" algn="ctr">
            <a:noFill/>
            <a:miter lim="800000"/>
            <a:headEnd/>
            <a:tailEnd/>
          </a:ln>
          <a:effectLst/>
        </p:spPr>
        <p:txBody>
          <a:bodyPr/>
          <a:lstStyle/>
          <a:p>
            <a:pPr marL="342900" indent="-342900" rtl="1">
              <a:spcBef>
                <a:spcPct val="20000"/>
              </a:spcBef>
            </a:pPr>
            <a:r>
              <a:rPr lang="fa-IR" sz="1400" dirty="0">
                <a:solidFill>
                  <a:schemeClr val="tx2"/>
                </a:solidFill>
                <a:effectLst>
                  <a:outerShdw blurRad="38100" dist="38100" dir="2700000" algn="tl">
                    <a:srgbClr val="000000">
                      <a:alpha val="43137"/>
                    </a:srgbClr>
                  </a:outerShdw>
                </a:effectLst>
                <a:cs typeface="2  Bardiya" pitchFamily="2" charset="-78"/>
              </a:rPr>
              <a:t>فصل اول: </a:t>
            </a:r>
            <a:r>
              <a:rPr lang="ar-SA" sz="1400" dirty="0">
                <a:solidFill>
                  <a:schemeClr val="tx2"/>
                </a:solidFill>
                <a:effectLst>
                  <a:outerShdw blurRad="38100" dist="38100" dir="2700000" algn="tl">
                    <a:srgbClr val="000000">
                      <a:alpha val="43137"/>
                    </a:srgbClr>
                  </a:outerShdw>
                </a:effectLst>
                <a:cs typeface="2  Bardiya" pitchFamily="2" charset="-78"/>
              </a:rPr>
              <a:t>مفهوم‌ بهره‌وري</a:t>
            </a:r>
            <a:endParaRPr lang="en-US" sz="1400" dirty="0">
              <a:solidFill>
                <a:schemeClr val="tx2"/>
              </a:solidFill>
              <a:effectLst>
                <a:outerShdw blurRad="38100" dist="38100" dir="2700000" algn="tl">
                  <a:srgbClr val="000000">
                    <a:alpha val="43137"/>
                  </a:srgbClr>
                </a:outerShdw>
              </a:effectLst>
              <a:cs typeface="2  Bardiya" pitchFamily="2" charset="-78"/>
            </a:endParaRPr>
          </a:p>
        </p:txBody>
      </p:sp>
      <p:sp>
        <p:nvSpPr>
          <p:cNvPr id="36868" name="Text Box 4"/>
          <p:cNvSpPr txBox="1">
            <a:spLocks noChangeArrowheads="1"/>
          </p:cNvSpPr>
          <p:nvPr/>
        </p:nvSpPr>
        <p:spPr bwMode="auto">
          <a:xfrm>
            <a:off x="3276600" y="3573463"/>
            <a:ext cx="3455988" cy="701675"/>
          </a:xfrm>
          <a:prstGeom prst="rect">
            <a:avLst/>
          </a:prstGeom>
          <a:noFill/>
          <a:ln w="9525" algn="ctr">
            <a:noFill/>
            <a:miter lim="800000"/>
            <a:headEnd/>
            <a:tailEnd/>
          </a:ln>
          <a:effectLst/>
        </p:spPr>
        <p:txBody>
          <a:bodyPr>
            <a:spAutoFit/>
          </a:bodyPr>
          <a:lstStyle/>
          <a:p>
            <a:pPr rtl="1">
              <a:spcBef>
                <a:spcPct val="50000"/>
              </a:spcBef>
            </a:pPr>
            <a:r>
              <a:rPr lang="fa-IR" sz="2400">
                <a:solidFill>
                  <a:schemeClr val="tx2"/>
                </a:solidFill>
                <a:effectLst>
                  <a:outerShdw blurRad="38100" dist="38100" dir="2700000" algn="tl">
                    <a:srgbClr val="000000">
                      <a:alpha val="43137"/>
                    </a:srgbClr>
                  </a:outerShdw>
                </a:effectLst>
                <a:cs typeface="+mj-cs"/>
              </a:rPr>
              <a:t> </a:t>
            </a:r>
            <a:r>
              <a:rPr lang="en-US" sz="4000">
                <a:solidFill>
                  <a:schemeClr val="tx2"/>
                </a:solidFill>
                <a:effectLst>
                  <a:outerShdw blurRad="38100" dist="38100" dir="2700000" algn="tl">
                    <a:srgbClr val="000000">
                      <a:alpha val="43137"/>
                    </a:srgbClr>
                  </a:outerShdw>
                </a:effectLst>
                <a:cs typeface="+mj-cs"/>
              </a:rPr>
              <a:t>Q= f( K,L)</a:t>
            </a:r>
            <a:r>
              <a:rPr lang="en-US" sz="2800">
                <a:solidFill>
                  <a:schemeClr val="tx2"/>
                </a:solidFill>
                <a:effectLst>
                  <a:outerShdw blurRad="38100" dist="38100" dir="2700000" algn="tl">
                    <a:srgbClr val="000000">
                      <a:alpha val="43137"/>
                    </a:srgbClr>
                  </a:outerShdw>
                </a:effectLst>
                <a:cs typeface="+mj-cs"/>
              </a:rPr>
              <a:t> </a:t>
            </a:r>
            <a:endParaRPr lang="en-US" sz="2400">
              <a:solidFill>
                <a:schemeClr val="tx2"/>
              </a:solidFill>
              <a:effectLst>
                <a:outerShdw blurRad="38100" dist="38100" dir="2700000" algn="tl">
                  <a:srgbClr val="000000">
                    <a:alpha val="43137"/>
                  </a:srgbClr>
                </a:outerShdw>
              </a:effectLst>
              <a:cs typeface="+mj-cs"/>
            </a:endParaRPr>
          </a:p>
        </p:txBody>
      </p:sp>
      <p:sp>
        <p:nvSpPr>
          <p:cNvPr id="36869" name="Text Box 5"/>
          <p:cNvSpPr txBox="1">
            <a:spLocks noChangeArrowheads="1"/>
          </p:cNvSpPr>
          <p:nvPr/>
        </p:nvSpPr>
        <p:spPr bwMode="auto">
          <a:xfrm>
            <a:off x="1547813" y="2349500"/>
            <a:ext cx="6913562" cy="885825"/>
          </a:xfrm>
          <a:prstGeom prst="rect">
            <a:avLst/>
          </a:prstGeom>
          <a:noFill/>
          <a:ln w="9525" algn="ctr">
            <a:noFill/>
            <a:miter lim="800000"/>
            <a:headEnd/>
            <a:tailEnd/>
          </a:ln>
          <a:effectLst/>
        </p:spPr>
        <p:txBody>
          <a:bodyPr>
            <a:spAutoFit/>
          </a:bodyPr>
          <a:lstStyle/>
          <a:p>
            <a:pPr>
              <a:spcBef>
                <a:spcPct val="50000"/>
              </a:spcBef>
            </a:pPr>
            <a:r>
              <a:rPr lang="fa-IR">
                <a:solidFill>
                  <a:schemeClr val="tx2"/>
                </a:solidFill>
                <a:effectLst>
                  <a:outerShdw blurRad="38100" dist="38100" dir="2700000" algn="tl">
                    <a:srgbClr val="000000">
                      <a:alpha val="43137"/>
                    </a:srgbClr>
                  </a:outerShdw>
                </a:effectLst>
                <a:cs typeface="+mj-cs"/>
              </a:rPr>
              <a:t> از نظر اقتصادی مقدار محصول يا خروجی، تابع عوامل سرمايه و نيروی کار فرض می گردد.  </a:t>
            </a:r>
            <a:endParaRPr lang="en-US">
              <a:solidFill>
                <a:schemeClr val="tx2"/>
              </a:solidFill>
              <a:effectLst>
                <a:outerShdw blurRad="38100" dist="38100" dir="2700000" algn="tl">
                  <a:srgbClr val="000000">
                    <a:alpha val="43137"/>
                  </a:srgbClr>
                </a:outerShdw>
              </a:effectLst>
              <a:cs typeface="+mj-cs"/>
            </a:endParaRPr>
          </a:p>
        </p:txBody>
      </p:sp>
      <p:sp>
        <p:nvSpPr>
          <p:cNvPr id="36870" name="Text Box 6"/>
          <p:cNvSpPr txBox="1">
            <a:spLocks noChangeArrowheads="1"/>
          </p:cNvSpPr>
          <p:nvPr/>
        </p:nvSpPr>
        <p:spPr bwMode="auto">
          <a:xfrm>
            <a:off x="1908175" y="4724400"/>
            <a:ext cx="6553200" cy="2274888"/>
          </a:xfrm>
          <a:prstGeom prst="rect">
            <a:avLst/>
          </a:prstGeom>
          <a:noFill/>
          <a:ln w="9525" algn="ctr">
            <a:noFill/>
            <a:miter lim="800000"/>
            <a:headEnd/>
            <a:tailEnd/>
          </a:ln>
          <a:effectLst/>
        </p:spPr>
        <p:txBody>
          <a:bodyPr>
            <a:spAutoFit/>
          </a:bodyPr>
          <a:lstStyle/>
          <a:p>
            <a:pPr algn="r">
              <a:spcBef>
                <a:spcPct val="50000"/>
              </a:spcBef>
            </a:pPr>
            <a:r>
              <a:rPr lang="en-US">
                <a:solidFill>
                  <a:schemeClr val="tx2"/>
                </a:solidFill>
                <a:effectLst>
                  <a:outerShdw blurRad="38100" dist="38100" dir="2700000" algn="tl">
                    <a:srgbClr val="000000">
                      <a:alpha val="43137"/>
                    </a:srgbClr>
                  </a:outerShdw>
                </a:effectLst>
                <a:cs typeface="+mj-cs"/>
              </a:rPr>
              <a:t> </a:t>
            </a:r>
            <a:r>
              <a:rPr lang="fa-IR">
                <a:solidFill>
                  <a:schemeClr val="tx2"/>
                </a:solidFill>
                <a:effectLst>
                  <a:outerShdw blurRad="38100" dist="38100" dir="2700000" algn="tl">
                    <a:srgbClr val="000000">
                      <a:alpha val="43137"/>
                    </a:srgbClr>
                  </a:outerShdw>
                </a:effectLst>
                <a:cs typeface="+mj-cs"/>
              </a:rPr>
              <a:t>مقدار توليد </a:t>
            </a:r>
            <a:r>
              <a:rPr lang="en-US">
                <a:solidFill>
                  <a:schemeClr val="tx2"/>
                </a:solidFill>
                <a:effectLst>
                  <a:outerShdw blurRad="38100" dist="38100" dir="2700000" algn="tl">
                    <a:srgbClr val="000000">
                      <a:alpha val="43137"/>
                    </a:srgbClr>
                  </a:outerShdw>
                </a:effectLst>
                <a:cs typeface="+mj-cs"/>
              </a:rPr>
              <a:t>:Q</a:t>
            </a:r>
          </a:p>
          <a:p>
            <a:pPr algn="r" rtl="1">
              <a:spcBef>
                <a:spcPct val="50000"/>
              </a:spcBef>
            </a:pPr>
            <a:r>
              <a:rPr lang="en-US">
                <a:solidFill>
                  <a:schemeClr val="tx2"/>
                </a:solidFill>
                <a:effectLst>
                  <a:outerShdw blurRad="38100" dist="38100" dir="2700000" algn="tl">
                    <a:srgbClr val="000000">
                      <a:alpha val="43137"/>
                    </a:srgbClr>
                  </a:outerShdw>
                </a:effectLst>
                <a:cs typeface="+mj-cs"/>
              </a:rPr>
              <a:t>:K </a:t>
            </a:r>
            <a:r>
              <a:rPr lang="fa-IR">
                <a:solidFill>
                  <a:schemeClr val="tx2"/>
                </a:solidFill>
                <a:effectLst>
                  <a:outerShdw blurRad="38100" dist="38100" dir="2700000" algn="tl">
                    <a:srgbClr val="000000">
                      <a:alpha val="43137"/>
                    </a:srgbClr>
                  </a:outerShdw>
                </a:effectLst>
                <a:cs typeface="+mj-cs"/>
              </a:rPr>
              <a:t>سرمايه  </a:t>
            </a:r>
            <a:endParaRPr lang="en-US">
              <a:solidFill>
                <a:schemeClr val="tx2"/>
              </a:solidFill>
              <a:effectLst>
                <a:outerShdw blurRad="38100" dist="38100" dir="2700000" algn="tl">
                  <a:srgbClr val="000000">
                    <a:alpha val="43137"/>
                  </a:srgbClr>
                </a:outerShdw>
              </a:effectLst>
              <a:cs typeface="+mj-cs"/>
            </a:endParaRPr>
          </a:p>
          <a:p>
            <a:pPr algn="r" rtl="1">
              <a:spcBef>
                <a:spcPct val="50000"/>
              </a:spcBef>
            </a:pPr>
            <a:r>
              <a:rPr lang="en-US">
                <a:solidFill>
                  <a:schemeClr val="tx2"/>
                </a:solidFill>
                <a:effectLst>
                  <a:outerShdw blurRad="38100" dist="38100" dir="2700000" algn="tl">
                    <a:srgbClr val="000000">
                      <a:alpha val="43137"/>
                    </a:srgbClr>
                  </a:outerShdw>
                </a:effectLst>
                <a:cs typeface="+mj-cs"/>
              </a:rPr>
              <a:t> :L </a:t>
            </a:r>
            <a:r>
              <a:rPr lang="fa-IR">
                <a:solidFill>
                  <a:schemeClr val="tx2"/>
                </a:solidFill>
                <a:effectLst>
                  <a:outerShdw blurRad="38100" dist="38100" dir="2700000" algn="tl">
                    <a:srgbClr val="000000">
                      <a:alpha val="43137"/>
                    </a:srgbClr>
                  </a:outerShdw>
                </a:effectLst>
                <a:cs typeface="+mj-cs"/>
              </a:rPr>
              <a:t>نيروی کار </a:t>
            </a:r>
            <a:endParaRPr lang="en-US">
              <a:solidFill>
                <a:schemeClr val="tx2"/>
              </a:solidFill>
              <a:effectLst>
                <a:outerShdw blurRad="38100" dist="38100" dir="2700000" algn="tl">
                  <a:srgbClr val="000000">
                    <a:alpha val="43137"/>
                  </a:srgbClr>
                </a:outerShdw>
              </a:effectLst>
              <a:cs typeface="+mj-cs"/>
            </a:endParaRPr>
          </a:p>
          <a:p>
            <a:pPr>
              <a:spcBef>
                <a:spcPct val="50000"/>
              </a:spcBef>
            </a:pPr>
            <a:endParaRPr lang="en-US">
              <a:solidFill>
                <a:schemeClr val="tx2"/>
              </a:solidFill>
              <a:effectLst>
                <a:outerShdw blurRad="38100" dist="38100" dir="2700000" algn="tl">
                  <a:srgbClr val="000000">
                    <a:alpha val="43137"/>
                  </a:srgbClr>
                </a:outerShdw>
              </a:effectLst>
              <a:cs typeface="+mj-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36869"/>
                                        </p:tgtEl>
                                        <p:attrNameLst>
                                          <p:attrName>style.visibility</p:attrName>
                                        </p:attrNameLst>
                                      </p:cBhvr>
                                      <p:to>
                                        <p:strVal val="visible"/>
                                      </p:to>
                                    </p:set>
                                    <p:animEffect transition="in" filter="blinds(horizontal)">
                                      <p:cBhvr>
                                        <p:cTn id="7" dur="500"/>
                                        <p:tgtEl>
                                          <p:spTgt spid="36869"/>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36868"/>
                                        </p:tgtEl>
                                        <p:attrNameLst>
                                          <p:attrName>style.visibility</p:attrName>
                                        </p:attrNameLst>
                                      </p:cBhvr>
                                      <p:to>
                                        <p:strVal val="visible"/>
                                      </p:to>
                                    </p:set>
                                    <p:animEffect transition="in" filter="strips(downLeft)">
                                      <p:cBhvr>
                                        <p:cTn id="12" dur="500"/>
                                        <p:tgtEl>
                                          <p:spTgt spid="36868"/>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36870"/>
                                        </p:tgtEl>
                                        <p:attrNameLst>
                                          <p:attrName>style.visibility</p:attrName>
                                        </p:attrNameLst>
                                      </p:cBhvr>
                                      <p:to>
                                        <p:strVal val="visible"/>
                                      </p:to>
                                    </p:set>
                                    <p:animEffect transition="in" filter="blinds(horizontal)">
                                      <p:cBhvr>
                                        <p:cTn id="17" dur="500"/>
                                        <p:tgtEl>
                                          <p:spTgt spid="368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p:bldP spid="36869" grpId="0"/>
      <p:bldP spid="36870"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0" y="1700213"/>
            <a:ext cx="9144000" cy="1143000"/>
          </a:xfrm>
          <a:prstGeom prst="rect">
            <a:avLst/>
          </a:prstGeom>
          <a:noFill/>
          <a:ln w="9525" algn="ctr">
            <a:noFill/>
            <a:miter lim="800000"/>
            <a:headEnd/>
            <a:tailEnd/>
          </a:ln>
          <a:effectLst/>
        </p:spPr>
        <p:txBody>
          <a:bodyPr anchor="ctr"/>
          <a:lstStyle/>
          <a:p>
            <a:pPr algn="r" rtl="1">
              <a:buFontTx/>
              <a:buBlip>
                <a:blip r:embed="rId2"/>
              </a:buBlip>
            </a:pPr>
            <a:r>
              <a:rPr lang="fa-IR" sz="2000" dirty="0">
                <a:solidFill>
                  <a:schemeClr val="accent3">
                    <a:lumMod val="60000"/>
                    <a:lumOff val="40000"/>
                  </a:schemeClr>
                </a:solidFill>
                <a:effectLst>
                  <a:outerShdw blurRad="38100" dist="38100" dir="2700000" algn="tl">
                    <a:srgbClr val="000000">
                      <a:alpha val="43137"/>
                    </a:srgbClr>
                  </a:outerShdw>
                </a:effectLst>
                <a:cs typeface="+mj-cs"/>
              </a:rPr>
              <a:t>    </a:t>
            </a:r>
            <a:r>
              <a:rPr lang="fa-IR" sz="2000" dirty="0">
                <a:solidFill>
                  <a:srgbClr val="FFC000"/>
                </a:solidFill>
                <a:effectLst>
                  <a:outerShdw blurRad="38100" dist="38100" dir="2700000" algn="tl">
                    <a:srgbClr val="000000">
                      <a:alpha val="43137"/>
                    </a:srgbClr>
                  </a:outerShdw>
                </a:effectLst>
                <a:cs typeface="+mj-cs"/>
              </a:rPr>
              <a:t>افزايش توليد </a:t>
            </a:r>
            <a:r>
              <a:rPr lang="fa-IR" sz="2000" dirty="0">
                <a:solidFill>
                  <a:schemeClr val="accent3">
                    <a:lumMod val="60000"/>
                    <a:lumOff val="40000"/>
                  </a:schemeClr>
                </a:solidFill>
                <a:effectLst>
                  <a:outerShdw blurRad="38100" dist="38100" dir="2700000" algn="tl">
                    <a:srgbClr val="000000">
                      <a:alpha val="43137"/>
                    </a:srgbClr>
                  </a:outerShdw>
                </a:effectLst>
                <a:cs typeface="+mj-cs"/>
              </a:rPr>
              <a:t>ضرورتاً به معنای </a:t>
            </a:r>
            <a:r>
              <a:rPr lang="fa-IR" sz="2000" dirty="0">
                <a:solidFill>
                  <a:srgbClr val="FFFF00"/>
                </a:solidFill>
                <a:effectLst>
                  <a:outerShdw blurRad="38100" dist="38100" dir="2700000" algn="tl">
                    <a:srgbClr val="000000">
                      <a:alpha val="43137"/>
                    </a:srgbClr>
                  </a:outerShdw>
                </a:effectLst>
                <a:cs typeface="+mj-cs"/>
              </a:rPr>
              <a:t>بهبود بهره وری </a:t>
            </a:r>
            <a:r>
              <a:rPr lang="fa-IR" sz="2000" dirty="0">
                <a:solidFill>
                  <a:schemeClr val="accent3">
                    <a:lumMod val="60000"/>
                    <a:lumOff val="40000"/>
                  </a:schemeClr>
                </a:solidFill>
                <a:effectLst>
                  <a:outerShdw blurRad="38100" dist="38100" dir="2700000" algn="tl">
                    <a:srgbClr val="000000">
                      <a:alpha val="43137"/>
                    </a:srgbClr>
                  </a:outerShdw>
                </a:effectLst>
                <a:cs typeface="+mj-cs"/>
              </a:rPr>
              <a:t>نيست.</a:t>
            </a:r>
            <a:r>
              <a:rPr lang="en-US" sz="2000" dirty="0">
                <a:solidFill>
                  <a:schemeClr val="accent3">
                    <a:lumMod val="60000"/>
                    <a:lumOff val="40000"/>
                  </a:schemeClr>
                </a:solidFill>
                <a:effectLst>
                  <a:outerShdw blurRad="38100" dist="38100" dir="2700000" algn="tl">
                    <a:srgbClr val="000000">
                      <a:alpha val="43137"/>
                    </a:srgbClr>
                  </a:outerShdw>
                </a:effectLst>
                <a:latin typeface="Courier New" pitchFamily="49" charset="0"/>
                <a:ea typeface="MS Mincho" pitchFamily="49" charset="-128"/>
                <a:cs typeface="+mj-cs"/>
              </a:rPr>
              <a:t> </a:t>
            </a:r>
            <a:r>
              <a:rPr lang="fa-IR" sz="2000" dirty="0">
                <a:solidFill>
                  <a:schemeClr val="accent3">
                    <a:lumMod val="60000"/>
                    <a:lumOff val="40000"/>
                  </a:schemeClr>
                </a:solidFill>
                <a:effectLst>
                  <a:outerShdw blurRad="38100" dist="38100" dir="2700000" algn="tl">
                    <a:srgbClr val="000000">
                      <a:alpha val="43137"/>
                    </a:srgbClr>
                  </a:outerShdw>
                </a:effectLst>
                <a:latin typeface="Courier New" pitchFamily="49" charset="0"/>
                <a:ea typeface="MS Mincho" pitchFamily="49" charset="-128"/>
                <a:cs typeface="+mj-cs"/>
              </a:rPr>
              <a:t> </a:t>
            </a:r>
            <a:endParaRPr lang="en-US" sz="2000" dirty="0">
              <a:solidFill>
                <a:schemeClr val="accent3">
                  <a:lumMod val="60000"/>
                  <a:lumOff val="40000"/>
                </a:schemeClr>
              </a:solidFill>
              <a:effectLst>
                <a:outerShdw blurRad="38100" dist="38100" dir="2700000" algn="tl">
                  <a:srgbClr val="000000">
                    <a:alpha val="43137"/>
                  </a:srgbClr>
                </a:outerShdw>
              </a:effectLst>
              <a:latin typeface="Courier New" pitchFamily="49" charset="0"/>
              <a:ea typeface="MS Mincho" pitchFamily="49" charset="-128"/>
              <a:cs typeface="+mj-cs"/>
            </a:endParaRPr>
          </a:p>
        </p:txBody>
      </p:sp>
      <p:sp>
        <p:nvSpPr>
          <p:cNvPr id="37891" name="Rectangle 3"/>
          <p:cNvSpPr>
            <a:spLocks noChangeArrowheads="1"/>
          </p:cNvSpPr>
          <p:nvPr/>
        </p:nvSpPr>
        <p:spPr bwMode="auto">
          <a:xfrm>
            <a:off x="0" y="2565400"/>
            <a:ext cx="9144000" cy="1143000"/>
          </a:xfrm>
          <a:prstGeom prst="rect">
            <a:avLst/>
          </a:prstGeom>
          <a:noFill/>
          <a:ln w="9525" algn="ctr">
            <a:noFill/>
            <a:miter lim="800000"/>
            <a:headEnd/>
            <a:tailEnd/>
          </a:ln>
          <a:effectLst/>
        </p:spPr>
        <p:txBody>
          <a:bodyPr anchor="ctr"/>
          <a:lstStyle/>
          <a:p>
            <a:pPr algn="r" rtl="1">
              <a:buFontTx/>
              <a:buBlip>
                <a:blip r:embed="rId2"/>
              </a:buBlip>
            </a:pPr>
            <a:r>
              <a:rPr lang="fa-IR" sz="2000" dirty="0">
                <a:solidFill>
                  <a:schemeClr val="accent3">
                    <a:lumMod val="60000"/>
                    <a:lumOff val="40000"/>
                  </a:schemeClr>
                </a:solidFill>
                <a:effectLst>
                  <a:outerShdw blurRad="38100" dist="38100" dir="2700000" algn="tl">
                    <a:srgbClr val="000000">
                      <a:alpha val="43137"/>
                    </a:srgbClr>
                  </a:outerShdw>
                </a:effectLst>
                <a:latin typeface="Courier New" pitchFamily="49" charset="0"/>
                <a:ea typeface="MS Mincho" pitchFamily="49" charset="-128"/>
                <a:cs typeface="+mj-cs"/>
              </a:rPr>
              <a:t>   </a:t>
            </a:r>
            <a:r>
              <a:rPr lang="fa-IR" sz="2000" dirty="0">
                <a:solidFill>
                  <a:srgbClr val="FFC000"/>
                </a:solidFill>
                <a:effectLst>
                  <a:outerShdw blurRad="38100" dist="38100" dir="2700000" algn="tl">
                    <a:srgbClr val="000000">
                      <a:alpha val="43137"/>
                    </a:srgbClr>
                  </a:outerShdw>
                </a:effectLst>
                <a:ea typeface="MS Mincho" pitchFamily="49" charset="-128"/>
                <a:cs typeface="+mj-cs"/>
              </a:rPr>
              <a:t>بهبود</a:t>
            </a:r>
            <a:r>
              <a:rPr lang="fa-IR" sz="2000" dirty="0">
                <a:solidFill>
                  <a:srgbClr val="FFC000"/>
                </a:solidFill>
                <a:effectLst>
                  <a:outerShdw blurRad="38100" dist="38100" dir="2700000" algn="tl">
                    <a:srgbClr val="000000">
                      <a:alpha val="43137"/>
                    </a:srgbClr>
                  </a:outerShdw>
                </a:effectLst>
                <a:latin typeface="Courier New" pitchFamily="49" charset="0"/>
                <a:ea typeface="MS Mincho" pitchFamily="49" charset="-128"/>
                <a:cs typeface="+mj-cs"/>
              </a:rPr>
              <a:t> </a:t>
            </a:r>
            <a:r>
              <a:rPr lang="fa-IR" sz="2000" dirty="0">
                <a:solidFill>
                  <a:srgbClr val="FFC000"/>
                </a:solidFill>
                <a:effectLst>
                  <a:outerShdw blurRad="38100" dist="38100" dir="2700000" algn="tl">
                    <a:srgbClr val="000000">
                      <a:alpha val="43137"/>
                    </a:srgbClr>
                  </a:outerShdw>
                </a:effectLst>
                <a:ea typeface="MS Mincho" pitchFamily="49" charset="-128"/>
                <a:cs typeface="+mj-cs"/>
              </a:rPr>
              <a:t>کارايي</a:t>
            </a:r>
            <a:r>
              <a:rPr lang="fa-IR"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rPr>
              <a:t>، </a:t>
            </a:r>
            <a:r>
              <a:rPr lang="fa-IR" sz="2000" dirty="0">
                <a:solidFill>
                  <a:srgbClr val="FFFF00"/>
                </a:solidFill>
                <a:effectLst>
                  <a:outerShdw blurRad="38100" dist="38100" dir="2700000" algn="tl">
                    <a:srgbClr val="000000">
                      <a:alpha val="43137"/>
                    </a:srgbClr>
                  </a:outerShdw>
                </a:effectLst>
                <a:ea typeface="MS Mincho" pitchFamily="49" charset="-128"/>
                <a:cs typeface="+mj-cs"/>
              </a:rPr>
              <a:t>ارتقاء بهره وری </a:t>
            </a:r>
            <a:r>
              <a:rPr lang="fa-IR"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rPr>
              <a:t>را تضمين نمی کند.</a:t>
            </a:r>
            <a:r>
              <a:rPr lang="ar-SA"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rPr>
              <a:t> </a:t>
            </a:r>
            <a:endParaRPr lang="en-US"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endParaRPr>
          </a:p>
        </p:txBody>
      </p:sp>
      <p:sp>
        <p:nvSpPr>
          <p:cNvPr id="37892" name="Rectangle 4"/>
          <p:cNvSpPr>
            <a:spLocks noChangeArrowheads="1"/>
          </p:cNvSpPr>
          <p:nvPr/>
        </p:nvSpPr>
        <p:spPr bwMode="auto">
          <a:xfrm>
            <a:off x="0" y="3500438"/>
            <a:ext cx="9144000" cy="1285875"/>
          </a:xfrm>
          <a:prstGeom prst="rect">
            <a:avLst/>
          </a:prstGeom>
          <a:noFill/>
          <a:ln w="9525" algn="ctr">
            <a:noFill/>
            <a:miter lim="800000"/>
            <a:headEnd/>
            <a:tailEnd/>
          </a:ln>
          <a:effectLst/>
        </p:spPr>
        <p:txBody>
          <a:bodyPr anchor="ctr"/>
          <a:lstStyle/>
          <a:p>
            <a:pPr algn="r" rtl="1">
              <a:buFontTx/>
              <a:buBlip>
                <a:blip r:embed="rId2"/>
              </a:buBlip>
            </a:pPr>
            <a:r>
              <a:rPr lang="fa-IR" sz="2000" dirty="0">
                <a:solidFill>
                  <a:schemeClr val="accent3">
                    <a:lumMod val="60000"/>
                    <a:lumOff val="40000"/>
                  </a:schemeClr>
                </a:solidFill>
                <a:effectLst>
                  <a:outerShdw blurRad="38100" dist="38100" dir="2700000" algn="tl">
                    <a:srgbClr val="000000">
                      <a:alpha val="43137"/>
                    </a:srgbClr>
                  </a:outerShdw>
                </a:effectLst>
                <a:cs typeface="+mj-cs"/>
              </a:rPr>
              <a:t>   </a:t>
            </a:r>
            <a:r>
              <a:rPr lang="fa-IR" sz="2000" dirty="0">
                <a:solidFill>
                  <a:srgbClr val="FFC000"/>
                </a:solidFill>
                <a:effectLst>
                  <a:outerShdw blurRad="38100" dist="38100" dir="2700000" algn="tl">
                    <a:srgbClr val="000000">
                      <a:alpha val="43137"/>
                    </a:srgbClr>
                  </a:outerShdw>
                </a:effectLst>
                <a:ea typeface="MS Mincho" pitchFamily="49" charset="-128"/>
                <a:cs typeface="+mj-cs"/>
              </a:rPr>
              <a:t>افزايش در درآمد </a:t>
            </a:r>
            <a:r>
              <a:rPr lang="fa-IR"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rPr>
              <a:t>حاصل از فروش الزاماً </a:t>
            </a:r>
            <a:r>
              <a:rPr lang="fa-IR" sz="2000" dirty="0">
                <a:solidFill>
                  <a:srgbClr val="FFFF00"/>
                </a:solidFill>
                <a:effectLst>
                  <a:outerShdw blurRad="38100" dist="38100" dir="2700000" algn="tl">
                    <a:srgbClr val="000000">
                      <a:alpha val="43137"/>
                    </a:srgbClr>
                  </a:outerShdw>
                </a:effectLst>
                <a:ea typeface="MS Mincho" pitchFamily="49" charset="-128"/>
                <a:cs typeface="+mj-cs"/>
              </a:rPr>
              <a:t>بهبود بهره وری </a:t>
            </a:r>
            <a:r>
              <a:rPr lang="fa-IR"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rPr>
              <a:t>را تضمين نخواهد کرد.</a:t>
            </a:r>
            <a:r>
              <a:rPr lang="fa-IR" sz="2000" dirty="0">
                <a:solidFill>
                  <a:schemeClr val="accent3">
                    <a:lumMod val="60000"/>
                    <a:lumOff val="40000"/>
                  </a:schemeClr>
                </a:solidFill>
                <a:effectLst>
                  <a:outerShdw blurRad="38100" dist="38100" dir="2700000" algn="tl">
                    <a:srgbClr val="000000">
                      <a:alpha val="43137"/>
                    </a:srgbClr>
                  </a:outerShdw>
                </a:effectLst>
                <a:cs typeface="+mj-cs"/>
              </a:rPr>
              <a:t> </a:t>
            </a:r>
            <a:r>
              <a:rPr lang="ar-SA" sz="2000"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mj-cs"/>
              </a:rPr>
              <a:t> </a:t>
            </a:r>
            <a:r>
              <a:rPr lang="fa-IR" sz="2000" dirty="0">
                <a:solidFill>
                  <a:schemeClr val="accent3">
                    <a:lumMod val="60000"/>
                    <a:lumOff val="40000"/>
                  </a:schemeClr>
                </a:solidFill>
                <a:effectLst>
                  <a:outerShdw blurRad="38100" dist="38100" dir="2700000" algn="tl">
                    <a:srgbClr val="000000">
                      <a:alpha val="43137"/>
                    </a:srgbClr>
                  </a:outerShdw>
                </a:effectLst>
                <a:latin typeface="Courier New" pitchFamily="49" charset="0"/>
                <a:cs typeface="+mj-cs"/>
              </a:rPr>
              <a:t> </a:t>
            </a:r>
            <a:r>
              <a:rPr lang="ar-SA" sz="2000" dirty="0">
                <a:solidFill>
                  <a:schemeClr val="accent3">
                    <a:lumMod val="60000"/>
                    <a:lumOff val="40000"/>
                  </a:schemeClr>
                </a:solidFill>
                <a:effectLst>
                  <a:outerShdw blurRad="38100" dist="38100" dir="2700000" algn="tl">
                    <a:srgbClr val="000000">
                      <a:alpha val="43137"/>
                    </a:srgbClr>
                  </a:outerShdw>
                </a:effectLst>
                <a:cs typeface="+mj-cs"/>
              </a:rPr>
              <a:t> </a:t>
            </a:r>
            <a:r>
              <a:rPr lang="fa-IR" sz="2000" dirty="0">
                <a:solidFill>
                  <a:schemeClr val="accent3">
                    <a:lumMod val="60000"/>
                    <a:lumOff val="40000"/>
                  </a:schemeClr>
                </a:solidFill>
                <a:effectLst>
                  <a:outerShdw blurRad="38100" dist="38100" dir="2700000" algn="tl">
                    <a:srgbClr val="000000">
                      <a:alpha val="43137"/>
                    </a:srgbClr>
                  </a:outerShdw>
                </a:effectLst>
                <a:cs typeface="+mj-cs"/>
              </a:rPr>
              <a:t> </a:t>
            </a:r>
            <a:endParaRPr lang="en-US" sz="2000" dirty="0">
              <a:solidFill>
                <a:schemeClr val="accent3">
                  <a:lumMod val="60000"/>
                  <a:lumOff val="40000"/>
                </a:schemeClr>
              </a:solidFill>
              <a:effectLst>
                <a:outerShdw blurRad="38100" dist="38100" dir="2700000" algn="tl">
                  <a:srgbClr val="000000">
                    <a:alpha val="43137"/>
                  </a:srgbClr>
                </a:outerShdw>
              </a:effectLst>
              <a:cs typeface="+mj-cs"/>
            </a:endParaRPr>
          </a:p>
        </p:txBody>
      </p:sp>
      <p:sp>
        <p:nvSpPr>
          <p:cNvPr id="37893" name="Text Box 5"/>
          <p:cNvSpPr txBox="1">
            <a:spLocks noChangeArrowheads="1"/>
          </p:cNvSpPr>
          <p:nvPr/>
        </p:nvSpPr>
        <p:spPr bwMode="auto">
          <a:xfrm>
            <a:off x="0" y="4292600"/>
            <a:ext cx="9144000" cy="1295400"/>
          </a:xfrm>
          <a:prstGeom prst="rect">
            <a:avLst/>
          </a:prstGeom>
          <a:noFill/>
          <a:ln w="9525" algn="ctr">
            <a:noFill/>
            <a:miter lim="800000"/>
            <a:headEnd/>
            <a:tailEnd/>
          </a:ln>
          <a:effectLst/>
        </p:spPr>
        <p:txBody>
          <a:bodyPr anchor="ctr"/>
          <a:lstStyle/>
          <a:p>
            <a:pPr algn="r" rtl="1">
              <a:buFontTx/>
              <a:buBlip>
                <a:blip r:embed="rId2"/>
              </a:buBlip>
            </a:pPr>
            <a:r>
              <a:rPr lang="fa-IR" sz="2000" dirty="0">
                <a:solidFill>
                  <a:schemeClr val="accent3">
                    <a:lumMod val="60000"/>
                    <a:lumOff val="40000"/>
                  </a:schemeClr>
                </a:solidFill>
                <a:effectLst>
                  <a:outerShdw blurRad="38100" dist="38100" dir="2700000" algn="tl">
                    <a:srgbClr val="000000">
                      <a:alpha val="43137"/>
                    </a:srgbClr>
                  </a:outerShdw>
                </a:effectLst>
                <a:ea typeface="Times New Roman" pitchFamily="18" charset="0"/>
                <a:cs typeface="+mj-cs"/>
              </a:rPr>
              <a:t>   </a:t>
            </a:r>
            <a:r>
              <a:rPr lang="fa-IR" sz="2000" dirty="0">
                <a:solidFill>
                  <a:srgbClr val="FFC000"/>
                </a:solidFill>
                <a:effectLst>
                  <a:outerShdw blurRad="38100" dist="38100" dir="2700000" algn="tl">
                    <a:srgbClr val="000000">
                      <a:alpha val="43137"/>
                    </a:srgbClr>
                  </a:outerShdw>
                </a:effectLst>
                <a:ea typeface="MS Mincho" pitchFamily="49" charset="-128"/>
                <a:cs typeface="+mj-cs"/>
              </a:rPr>
              <a:t>بهره وری </a:t>
            </a:r>
            <a:r>
              <a:rPr lang="fa-IR"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rPr>
              <a:t>فقط مختص </a:t>
            </a:r>
            <a:r>
              <a:rPr lang="fa-IR" sz="2000" dirty="0">
                <a:solidFill>
                  <a:srgbClr val="FFFF00"/>
                </a:solidFill>
                <a:effectLst>
                  <a:outerShdw blurRad="38100" dist="38100" dir="2700000" algn="tl">
                    <a:srgbClr val="000000">
                      <a:alpha val="43137"/>
                    </a:srgbClr>
                  </a:outerShdw>
                </a:effectLst>
                <a:ea typeface="MS Mincho" pitchFamily="49" charset="-128"/>
                <a:cs typeface="+mj-cs"/>
              </a:rPr>
              <a:t>بخش صنعت </a:t>
            </a:r>
            <a:r>
              <a:rPr lang="fa-IR"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rPr>
              <a:t>نيست.   </a:t>
            </a:r>
            <a:endParaRPr lang="en-US" sz="2000" dirty="0">
              <a:solidFill>
                <a:schemeClr val="accent3">
                  <a:lumMod val="60000"/>
                  <a:lumOff val="40000"/>
                </a:schemeClr>
              </a:solidFill>
              <a:effectLst>
                <a:outerShdw blurRad="38100" dist="38100" dir="2700000" algn="tl">
                  <a:srgbClr val="000000">
                    <a:alpha val="43137"/>
                  </a:srgbClr>
                </a:outerShdw>
              </a:effectLst>
              <a:ea typeface="MS Mincho" pitchFamily="49" charset="-128"/>
              <a:cs typeface="+mj-cs"/>
            </a:endParaRPr>
          </a:p>
        </p:txBody>
      </p:sp>
      <p:sp>
        <p:nvSpPr>
          <p:cNvPr id="37894" name="Text Box 6"/>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indent="-342900" rtl="1">
              <a:spcBef>
                <a:spcPct val="20000"/>
              </a:spcBef>
            </a:pPr>
            <a:r>
              <a:rPr lang="fa-IR" sz="1400" dirty="0">
                <a:solidFill>
                  <a:schemeClr val="accent3">
                    <a:lumMod val="60000"/>
                    <a:lumOff val="40000"/>
                  </a:schemeClr>
                </a:solidFill>
                <a:effectLst>
                  <a:outerShdw blurRad="38100" dist="38100" dir="2700000" algn="tl">
                    <a:srgbClr val="000000">
                      <a:alpha val="43137"/>
                    </a:srgbClr>
                  </a:outerShdw>
                </a:effectLst>
                <a:cs typeface="2  Bardiya" pitchFamily="2" charset="-78"/>
              </a:rPr>
              <a:t>فصل اول: </a:t>
            </a:r>
            <a:r>
              <a:rPr lang="ar-SA" sz="1400" dirty="0">
                <a:solidFill>
                  <a:schemeClr val="accent3">
                    <a:lumMod val="60000"/>
                    <a:lumOff val="40000"/>
                  </a:schemeClr>
                </a:solidFill>
                <a:effectLst>
                  <a:outerShdw blurRad="38100" dist="38100" dir="2700000" algn="tl">
                    <a:srgbClr val="000000">
                      <a:alpha val="43137"/>
                    </a:srgbClr>
                  </a:outerShdw>
                </a:effectLst>
                <a:cs typeface="2  Bardiya" pitchFamily="2" charset="-78"/>
              </a:rPr>
              <a:t>مفهوم‌ بهره‌وري</a:t>
            </a:r>
            <a:endParaRPr lang="en-US" sz="1400" dirty="0">
              <a:solidFill>
                <a:schemeClr val="accent3">
                  <a:lumMod val="60000"/>
                  <a:lumOff val="40000"/>
                </a:schemeClr>
              </a:solidFill>
              <a:effectLst>
                <a:outerShdw blurRad="38100" dist="38100" dir="2700000" algn="tl">
                  <a:srgbClr val="000000">
                    <a:alpha val="43137"/>
                  </a:srgbClr>
                </a:outerShdw>
              </a:effectLst>
              <a:cs typeface="2  Bardiya" pitchFamily="2" charset="-78"/>
            </a:endParaRPr>
          </a:p>
        </p:txBody>
      </p:sp>
      <p:sp>
        <p:nvSpPr>
          <p:cNvPr id="37895" name="Text Box 7"/>
          <p:cNvSpPr txBox="1">
            <a:spLocks noChangeArrowheads="1"/>
          </p:cNvSpPr>
          <p:nvPr/>
        </p:nvSpPr>
        <p:spPr bwMode="auto">
          <a:xfrm>
            <a:off x="1476375" y="1196975"/>
            <a:ext cx="6191250" cy="400110"/>
          </a:xfrm>
          <a:prstGeom prst="rect">
            <a:avLst/>
          </a:prstGeom>
          <a:noFill/>
          <a:ln w="9525" algn="ctr">
            <a:noFill/>
            <a:miter lim="800000"/>
            <a:headEnd/>
            <a:tailEnd/>
          </a:ln>
          <a:effectLst/>
        </p:spPr>
        <p:txBody>
          <a:bodyPr>
            <a:spAutoFit/>
          </a:bodyPr>
          <a:lstStyle/>
          <a:p>
            <a:pPr>
              <a:spcBef>
                <a:spcPct val="50000"/>
              </a:spcBef>
            </a:pPr>
            <a:endParaRPr lang="fa-IR" sz="2000">
              <a:solidFill>
                <a:schemeClr val="accent3">
                  <a:lumMod val="60000"/>
                  <a:lumOff val="40000"/>
                </a:schemeClr>
              </a:solidFill>
              <a:effectLst>
                <a:outerShdw blurRad="38100" dist="38100" dir="2700000" algn="tl">
                  <a:srgbClr val="000000">
                    <a:alpha val="43137"/>
                  </a:srgbClr>
                </a:outerShdw>
              </a:effectLst>
              <a:cs typeface="+mj-cs"/>
            </a:endParaRPr>
          </a:p>
        </p:txBody>
      </p:sp>
      <p:sp>
        <p:nvSpPr>
          <p:cNvPr id="37896" name="Rectangle 8"/>
          <p:cNvSpPr>
            <a:spLocks noChangeArrowheads="1"/>
          </p:cNvSpPr>
          <p:nvPr/>
        </p:nvSpPr>
        <p:spPr bwMode="auto">
          <a:xfrm rot="10800000">
            <a:off x="754063" y="1035557"/>
            <a:ext cx="7564437" cy="584775"/>
          </a:xfrm>
          <a:prstGeom prst="rect">
            <a:avLst/>
          </a:prstGeom>
          <a:noFill/>
          <a:ln w="9525" algn="ctr">
            <a:noFill/>
            <a:miter lim="800000"/>
            <a:headEnd/>
            <a:tailEnd/>
          </a:ln>
          <a:effectLst/>
        </p:spPr>
        <p:txBody>
          <a:bodyPr rot="10800000" anchor="ctr">
            <a:spAutoFit/>
          </a:bodyPr>
          <a:lstStyle/>
          <a:p>
            <a:pPr rtl="1"/>
            <a:r>
              <a:rPr lang="fa-IR" sz="3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j-cs"/>
              </a:rPr>
              <a:t>برخی سوء برداشتها در باره مفهوم بهره وری </a:t>
            </a:r>
            <a:r>
              <a:rPr lang="ar-SA" sz="3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j-cs"/>
              </a:rPr>
              <a:t> </a:t>
            </a:r>
          </a:p>
        </p:txBody>
      </p:sp>
      <p:sp>
        <p:nvSpPr>
          <p:cNvPr id="37897" name="Text Box 9"/>
          <p:cNvSpPr txBox="1">
            <a:spLocks noChangeArrowheads="1"/>
          </p:cNvSpPr>
          <p:nvPr/>
        </p:nvSpPr>
        <p:spPr bwMode="auto">
          <a:xfrm>
            <a:off x="1908175" y="5445125"/>
            <a:ext cx="7235825" cy="861774"/>
          </a:xfrm>
          <a:prstGeom prst="rect">
            <a:avLst/>
          </a:prstGeom>
          <a:noFill/>
          <a:ln w="9525" algn="ctr">
            <a:noFill/>
            <a:miter lim="800000"/>
            <a:headEnd/>
            <a:tailEnd/>
          </a:ln>
          <a:effectLst/>
        </p:spPr>
        <p:txBody>
          <a:bodyPr>
            <a:spAutoFit/>
          </a:bodyPr>
          <a:lstStyle/>
          <a:p>
            <a:pPr algn="r" rtl="1">
              <a:buFontTx/>
              <a:buBlip>
                <a:blip r:embed="rId2"/>
              </a:buBlip>
            </a:pPr>
            <a:r>
              <a:rPr lang="fa-IR" sz="2000" dirty="0">
                <a:solidFill>
                  <a:schemeClr val="accent3">
                    <a:lumMod val="60000"/>
                    <a:lumOff val="40000"/>
                  </a:schemeClr>
                </a:solidFill>
                <a:effectLst>
                  <a:outerShdw blurRad="38100" dist="38100" dir="2700000" algn="tl">
                    <a:srgbClr val="000000">
                      <a:alpha val="43137"/>
                    </a:srgbClr>
                  </a:outerShdw>
                </a:effectLst>
                <a:cs typeface="+mj-cs"/>
              </a:rPr>
              <a:t>  </a:t>
            </a:r>
            <a:r>
              <a:rPr lang="fa-IR" sz="2000" dirty="0">
                <a:solidFill>
                  <a:srgbClr val="FFC000"/>
                </a:solidFill>
                <a:effectLst>
                  <a:outerShdw blurRad="38100" dist="38100" dir="2700000" algn="tl">
                    <a:srgbClr val="000000">
                      <a:alpha val="43137"/>
                    </a:srgbClr>
                  </a:outerShdw>
                </a:effectLst>
                <a:ea typeface="MS Mincho" pitchFamily="49" charset="-128"/>
                <a:cs typeface="+mj-cs"/>
              </a:rPr>
              <a:t>افزايش</a:t>
            </a:r>
            <a:r>
              <a:rPr lang="fa-IR" sz="2000" dirty="0">
                <a:solidFill>
                  <a:srgbClr val="FFC000"/>
                </a:solidFill>
                <a:effectLst>
                  <a:outerShdw blurRad="38100" dist="38100" dir="2700000" algn="tl">
                    <a:srgbClr val="000000">
                      <a:alpha val="43137"/>
                    </a:srgbClr>
                  </a:outerShdw>
                </a:effectLst>
                <a:cs typeface="+mj-cs"/>
              </a:rPr>
              <a:t> بهره وری </a:t>
            </a:r>
            <a:r>
              <a:rPr lang="fa-IR" sz="2000" dirty="0">
                <a:solidFill>
                  <a:schemeClr val="accent3">
                    <a:lumMod val="60000"/>
                    <a:lumOff val="40000"/>
                  </a:schemeClr>
                </a:solidFill>
                <a:effectLst>
                  <a:outerShdw blurRad="38100" dist="38100" dir="2700000" algn="tl">
                    <a:srgbClr val="000000">
                      <a:alpha val="43137"/>
                    </a:srgbClr>
                  </a:outerShdw>
                </a:effectLst>
                <a:cs typeface="+mj-cs"/>
              </a:rPr>
              <a:t>نبايد به </a:t>
            </a:r>
            <a:r>
              <a:rPr lang="fa-IR" sz="2000" dirty="0">
                <a:solidFill>
                  <a:srgbClr val="FFFF00"/>
                </a:solidFill>
                <a:effectLst>
                  <a:outerShdw blurRad="38100" dist="38100" dir="2700000" algn="tl">
                    <a:srgbClr val="000000">
                      <a:alpha val="43137"/>
                    </a:srgbClr>
                  </a:outerShdw>
                </a:effectLst>
                <a:cs typeface="+mj-cs"/>
              </a:rPr>
              <a:t>بهای تنزل کيفيت </a:t>
            </a:r>
            <a:r>
              <a:rPr lang="fa-IR" sz="2000" dirty="0">
                <a:solidFill>
                  <a:schemeClr val="accent3">
                    <a:lumMod val="60000"/>
                    <a:lumOff val="40000"/>
                  </a:schemeClr>
                </a:solidFill>
                <a:effectLst>
                  <a:outerShdw blurRad="38100" dist="38100" dir="2700000" algn="tl">
                    <a:srgbClr val="000000">
                      <a:alpha val="43137"/>
                    </a:srgbClr>
                  </a:outerShdw>
                </a:effectLst>
                <a:cs typeface="+mj-cs"/>
              </a:rPr>
              <a:t>انجام شود .   </a:t>
            </a:r>
            <a:endParaRPr lang="en-US" sz="2000" dirty="0">
              <a:solidFill>
                <a:schemeClr val="accent3">
                  <a:lumMod val="60000"/>
                  <a:lumOff val="40000"/>
                </a:schemeClr>
              </a:solidFill>
              <a:effectLst>
                <a:outerShdw blurRad="38100" dist="38100" dir="2700000" algn="tl">
                  <a:srgbClr val="000000">
                    <a:alpha val="43137"/>
                  </a:srgbClr>
                </a:outerShdw>
              </a:effectLst>
              <a:cs typeface="+mj-cs"/>
            </a:endParaRPr>
          </a:p>
          <a:p>
            <a:pPr>
              <a:spcBef>
                <a:spcPct val="50000"/>
              </a:spcBef>
            </a:pPr>
            <a:endParaRPr lang="en-US" sz="2000" dirty="0">
              <a:solidFill>
                <a:schemeClr val="accent3">
                  <a:lumMod val="60000"/>
                  <a:lumOff val="40000"/>
                </a:schemeClr>
              </a:solidFill>
              <a:effectLst>
                <a:outerShdw blurRad="38100" dist="38100" dir="2700000" algn="tl">
                  <a:srgbClr val="000000">
                    <a:alpha val="43137"/>
                  </a:srgbClr>
                </a:outerShdw>
              </a:effectLst>
              <a:cs typeface="+mj-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37890"/>
                                        </p:tgtEl>
                                        <p:attrNameLst>
                                          <p:attrName>style.visibility</p:attrName>
                                        </p:attrNameLst>
                                      </p:cBhvr>
                                      <p:to>
                                        <p:strVal val="visible"/>
                                      </p:to>
                                    </p:set>
                                    <p:animEffect transition="in" filter="slide(fromBottom)">
                                      <p:cBhvr>
                                        <p:cTn id="7" dur="500"/>
                                        <p:tgtEl>
                                          <p:spTgt spid="3789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37891"/>
                                        </p:tgtEl>
                                        <p:attrNameLst>
                                          <p:attrName>style.visibility</p:attrName>
                                        </p:attrNameLst>
                                      </p:cBhvr>
                                      <p:to>
                                        <p:strVal val="visible"/>
                                      </p:to>
                                    </p:set>
                                    <p:animEffect transition="in" filter="slide(fromBottom)">
                                      <p:cBhvr>
                                        <p:cTn id="12" dur="500"/>
                                        <p:tgtEl>
                                          <p:spTgt spid="37891"/>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37892"/>
                                        </p:tgtEl>
                                        <p:attrNameLst>
                                          <p:attrName>style.visibility</p:attrName>
                                        </p:attrNameLst>
                                      </p:cBhvr>
                                      <p:to>
                                        <p:strVal val="visible"/>
                                      </p:to>
                                    </p:set>
                                    <p:animEffect transition="in" filter="slide(fromBottom)">
                                      <p:cBhvr>
                                        <p:cTn id="17" dur="500"/>
                                        <p:tgtEl>
                                          <p:spTgt spid="37892"/>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37893"/>
                                        </p:tgtEl>
                                        <p:attrNameLst>
                                          <p:attrName>style.visibility</p:attrName>
                                        </p:attrNameLst>
                                      </p:cBhvr>
                                      <p:to>
                                        <p:strVal val="visible"/>
                                      </p:to>
                                    </p:set>
                                    <p:animEffect transition="in" filter="slide(fromBottom)">
                                      <p:cBhvr>
                                        <p:cTn id="22" dur="500"/>
                                        <p:tgtEl>
                                          <p:spTgt spid="37893"/>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37897"/>
                                        </p:tgtEl>
                                        <p:attrNameLst>
                                          <p:attrName>style.visibility</p:attrName>
                                        </p:attrNameLst>
                                      </p:cBhvr>
                                      <p:to>
                                        <p:strVal val="visible"/>
                                      </p:to>
                                    </p:set>
                                    <p:animEffect transition="in" filter="blinds(horizontal)">
                                      <p:cBhvr>
                                        <p:cTn id="27" dur="500"/>
                                        <p:tgtEl>
                                          <p:spTgt spid="378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p:bldP spid="37891" grpId="0"/>
      <p:bldP spid="37892" grpId="0"/>
      <p:bldP spid="37893" grpId="0"/>
      <p:bldP spid="3789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ChangeArrowheads="1"/>
          </p:cNvSpPr>
          <p:nvPr/>
        </p:nvSpPr>
        <p:spPr bwMode="auto">
          <a:xfrm>
            <a:off x="0" y="1484313"/>
            <a:ext cx="9144000" cy="639762"/>
          </a:xfrm>
          <a:prstGeom prst="rect">
            <a:avLst/>
          </a:prstGeom>
          <a:noFill/>
          <a:ln w="9525" algn="ctr">
            <a:noFill/>
            <a:miter lim="800000"/>
            <a:headEnd/>
            <a:tailEnd/>
          </a:ln>
          <a:effectLst/>
        </p:spPr>
        <p:txBody>
          <a:bodyPr anchor="ctr"/>
          <a:lstStyle/>
          <a:p>
            <a:pPr algn="r" rtl="1">
              <a:buFontTx/>
              <a:buBlip>
                <a:blip r:embed="rId3"/>
              </a:buBlip>
            </a:pP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latin typeface="Times New Roman" pitchFamily="18" charset="0"/>
                <a:ea typeface="MS Mincho" pitchFamily="49" charset="-128"/>
                <a:cs typeface="2  Titr" pitchFamily="2" charset="-78"/>
              </a:rPr>
              <a:t>- </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a typeface="MS Mincho" pitchFamily="49" charset="-128"/>
                <a:cs typeface="2  Titr" pitchFamily="2" charset="-78"/>
              </a:rPr>
              <a:t>تاريحچه و</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latin typeface="Times New Roman" pitchFamily="18" charset="0"/>
                <a:ea typeface="MS Mincho" pitchFamily="49" charset="-128"/>
                <a:cs typeface="2  Titr" pitchFamily="2" charset="-78"/>
              </a:rPr>
              <a:t> </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a typeface="MS Mincho" pitchFamily="49" charset="-128"/>
                <a:cs typeface="2  Titr" pitchFamily="2" charset="-78"/>
              </a:rPr>
              <a:t>تعاريف بهره وری</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latin typeface="Times New Roman" pitchFamily="18" charset="0"/>
                <a:ea typeface="MS Mincho" pitchFamily="49" charset="-128"/>
                <a:cs typeface="2  Titr" pitchFamily="2" charset="-78"/>
              </a:rPr>
              <a:t> </a:t>
            </a:r>
            <a:r>
              <a:rPr lang="ar-SA"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endParaRPr lang="en-US"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195" name="Rectangle 3"/>
          <p:cNvSpPr>
            <a:spLocks noChangeArrowheads="1"/>
          </p:cNvSpPr>
          <p:nvPr/>
        </p:nvSpPr>
        <p:spPr bwMode="auto">
          <a:xfrm>
            <a:off x="0" y="1989138"/>
            <a:ext cx="9144000" cy="1000125"/>
          </a:xfrm>
          <a:prstGeom prst="rect">
            <a:avLst/>
          </a:prstGeom>
          <a:noFill/>
          <a:ln w="9525" algn="ctr">
            <a:noFill/>
            <a:miter lim="800000"/>
            <a:headEnd/>
            <a:tailEnd/>
          </a:ln>
          <a:effectLst/>
        </p:spPr>
        <p:txBody>
          <a:bodyPr anchor="ctr"/>
          <a:lstStyle/>
          <a:p>
            <a:pPr algn="r" rtl="1">
              <a:buFontTx/>
              <a:buBlip>
                <a:blip r:embed="rId3"/>
              </a:buBlip>
            </a:pP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latin typeface="Times New Roman" pitchFamily="18" charset="0"/>
                <a:ea typeface="MS Mincho" pitchFamily="49" charset="-128"/>
                <a:cs typeface="2  Titr" pitchFamily="2" charset="-78"/>
              </a:rPr>
              <a:t>-</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a typeface="MS Mincho" pitchFamily="49" charset="-128"/>
                <a:cs typeface="2  Titr" pitchFamily="2" charset="-78"/>
              </a:rPr>
              <a:t>تعريف برخی مفاهيم: اثربخشی، کارايي، نوآوری، قابليت انعطاف و کيفيت زندگی کاری.</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latin typeface="Times New Roman" pitchFamily="18" charset="0"/>
                <a:ea typeface="MS Mincho" pitchFamily="49" charset="-128"/>
                <a:cs typeface="2  Titr" pitchFamily="2" charset="-78"/>
              </a:rPr>
              <a:t> </a:t>
            </a:r>
            <a:endParaRPr lang="en-US"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196" name="Rectangle 4"/>
          <p:cNvSpPr>
            <a:spLocks noChangeArrowheads="1"/>
          </p:cNvSpPr>
          <p:nvPr/>
        </p:nvSpPr>
        <p:spPr bwMode="auto">
          <a:xfrm>
            <a:off x="0" y="2781300"/>
            <a:ext cx="9144000" cy="719138"/>
          </a:xfrm>
          <a:prstGeom prst="rect">
            <a:avLst/>
          </a:prstGeom>
          <a:noFill/>
          <a:ln w="9525" algn="ctr">
            <a:noFill/>
            <a:miter lim="800000"/>
            <a:headEnd/>
            <a:tailEnd/>
          </a:ln>
          <a:effectLst/>
        </p:spPr>
        <p:txBody>
          <a:bodyPr anchor="ctr"/>
          <a:lstStyle/>
          <a:p>
            <a:pPr algn="r" rtl="1">
              <a:buFontTx/>
              <a:buBlip>
                <a:blip r:embed="rId3"/>
              </a:buBlip>
            </a:pP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latin typeface="Courier New" pitchFamily="49" charset="0"/>
                <a:ea typeface="MS Mincho" pitchFamily="49" charset="-128"/>
                <a:cs typeface="2  Titr" pitchFamily="2" charset="-78"/>
              </a:rPr>
              <a:t>-</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a typeface="MS Mincho" pitchFamily="49" charset="-128"/>
                <a:cs typeface="2  Titr" pitchFamily="2" charset="-78"/>
              </a:rPr>
              <a:t>بهره وری جزئی، بهره وری کلی عوامل توليد، بهره وری کلی ، بهره وری چند عامل و شاخص بهره وری جامع کل. </a:t>
            </a:r>
            <a:endParaRPr lang="en-US"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197" name="Text Box 5"/>
          <p:cNvSpPr txBox="1">
            <a:spLocks noChangeArrowheads="1"/>
          </p:cNvSpPr>
          <p:nvPr/>
        </p:nvSpPr>
        <p:spPr bwMode="auto">
          <a:xfrm>
            <a:off x="0" y="5300663"/>
            <a:ext cx="9144000" cy="1295400"/>
          </a:xfrm>
          <a:prstGeom prst="rect">
            <a:avLst/>
          </a:prstGeom>
          <a:noFill/>
          <a:ln w="9525" algn="ctr">
            <a:noFill/>
            <a:miter lim="800000"/>
            <a:headEnd/>
            <a:tailEnd/>
          </a:ln>
          <a:effectLst/>
        </p:spPr>
        <p:txBody>
          <a:bodyPr anchor="ctr"/>
          <a:lstStyle/>
          <a:p>
            <a:pPr algn="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a typeface="Times New Roman" pitchFamily="18" charset="0"/>
                <a:cs typeface="2  Titr" pitchFamily="2" charset="-78"/>
              </a:rPr>
              <a:t>      </a:t>
            </a:r>
            <a:endParaRPr lang="en-US"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a typeface="Times New Roman" pitchFamily="18" charset="0"/>
              <a:cs typeface="2  Titr" pitchFamily="2" charset="-78"/>
            </a:endParaRPr>
          </a:p>
        </p:txBody>
      </p:sp>
      <p:sp>
        <p:nvSpPr>
          <p:cNvPr id="8198" name="Text Box 6"/>
          <p:cNvSpPr txBox="1">
            <a:spLocks noChangeArrowheads="1"/>
          </p:cNvSpPr>
          <p:nvPr/>
        </p:nvSpPr>
        <p:spPr bwMode="auto">
          <a:xfrm>
            <a:off x="6897688" y="115888"/>
            <a:ext cx="1187450" cy="457200"/>
          </a:xfrm>
          <a:prstGeom prst="rect">
            <a:avLst/>
          </a:prstGeom>
          <a:noFill/>
          <a:ln w="9525" algn="ctr">
            <a:noFill/>
            <a:miter lim="800000"/>
            <a:headEnd/>
            <a:tailEnd/>
          </a:ln>
          <a:effectLst/>
        </p:spPr>
        <p:txBody>
          <a:bodyPr/>
          <a:lstStyle/>
          <a:p>
            <a:pPr marL="342900" indent="-342900" algn="r" rtl="1">
              <a:spcBef>
                <a:spcPct val="20000"/>
              </a:spcBef>
              <a:buFontTx/>
              <a:buBlip>
                <a:blip r:embed="rId4"/>
              </a:buBlip>
            </a:pPr>
            <a:endParaRPr lang="en-US" sz="36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199" name="Text Box 7"/>
          <p:cNvSpPr txBox="1">
            <a:spLocks noChangeArrowheads="1"/>
          </p:cNvSpPr>
          <p:nvPr/>
        </p:nvSpPr>
        <p:spPr bwMode="auto">
          <a:xfrm>
            <a:off x="2438400" y="381000"/>
            <a:ext cx="4321175" cy="369887"/>
          </a:xfrm>
          <a:prstGeom prst="rect">
            <a:avLst/>
          </a:prstGeom>
          <a:noFill/>
          <a:ln w="9525" algn="ctr">
            <a:noFill/>
            <a:miter lim="800000"/>
            <a:headEnd/>
            <a:tailEnd/>
          </a:ln>
          <a:effectLst/>
        </p:spPr>
        <p:txBody>
          <a:bodyPr>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marL="34290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8200" name="Text Box 8"/>
          <p:cNvSpPr txBox="1">
            <a:spLocks noChangeArrowheads="1"/>
          </p:cNvSpPr>
          <p:nvPr/>
        </p:nvSpPr>
        <p:spPr bwMode="auto">
          <a:xfrm>
            <a:off x="2424540" y="911225"/>
            <a:ext cx="4310796" cy="677108"/>
          </a:xfrm>
          <a:prstGeom prst="rect">
            <a:avLst/>
          </a:prstGeom>
          <a:noFill/>
          <a:ln w="9525" algn="ctr">
            <a:noFill/>
            <a:miter lim="800000"/>
            <a:headEnd/>
            <a:tailEnd/>
          </a:ln>
          <a:effectLst/>
        </p:spPr>
        <p:txBody>
          <a:bodyPr wrap="none">
            <a:spAutoFit/>
          </a:bodyPr>
          <a:lstStyle/>
          <a:p>
            <a:r>
              <a:rPr lang="fa-IR" sz="3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rPr>
              <a:t>رئوس مطالب فصل اول </a:t>
            </a:r>
            <a:endParaRPr lang="en-US" sz="3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endParaRPr>
          </a:p>
        </p:txBody>
      </p:sp>
      <p:sp>
        <p:nvSpPr>
          <p:cNvPr id="8201" name="Rectangle 9"/>
          <p:cNvSpPr>
            <a:spLocks noChangeArrowheads="1"/>
          </p:cNvSpPr>
          <p:nvPr/>
        </p:nvSpPr>
        <p:spPr bwMode="auto">
          <a:xfrm>
            <a:off x="5590256" y="3573463"/>
            <a:ext cx="3440365" cy="400110"/>
          </a:xfrm>
          <a:prstGeom prst="rect">
            <a:avLst/>
          </a:prstGeom>
          <a:noFill/>
          <a:ln w="9525" algn="ctr">
            <a:noFill/>
            <a:miter lim="800000"/>
            <a:headEnd/>
            <a:tailEnd/>
          </a:ln>
          <a:effectLst/>
        </p:spPr>
        <p:txBody>
          <a:bodyPr wrap="none">
            <a:spAutoFit/>
          </a:bodyPr>
          <a:lstStyle/>
          <a:p>
            <a:pPr rtl="1">
              <a:buFontTx/>
              <a:buBlip>
                <a:blip r:embed="rId3"/>
              </a:buBlip>
            </a:pP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a:t>
            </a: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بهره وری از ديدگاه سيستمی </a:t>
            </a:r>
            <a:endParaRPr lang="en-US"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202" name="Rectangle 10"/>
          <p:cNvSpPr>
            <a:spLocks noChangeArrowheads="1"/>
          </p:cNvSpPr>
          <p:nvPr/>
        </p:nvSpPr>
        <p:spPr bwMode="auto">
          <a:xfrm>
            <a:off x="5865813" y="4149725"/>
            <a:ext cx="3278187" cy="400110"/>
          </a:xfrm>
          <a:prstGeom prst="rect">
            <a:avLst/>
          </a:prstGeom>
          <a:noFill/>
          <a:ln w="9525" algn="ctr">
            <a:noFill/>
            <a:miter lim="800000"/>
            <a:headEnd/>
            <a:tailEnd/>
          </a:ln>
          <a:effectLst/>
        </p:spPr>
        <p:txBody>
          <a:bodyPr>
            <a:spAutoFit/>
          </a:bodyPr>
          <a:lstStyle/>
          <a:p>
            <a:pPr rtl="1">
              <a:buFontTx/>
              <a:buBlip>
                <a:blip r:embed="rId3"/>
              </a:buBlip>
            </a:pP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a:t>
            </a: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بهره وری از ديدگاه ژاپنی </a:t>
            </a:r>
            <a:endParaRPr lang="en-US"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203" name="Rectangle 11"/>
          <p:cNvSpPr>
            <a:spLocks noChangeArrowheads="1"/>
          </p:cNvSpPr>
          <p:nvPr/>
        </p:nvSpPr>
        <p:spPr bwMode="auto">
          <a:xfrm>
            <a:off x="5577493" y="4797425"/>
            <a:ext cx="3453189" cy="400110"/>
          </a:xfrm>
          <a:prstGeom prst="rect">
            <a:avLst/>
          </a:prstGeom>
          <a:noFill/>
          <a:ln w="9525" algn="ctr">
            <a:noFill/>
            <a:miter lim="800000"/>
            <a:headEnd/>
            <a:tailEnd/>
          </a:ln>
          <a:effectLst/>
        </p:spPr>
        <p:txBody>
          <a:bodyPr wrap="none">
            <a:spAutoFit/>
          </a:bodyPr>
          <a:lstStyle/>
          <a:p>
            <a:pPr rtl="1">
              <a:buFontTx/>
              <a:buBlip>
                <a:blip r:embed="rId3"/>
              </a:buBlip>
            </a:pP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a:t>
            </a:r>
            <a:r>
              <a:rPr lang="fa-IR"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رويکرد اقتصادی به بهره وری </a:t>
            </a:r>
            <a:endParaRPr lang="en-US" sz="2000"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204" name="Rectangle 12"/>
          <p:cNvSpPr>
            <a:spLocks noChangeArrowheads="1"/>
          </p:cNvSpPr>
          <p:nvPr/>
        </p:nvSpPr>
        <p:spPr bwMode="auto">
          <a:xfrm>
            <a:off x="4227981" y="5373688"/>
            <a:ext cx="4794903" cy="400110"/>
          </a:xfrm>
          <a:prstGeom prst="rect">
            <a:avLst/>
          </a:prstGeom>
          <a:noFill/>
          <a:ln w="9525" algn="ctr">
            <a:noFill/>
            <a:miter lim="800000"/>
            <a:headEnd/>
            <a:tailEnd/>
          </a:ln>
          <a:effectLst/>
        </p:spPr>
        <p:txBody>
          <a:bodyPr wrap="none">
            <a:spAutoFit/>
          </a:bodyPr>
          <a:lstStyle/>
          <a:p>
            <a:pPr rtl="1">
              <a:buFontTx/>
              <a:buBlip>
                <a:blip r:embed="rId3"/>
              </a:buBlip>
            </a:pP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a:t>
            </a: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برخی سوء برداشتها در باره مفهوم بهره وری  </a:t>
            </a:r>
            <a:endParaRPr lang="en-US"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205" name="Rectangle 13"/>
          <p:cNvSpPr>
            <a:spLocks noChangeArrowheads="1"/>
          </p:cNvSpPr>
          <p:nvPr/>
        </p:nvSpPr>
        <p:spPr bwMode="auto">
          <a:xfrm>
            <a:off x="6539524" y="5876925"/>
            <a:ext cx="2467342" cy="400110"/>
          </a:xfrm>
          <a:prstGeom prst="rect">
            <a:avLst/>
          </a:prstGeom>
          <a:noFill/>
          <a:ln w="9525" algn="ctr">
            <a:noFill/>
            <a:miter lim="800000"/>
            <a:headEnd/>
            <a:tailEnd/>
          </a:ln>
          <a:effectLst/>
        </p:spPr>
        <p:txBody>
          <a:bodyPr wrap="none">
            <a:spAutoFit/>
          </a:bodyPr>
          <a:lstStyle/>
          <a:p>
            <a:pPr rtl="1">
              <a:buFontTx/>
              <a:buBlip>
                <a:blip r:embed="rId3"/>
              </a:buBlip>
            </a:pP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a:t>
            </a: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سطوح بهره وری  </a:t>
            </a:r>
            <a:endParaRPr lang="en-US"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
        <p:nvSpPr>
          <p:cNvPr id="8206" name="Rectangle 14"/>
          <p:cNvSpPr>
            <a:spLocks noChangeArrowheads="1"/>
          </p:cNvSpPr>
          <p:nvPr/>
        </p:nvSpPr>
        <p:spPr bwMode="auto">
          <a:xfrm>
            <a:off x="6843383" y="6369050"/>
            <a:ext cx="2169184" cy="400110"/>
          </a:xfrm>
          <a:prstGeom prst="rect">
            <a:avLst/>
          </a:prstGeom>
          <a:noFill/>
          <a:ln w="9525" algn="ctr">
            <a:noFill/>
            <a:miter lim="800000"/>
            <a:headEnd/>
            <a:tailEnd/>
          </a:ln>
          <a:effectLst/>
        </p:spPr>
        <p:txBody>
          <a:bodyPr wrap="none">
            <a:spAutoFit/>
          </a:bodyPr>
          <a:lstStyle/>
          <a:p>
            <a:pPr rtl="1">
              <a:buFontTx/>
              <a:buBlip>
                <a:blip r:embed="rId3"/>
              </a:buBlip>
            </a:pP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       </a:t>
            </a:r>
            <a:r>
              <a:rPr lang="ar-SA"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a:t>
            </a:r>
            <a:r>
              <a:rPr lang="fa-IR"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rPr>
              <a:t>بهره وری سبز </a:t>
            </a:r>
            <a:endParaRPr lang="en-US" sz="200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cs typeface="2  Titr"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slide(fromBottom)">
                                      <p:cBhvr>
                                        <p:cTn id="7" dur="500"/>
                                        <p:tgtEl>
                                          <p:spTgt spid="819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8195"/>
                                        </p:tgtEl>
                                        <p:attrNameLst>
                                          <p:attrName>style.visibility</p:attrName>
                                        </p:attrNameLst>
                                      </p:cBhvr>
                                      <p:to>
                                        <p:strVal val="visible"/>
                                      </p:to>
                                    </p:set>
                                    <p:animEffect transition="in" filter="slide(fromBottom)">
                                      <p:cBhvr>
                                        <p:cTn id="12" dur="500"/>
                                        <p:tgtEl>
                                          <p:spTgt spid="8195"/>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8196"/>
                                        </p:tgtEl>
                                        <p:attrNameLst>
                                          <p:attrName>style.visibility</p:attrName>
                                        </p:attrNameLst>
                                      </p:cBhvr>
                                      <p:to>
                                        <p:strVal val="visible"/>
                                      </p:to>
                                    </p:set>
                                    <p:animEffect transition="in" filter="slide(fromBottom)">
                                      <p:cBhvr>
                                        <p:cTn id="17" dur="500"/>
                                        <p:tgtEl>
                                          <p:spTgt spid="8196"/>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8197"/>
                                        </p:tgtEl>
                                        <p:attrNameLst>
                                          <p:attrName>style.visibility</p:attrName>
                                        </p:attrNameLst>
                                      </p:cBhvr>
                                      <p:to>
                                        <p:strVal val="visible"/>
                                      </p:to>
                                    </p:set>
                                    <p:animEffect transition="in" filter="slide(fromBottom)">
                                      <p:cBhvr>
                                        <p:cTn id="22" dur="500"/>
                                        <p:tgtEl>
                                          <p:spTgt spid="8197"/>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8201"/>
                                        </p:tgtEl>
                                        <p:attrNameLst>
                                          <p:attrName>style.visibility</p:attrName>
                                        </p:attrNameLst>
                                      </p:cBhvr>
                                      <p:to>
                                        <p:strVal val="visible"/>
                                      </p:to>
                                    </p:set>
                                    <p:animEffect transition="in" filter="blinds(horizontal)">
                                      <p:cBhvr>
                                        <p:cTn id="27" dur="500"/>
                                        <p:tgtEl>
                                          <p:spTgt spid="8201"/>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8202"/>
                                        </p:tgtEl>
                                        <p:attrNameLst>
                                          <p:attrName>style.visibility</p:attrName>
                                        </p:attrNameLst>
                                      </p:cBhvr>
                                      <p:to>
                                        <p:strVal val="visible"/>
                                      </p:to>
                                    </p:set>
                                    <p:animEffect transition="in" filter="blinds(horizontal)">
                                      <p:cBhvr>
                                        <p:cTn id="32" dur="500"/>
                                        <p:tgtEl>
                                          <p:spTgt spid="8202"/>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8203"/>
                                        </p:tgtEl>
                                        <p:attrNameLst>
                                          <p:attrName>style.visibility</p:attrName>
                                        </p:attrNameLst>
                                      </p:cBhvr>
                                      <p:to>
                                        <p:strVal val="visible"/>
                                      </p:to>
                                    </p:set>
                                    <p:animEffect transition="in" filter="blinds(horizontal)">
                                      <p:cBhvr>
                                        <p:cTn id="37" dur="500"/>
                                        <p:tgtEl>
                                          <p:spTgt spid="8203"/>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8204"/>
                                        </p:tgtEl>
                                        <p:attrNameLst>
                                          <p:attrName>style.visibility</p:attrName>
                                        </p:attrNameLst>
                                      </p:cBhvr>
                                      <p:to>
                                        <p:strVal val="visible"/>
                                      </p:to>
                                    </p:set>
                                    <p:animEffect transition="in" filter="blinds(horizontal)">
                                      <p:cBhvr>
                                        <p:cTn id="42" dur="500"/>
                                        <p:tgtEl>
                                          <p:spTgt spid="8204"/>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8205"/>
                                        </p:tgtEl>
                                        <p:attrNameLst>
                                          <p:attrName>style.visibility</p:attrName>
                                        </p:attrNameLst>
                                      </p:cBhvr>
                                      <p:to>
                                        <p:strVal val="visible"/>
                                      </p:to>
                                    </p:set>
                                    <p:animEffect transition="in" filter="blinds(horizontal)">
                                      <p:cBhvr>
                                        <p:cTn id="47" dur="500"/>
                                        <p:tgtEl>
                                          <p:spTgt spid="8205"/>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8206"/>
                                        </p:tgtEl>
                                        <p:attrNameLst>
                                          <p:attrName>style.visibility</p:attrName>
                                        </p:attrNameLst>
                                      </p:cBhvr>
                                      <p:to>
                                        <p:strVal val="visible"/>
                                      </p:to>
                                    </p:set>
                                    <p:animEffect transition="in" filter="blinds(horizontal)">
                                      <p:cBhvr>
                                        <p:cTn id="52" dur="500"/>
                                        <p:tgtEl>
                                          <p:spTgt spid="8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p:bldP spid="8196" grpId="0"/>
      <p:bldP spid="8197" grpId="0"/>
      <p:bldP spid="8201" grpId="0"/>
      <p:bldP spid="8202" grpId="0"/>
      <p:bldP spid="8203" grpId="0"/>
      <p:bldP spid="8204" grpId="0"/>
      <p:bldP spid="8205" grpId="0"/>
      <p:bldP spid="8206"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180975" y="1773238"/>
            <a:ext cx="9324975" cy="566737"/>
          </a:xfrm>
          <a:prstGeom prst="rect">
            <a:avLst/>
          </a:prstGeom>
          <a:noFill/>
          <a:ln w="9525" algn="ctr">
            <a:noFill/>
            <a:miter lim="800000"/>
            <a:headEnd/>
            <a:tailEnd/>
          </a:ln>
          <a:effectLst/>
        </p:spPr>
        <p:txBody>
          <a:bodyPr anchor="ctr"/>
          <a:lstStyle/>
          <a:p>
            <a:pPr algn="just" rtl="1">
              <a:buFontTx/>
              <a:buBlip>
                <a:blip r:embed="rId2"/>
              </a:buBlip>
            </a:pPr>
            <a:r>
              <a:rPr lang="fa-IR" sz="2800" dirty="0">
                <a:solidFill>
                  <a:schemeClr val="tx2"/>
                </a:solidFill>
                <a:effectLst>
                  <a:outerShdw blurRad="38100" dist="38100" dir="2700000" algn="tl">
                    <a:srgbClr val="000000">
                      <a:alpha val="43137"/>
                    </a:srgbClr>
                  </a:outerShdw>
                </a:effectLst>
                <a:cs typeface="+mn-cs"/>
              </a:rPr>
              <a:t>    </a:t>
            </a:r>
            <a:r>
              <a:rPr lang="fa-IR" sz="2800" u="sng" dirty="0">
                <a:solidFill>
                  <a:srgbClr val="FFC000"/>
                </a:solidFill>
                <a:effectLst>
                  <a:outerShdw blurRad="38100" dist="38100" dir="2700000" algn="tl">
                    <a:srgbClr val="000000">
                      <a:alpha val="43137"/>
                    </a:srgbClr>
                  </a:outerShdw>
                </a:effectLst>
                <a:cs typeface="+mn-cs"/>
              </a:rPr>
              <a:t>بهره وری در سطح ملی: </a:t>
            </a:r>
            <a:r>
              <a:rPr lang="fa-IR" sz="2000" dirty="0">
                <a:solidFill>
                  <a:schemeClr val="tx2"/>
                </a:solidFill>
                <a:effectLst>
                  <a:outerShdw blurRad="38100" dist="38100" dir="2700000" algn="tl">
                    <a:srgbClr val="000000">
                      <a:alpha val="43137"/>
                    </a:srgbClr>
                  </a:outerShdw>
                </a:effectLst>
                <a:cs typeface="+mn-cs"/>
              </a:rPr>
              <a:t>افزايش بهره وری تنها راه توسعه اقتصادی کشورها می </a:t>
            </a:r>
            <a:r>
              <a:rPr lang="fa-IR" sz="2000" dirty="0" smtClean="0">
                <a:solidFill>
                  <a:schemeClr val="tx2"/>
                </a:solidFill>
                <a:effectLst>
                  <a:outerShdw blurRad="38100" dist="38100" dir="2700000" algn="tl">
                    <a:srgbClr val="000000">
                      <a:alpha val="43137"/>
                    </a:srgbClr>
                  </a:outerShdw>
                </a:effectLst>
                <a:cs typeface="+mn-cs"/>
              </a:rPr>
              <a:t>باشد</a:t>
            </a:r>
          </a:p>
          <a:p>
            <a:pPr algn="just" rtl="1"/>
            <a:r>
              <a:rPr lang="fa-IR" sz="2000" dirty="0" smtClean="0">
                <a:solidFill>
                  <a:schemeClr val="tx2"/>
                </a:solidFill>
                <a:effectLst>
                  <a:outerShdw blurRad="38100" dist="38100" dir="2700000" algn="tl">
                    <a:srgbClr val="000000">
                      <a:alpha val="43137"/>
                    </a:srgbClr>
                  </a:outerShdw>
                </a:effectLst>
                <a:cs typeface="+mn-cs"/>
              </a:rPr>
              <a:t> </a:t>
            </a:r>
            <a:r>
              <a:rPr lang="fa-IR" sz="2000" dirty="0">
                <a:solidFill>
                  <a:schemeClr val="tx2"/>
                </a:solidFill>
                <a:effectLst>
                  <a:outerShdw blurRad="38100" dist="38100" dir="2700000" algn="tl">
                    <a:srgbClr val="000000">
                      <a:alpha val="43137"/>
                    </a:srgbClr>
                  </a:outerShdw>
                </a:effectLst>
                <a:cs typeface="+mn-cs"/>
              </a:rPr>
              <a:t>که موجب ارتقاء سطح رفاه زندگی يک ملت می گردد. </a:t>
            </a:r>
            <a:endParaRPr lang="en-US" sz="2000" dirty="0">
              <a:solidFill>
                <a:schemeClr val="tx2"/>
              </a:solidFill>
              <a:effectLst>
                <a:outerShdw blurRad="38100" dist="38100" dir="2700000" algn="tl">
                  <a:srgbClr val="000000">
                    <a:alpha val="43137"/>
                  </a:srgbClr>
                </a:outerShdw>
              </a:effectLst>
              <a:cs typeface="+mn-cs"/>
            </a:endParaRPr>
          </a:p>
        </p:txBody>
      </p:sp>
      <p:sp>
        <p:nvSpPr>
          <p:cNvPr id="38915" name="Rectangle 3"/>
          <p:cNvSpPr>
            <a:spLocks noChangeArrowheads="1"/>
          </p:cNvSpPr>
          <p:nvPr/>
        </p:nvSpPr>
        <p:spPr bwMode="auto">
          <a:xfrm>
            <a:off x="179388" y="2636838"/>
            <a:ext cx="8964612" cy="566737"/>
          </a:xfrm>
          <a:prstGeom prst="rect">
            <a:avLst/>
          </a:prstGeom>
          <a:noFill/>
          <a:ln w="9525" algn="ctr">
            <a:noFill/>
            <a:miter lim="800000"/>
            <a:headEnd/>
            <a:tailEnd/>
          </a:ln>
          <a:effectLst/>
        </p:spPr>
        <p:txBody>
          <a:bodyPr anchor="ctr"/>
          <a:lstStyle/>
          <a:p>
            <a:pPr algn="just" rtl="1">
              <a:buFontTx/>
              <a:buBlip>
                <a:blip r:embed="rId2"/>
              </a:buBlip>
            </a:pPr>
            <a:r>
              <a:rPr lang="fa-IR" sz="2800" dirty="0">
                <a:solidFill>
                  <a:schemeClr val="tx2"/>
                </a:solidFill>
                <a:effectLst>
                  <a:outerShdw blurRad="38100" dist="38100" dir="2700000" algn="tl">
                    <a:srgbClr val="000000">
                      <a:alpha val="43137"/>
                    </a:srgbClr>
                  </a:outerShdw>
                </a:effectLst>
                <a:cs typeface="+mn-cs"/>
              </a:rPr>
              <a:t>     </a:t>
            </a:r>
            <a:r>
              <a:rPr lang="fa-IR" sz="2800" u="sng" dirty="0">
                <a:solidFill>
                  <a:srgbClr val="FFC000"/>
                </a:solidFill>
                <a:effectLst>
                  <a:outerShdw blurRad="38100" dist="38100" dir="2700000" algn="tl">
                    <a:srgbClr val="000000">
                      <a:alpha val="43137"/>
                    </a:srgbClr>
                  </a:outerShdw>
                </a:effectLst>
                <a:cs typeface="+mn-cs"/>
              </a:rPr>
              <a:t>بهره وری در سازمان : </a:t>
            </a:r>
            <a:r>
              <a:rPr lang="fa-IR" sz="1800" dirty="0">
                <a:solidFill>
                  <a:schemeClr val="tx2"/>
                </a:solidFill>
                <a:effectLst>
                  <a:outerShdw blurRad="38100" dist="38100" dir="2700000" algn="tl">
                    <a:srgbClr val="000000">
                      <a:alpha val="43137"/>
                    </a:srgbClr>
                  </a:outerShdw>
                </a:effectLst>
                <a:cs typeface="+mn-cs"/>
              </a:rPr>
              <a:t>استفاده بهينه و مؤثر و کارآمد از منابع، تقليل ضايعات ، کاهش قيمت تمام شده ، بهبود کيفيت، ارتقاء رضايت مشتريان ، دلپذيری از محيط کار و افزايش انگيزه و علاقه کارکنان به کار</a:t>
            </a:r>
            <a:r>
              <a:rPr lang="fa-IR" sz="2000" dirty="0">
                <a:solidFill>
                  <a:schemeClr val="tx2"/>
                </a:solidFill>
                <a:effectLst>
                  <a:outerShdw blurRad="38100" dist="38100" dir="2700000" algn="tl">
                    <a:srgbClr val="000000">
                      <a:alpha val="43137"/>
                    </a:srgbClr>
                  </a:outerShdw>
                </a:effectLst>
                <a:cs typeface="+mn-cs"/>
              </a:rPr>
              <a:t> </a:t>
            </a:r>
            <a:endParaRPr lang="en-US" sz="2000" dirty="0">
              <a:solidFill>
                <a:schemeClr val="tx2"/>
              </a:solidFill>
              <a:effectLst>
                <a:outerShdw blurRad="38100" dist="38100" dir="2700000" algn="tl">
                  <a:srgbClr val="000000">
                    <a:alpha val="43137"/>
                  </a:srgbClr>
                </a:outerShdw>
              </a:effectLst>
              <a:cs typeface="+mn-cs"/>
            </a:endParaRPr>
          </a:p>
        </p:txBody>
      </p:sp>
      <p:sp>
        <p:nvSpPr>
          <p:cNvPr id="38916" name="AutoShape 4"/>
          <p:cNvSpPr>
            <a:spLocks noChangeArrowheads="1"/>
          </p:cNvSpPr>
          <p:nvPr/>
        </p:nvSpPr>
        <p:spPr bwMode="auto">
          <a:xfrm rot="10800000">
            <a:off x="1835150" y="5373688"/>
            <a:ext cx="5975350" cy="1152525"/>
          </a:xfrm>
          <a:prstGeom prst="downArrowCallout">
            <a:avLst>
              <a:gd name="adj1" fmla="val 129614"/>
              <a:gd name="adj2" fmla="val 129614"/>
              <a:gd name="adj3" fmla="val 16667"/>
              <a:gd name="adj4" fmla="val 66667"/>
            </a:avLst>
          </a:prstGeom>
          <a:solidFill>
            <a:schemeClr val="accent2"/>
          </a:solidFill>
          <a:ln w="9525">
            <a:solidFill>
              <a:schemeClr val="tx1"/>
            </a:solidFill>
            <a:miter lim="800000"/>
            <a:headEnd/>
            <a:tailEnd/>
          </a:ln>
          <a:effectLst/>
        </p:spPr>
        <p:txBody>
          <a:bodyPr rot="10800000" wrap="none" anchor="ctr"/>
          <a:lstStyle/>
          <a:p>
            <a:pPr rtl="1"/>
            <a:r>
              <a:rPr lang="fa-IR" dirty="0">
                <a:solidFill>
                  <a:srgbClr val="006600"/>
                </a:solidFill>
                <a:effectLst>
                  <a:outerShdw blurRad="38100" dist="38100" dir="2700000" algn="tl">
                    <a:srgbClr val="000000">
                      <a:alpha val="43137"/>
                    </a:srgbClr>
                  </a:outerShdw>
                </a:effectLst>
                <a:cs typeface="+mn-cs"/>
              </a:rPr>
              <a:t>سطوح بهره وری بترتيب از  پايين تا بالا</a:t>
            </a:r>
            <a:endParaRPr lang="en-US" dirty="0">
              <a:solidFill>
                <a:srgbClr val="006600"/>
              </a:solidFill>
              <a:effectLst>
                <a:outerShdw blurRad="38100" dist="38100" dir="2700000" algn="tl">
                  <a:srgbClr val="000000">
                    <a:alpha val="43137"/>
                  </a:srgbClr>
                </a:outerShdw>
              </a:effectLst>
              <a:cs typeface="+mn-cs"/>
            </a:endParaRPr>
          </a:p>
        </p:txBody>
      </p:sp>
      <p:sp>
        <p:nvSpPr>
          <p:cNvPr id="38917" name="Rectangle 5"/>
          <p:cNvSpPr>
            <a:spLocks noChangeArrowheads="1"/>
          </p:cNvSpPr>
          <p:nvPr/>
        </p:nvSpPr>
        <p:spPr bwMode="auto">
          <a:xfrm>
            <a:off x="1835150" y="1341438"/>
            <a:ext cx="5400675" cy="490537"/>
          </a:xfrm>
          <a:prstGeom prst="rect">
            <a:avLst/>
          </a:prstGeom>
          <a:noFill/>
          <a:ln w="9525" algn="ctr">
            <a:noFill/>
            <a:miter lim="800000"/>
            <a:headEnd/>
            <a:tailEnd/>
          </a:ln>
          <a:effectLst/>
        </p:spPr>
        <p:txBody>
          <a:bodyPr anchor="ctr"/>
          <a:lstStyle/>
          <a:p>
            <a:pPr algn="just" rtl="1"/>
            <a:endParaRPr lang="fa-IR" sz="2800">
              <a:solidFill>
                <a:schemeClr val="tx2"/>
              </a:solidFill>
              <a:effectLst>
                <a:outerShdw blurRad="38100" dist="38100" dir="2700000" algn="tl">
                  <a:srgbClr val="000000">
                    <a:alpha val="43137"/>
                  </a:srgbClr>
                </a:outerShdw>
              </a:effectLst>
              <a:cs typeface="+mn-cs"/>
            </a:endParaRPr>
          </a:p>
        </p:txBody>
      </p:sp>
      <p:sp>
        <p:nvSpPr>
          <p:cNvPr id="38918" name="Rectangle 6"/>
          <p:cNvSpPr>
            <a:spLocks noChangeArrowheads="1"/>
          </p:cNvSpPr>
          <p:nvPr/>
        </p:nvSpPr>
        <p:spPr bwMode="auto">
          <a:xfrm>
            <a:off x="179388" y="3644900"/>
            <a:ext cx="8964612" cy="431800"/>
          </a:xfrm>
          <a:prstGeom prst="rect">
            <a:avLst/>
          </a:prstGeom>
          <a:noFill/>
          <a:ln w="9525" algn="ctr">
            <a:noFill/>
            <a:miter lim="800000"/>
            <a:headEnd/>
            <a:tailEnd/>
          </a:ln>
          <a:effectLst/>
        </p:spPr>
        <p:txBody>
          <a:bodyPr anchor="ctr"/>
          <a:lstStyle/>
          <a:p>
            <a:pPr algn="just" rtl="1">
              <a:buFontTx/>
              <a:buBlip>
                <a:blip r:embed="rId2"/>
              </a:buBlip>
            </a:pPr>
            <a:r>
              <a:rPr lang="fa-IR" sz="2800" dirty="0">
                <a:solidFill>
                  <a:schemeClr val="tx2"/>
                </a:solidFill>
                <a:effectLst>
                  <a:outerShdw blurRad="38100" dist="38100" dir="2700000" algn="tl">
                    <a:srgbClr val="000000">
                      <a:alpha val="43137"/>
                    </a:srgbClr>
                  </a:outerShdw>
                </a:effectLst>
                <a:cs typeface="+mn-cs"/>
              </a:rPr>
              <a:t>     </a:t>
            </a:r>
            <a:r>
              <a:rPr lang="fa-IR" sz="2800" u="sng" dirty="0">
                <a:solidFill>
                  <a:srgbClr val="FFC000"/>
                </a:solidFill>
                <a:effectLst>
                  <a:outerShdw blurRad="38100" dist="38100" dir="2700000" algn="tl">
                    <a:srgbClr val="000000">
                      <a:alpha val="43137"/>
                    </a:srgbClr>
                  </a:outerShdw>
                </a:effectLst>
                <a:cs typeface="+mn-cs"/>
              </a:rPr>
              <a:t>بهره وری در خانه: </a:t>
            </a:r>
            <a:r>
              <a:rPr lang="fa-IR" sz="2400" dirty="0">
                <a:solidFill>
                  <a:schemeClr val="tx2"/>
                </a:solidFill>
                <a:effectLst>
                  <a:outerShdw blurRad="38100" dist="38100" dir="2700000" algn="tl">
                    <a:srgbClr val="000000">
                      <a:alpha val="43137"/>
                    </a:srgbClr>
                  </a:outerShdw>
                </a:effectLst>
                <a:cs typeface="+mn-cs"/>
              </a:rPr>
              <a:t>ارتقاء بهره وری در خانه موجب</a:t>
            </a:r>
            <a:r>
              <a:rPr lang="fa-IR" sz="2000" dirty="0">
                <a:solidFill>
                  <a:schemeClr val="tx2"/>
                </a:solidFill>
                <a:effectLst>
                  <a:outerShdw blurRad="38100" dist="38100" dir="2700000" algn="tl">
                    <a:srgbClr val="000000">
                      <a:alpha val="43137"/>
                    </a:srgbClr>
                  </a:outerShdw>
                </a:effectLst>
                <a:cs typeface="+mn-cs"/>
              </a:rPr>
              <a:t>پايين آمدن ضايعات، از بين رفتن اسراف و کيفيت زندگی بهتر</a:t>
            </a:r>
            <a:r>
              <a:rPr lang="fa-IR" sz="1800" dirty="0">
                <a:solidFill>
                  <a:schemeClr val="tx2"/>
                </a:solidFill>
                <a:effectLst>
                  <a:outerShdw blurRad="38100" dist="38100" dir="2700000" algn="tl">
                    <a:srgbClr val="000000">
                      <a:alpha val="43137"/>
                    </a:srgbClr>
                  </a:outerShdw>
                </a:effectLst>
                <a:cs typeface="+mn-cs"/>
              </a:rPr>
              <a:t> می شود .</a:t>
            </a:r>
            <a:endParaRPr lang="en-US" sz="1800" dirty="0">
              <a:solidFill>
                <a:schemeClr val="tx2"/>
              </a:solidFill>
              <a:effectLst>
                <a:outerShdw blurRad="38100" dist="38100" dir="2700000" algn="tl">
                  <a:srgbClr val="000000">
                    <a:alpha val="43137"/>
                  </a:srgbClr>
                </a:outerShdw>
              </a:effectLst>
              <a:cs typeface="+mn-cs"/>
            </a:endParaRPr>
          </a:p>
        </p:txBody>
      </p:sp>
      <p:sp>
        <p:nvSpPr>
          <p:cNvPr id="38919" name="Text Box 7"/>
          <p:cNvSpPr txBox="1">
            <a:spLocks noChangeArrowheads="1"/>
          </p:cNvSpPr>
          <p:nvPr/>
        </p:nvSpPr>
        <p:spPr bwMode="auto">
          <a:xfrm>
            <a:off x="0" y="4114800"/>
            <a:ext cx="9144000" cy="1142999"/>
          </a:xfrm>
          <a:prstGeom prst="rect">
            <a:avLst/>
          </a:prstGeom>
          <a:noFill/>
          <a:ln w="9525" algn="ctr">
            <a:noFill/>
            <a:miter lim="800000"/>
            <a:headEnd/>
            <a:tailEnd/>
          </a:ln>
          <a:effectLst/>
        </p:spPr>
        <p:txBody>
          <a:bodyPr anchor="ctr"/>
          <a:lstStyle/>
          <a:p>
            <a:pPr algn="just" rtl="1">
              <a:buFontTx/>
              <a:buBlip>
                <a:blip r:embed="rId2"/>
              </a:buBlip>
            </a:pPr>
            <a:r>
              <a:rPr lang="fa-IR" sz="2800" dirty="0">
                <a:solidFill>
                  <a:srgbClr val="FFC000"/>
                </a:solidFill>
                <a:effectLst>
                  <a:outerShdw blurRad="38100" dist="38100" dir="2700000" algn="tl">
                    <a:srgbClr val="000000">
                      <a:alpha val="43137"/>
                    </a:srgbClr>
                  </a:outerShdw>
                </a:effectLst>
                <a:ea typeface="Times New Roman" pitchFamily="18" charset="0"/>
                <a:cs typeface="+mn-cs"/>
              </a:rPr>
              <a:t>  </a:t>
            </a:r>
            <a:r>
              <a:rPr lang="fa-IR" sz="2800" dirty="0" smtClean="0">
                <a:solidFill>
                  <a:srgbClr val="FFC000"/>
                </a:solidFill>
                <a:effectLst>
                  <a:outerShdw blurRad="38100" dist="38100" dir="2700000" algn="tl">
                    <a:srgbClr val="000000">
                      <a:alpha val="43137"/>
                    </a:srgbClr>
                  </a:outerShdw>
                </a:effectLst>
                <a:ea typeface="Times New Roman" pitchFamily="18" charset="0"/>
                <a:cs typeface="+mn-cs"/>
              </a:rPr>
              <a:t>   </a:t>
            </a:r>
            <a:r>
              <a:rPr lang="fa-IR" sz="2800" u="sng" dirty="0">
                <a:solidFill>
                  <a:srgbClr val="FFC000"/>
                </a:solidFill>
                <a:effectLst>
                  <a:outerShdw blurRad="38100" dist="38100" dir="2700000" algn="tl">
                    <a:srgbClr val="000000">
                      <a:alpha val="43137"/>
                    </a:srgbClr>
                  </a:outerShdw>
                </a:effectLst>
                <a:ea typeface="Times New Roman" pitchFamily="18" charset="0"/>
                <a:cs typeface="+mn-cs"/>
              </a:rPr>
              <a:t>بهره وری فردی: </a:t>
            </a:r>
            <a:r>
              <a:rPr lang="fa-IR" sz="1900" dirty="0">
                <a:solidFill>
                  <a:schemeClr val="tx2"/>
                </a:solidFill>
                <a:effectLst>
                  <a:outerShdw blurRad="38100" dist="38100" dir="2700000" algn="tl">
                    <a:srgbClr val="000000">
                      <a:alpha val="43137"/>
                    </a:srgbClr>
                  </a:outerShdw>
                </a:effectLst>
                <a:ea typeface="Times New Roman" pitchFamily="18" charset="0"/>
                <a:cs typeface="+mn-cs"/>
              </a:rPr>
              <a:t>استفاده بهينه از مجموعه استعدادها و توانائيهای فرد در مسير پيشرفت زندگی.  </a:t>
            </a:r>
            <a:endParaRPr lang="en-US" sz="1900" dirty="0">
              <a:solidFill>
                <a:schemeClr val="tx2"/>
              </a:solidFill>
              <a:effectLst>
                <a:outerShdw blurRad="38100" dist="38100" dir="2700000" algn="tl">
                  <a:srgbClr val="000000">
                    <a:alpha val="43137"/>
                  </a:srgbClr>
                </a:outerShdw>
              </a:effectLst>
              <a:ea typeface="Times New Roman" pitchFamily="18" charset="0"/>
              <a:cs typeface="+mn-cs"/>
            </a:endParaRPr>
          </a:p>
        </p:txBody>
      </p:sp>
      <p:sp>
        <p:nvSpPr>
          <p:cNvPr id="38920" name="Text Box 8"/>
          <p:cNvSpPr txBox="1">
            <a:spLocks noChangeArrowheads="1"/>
          </p:cNvSpPr>
          <p:nvPr/>
        </p:nvSpPr>
        <p:spPr bwMode="auto">
          <a:xfrm>
            <a:off x="2987675" y="836613"/>
            <a:ext cx="4032250" cy="793750"/>
          </a:xfrm>
          <a:prstGeom prst="rect">
            <a:avLst/>
          </a:prstGeom>
          <a:noFill/>
          <a:ln w="9525" algn="ctr">
            <a:noFill/>
            <a:miter lim="800000"/>
            <a:headEnd/>
            <a:tailEnd/>
          </a:ln>
          <a:effectLst/>
        </p:spPr>
        <p:txBody>
          <a:bodyPr>
            <a:spAutoFit/>
          </a:bodyPr>
          <a:lstStyle/>
          <a:p>
            <a:pPr algn="just" rtl="1">
              <a:spcBef>
                <a:spcPct val="50000"/>
              </a:spcBef>
            </a:pPr>
            <a:r>
              <a:rPr lang="fa-IR" sz="4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سطوح بهره وري</a:t>
            </a:r>
            <a:endParaRPr lang="en-US" sz="4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endParaRPr>
          </a:p>
        </p:txBody>
      </p:sp>
      <p:sp>
        <p:nvSpPr>
          <p:cNvPr id="38921" name="Rectangle 9"/>
          <p:cNvSpPr>
            <a:spLocks noChangeArrowheads="1"/>
          </p:cNvSpPr>
          <p:nvPr/>
        </p:nvSpPr>
        <p:spPr bwMode="auto">
          <a:xfrm>
            <a:off x="3656389" y="188913"/>
            <a:ext cx="1694695" cy="307777"/>
          </a:xfrm>
          <a:prstGeom prst="rect">
            <a:avLst/>
          </a:prstGeom>
          <a:noFill/>
          <a:ln w="9525" algn="ctr">
            <a:noFill/>
            <a:miter lim="800000"/>
            <a:headEnd/>
            <a:tailEnd/>
          </a:ln>
          <a:effectLst/>
        </p:spPr>
        <p:txBody>
          <a:bodyPr wrap="none">
            <a:spAutoFit/>
          </a:bodyPr>
          <a:lstStyle/>
          <a:p>
            <a:pPr algn="just" rtl="1"/>
            <a:r>
              <a:rPr lang="fa-IR" sz="1400" dirty="0">
                <a:solidFill>
                  <a:schemeClr val="tx2"/>
                </a:solidFill>
                <a:effectLst>
                  <a:outerShdw blurRad="38100" dist="38100" dir="2700000" algn="tl">
                    <a:srgbClr val="000000">
                      <a:alpha val="43137"/>
                    </a:srgbClr>
                  </a:outerShdw>
                </a:effectLst>
                <a:cs typeface="2  Bardiya" pitchFamily="2" charset="-78"/>
              </a:rPr>
              <a:t>فصل اول: </a:t>
            </a:r>
            <a:r>
              <a:rPr lang="ar-SA" sz="1400" dirty="0">
                <a:solidFill>
                  <a:schemeClr val="tx2"/>
                </a:solidFill>
                <a:effectLst>
                  <a:outerShdw blurRad="38100" dist="38100" dir="2700000" algn="tl">
                    <a:srgbClr val="000000">
                      <a:alpha val="43137"/>
                    </a:srgbClr>
                  </a:outerShdw>
                </a:effectLst>
                <a:cs typeface="2  Bardiya" pitchFamily="2" charset="-78"/>
              </a:rPr>
              <a:t>مفهوم‌ بهره‌وري</a:t>
            </a:r>
            <a:endParaRPr lang="en-US" sz="1400" dirty="0">
              <a:solidFill>
                <a:schemeClr val="tx2"/>
              </a:solidFill>
              <a:effectLst>
                <a:outerShdw blurRad="38100" dist="38100" dir="2700000" algn="tl">
                  <a:srgbClr val="000000">
                    <a:alpha val="43137"/>
                  </a:srgbClr>
                </a:outerShdw>
              </a:effectLst>
              <a:cs typeface="2  Bardiya"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nodePh="1">
                                  <p:stCondLst>
                                    <p:cond delay="0"/>
                                  </p:stCondLst>
                                  <p:endCondLst>
                                    <p:cond evt="begin" delay="0">
                                      <p:tn val="5"/>
                                    </p:cond>
                                  </p:endCondLst>
                                  <p:childTnLst>
                                    <p:set>
                                      <p:cBhvr>
                                        <p:cTn id="6" dur="1" fill="hold">
                                          <p:stCondLst>
                                            <p:cond delay="0"/>
                                          </p:stCondLst>
                                        </p:cTn>
                                        <p:tgtEl>
                                          <p:spTgt spid="38917"/>
                                        </p:tgtEl>
                                        <p:attrNameLst>
                                          <p:attrName>style.visibility</p:attrName>
                                        </p:attrNameLst>
                                      </p:cBhvr>
                                      <p:to>
                                        <p:strVal val="visible"/>
                                      </p:to>
                                    </p:set>
                                    <p:anim calcmode="lin" valueType="num">
                                      <p:cBhvr additive="base">
                                        <p:cTn id="7" dur="500" fill="hold"/>
                                        <p:tgtEl>
                                          <p:spTgt spid="38917"/>
                                        </p:tgtEl>
                                        <p:attrNameLst>
                                          <p:attrName>ppt_x</p:attrName>
                                        </p:attrNameLst>
                                      </p:cBhvr>
                                      <p:tavLst>
                                        <p:tav tm="0">
                                          <p:val>
                                            <p:strVal val="#ppt_x"/>
                                          </p:val>
                                        </p:tav>
                                        <p:tav tm="100000">
                                          <p:val>
                                            <p:strVal val="#ppt_x"/>
                                          </p:val>
                                        </p:tav>
                                      </p:tavLst>
                                    </p:anim>
                                    <p:anim calcmode="lin" valueType="num">
                                      <p:cBhvr additive="base">
                                        <p:cTn id="8" dur="500" fill="hold"/>
                                        <p:tgtEl>
                                          <p:spTgt spid="3891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8916"/>
                                        </p:tgtEl>
                                        <p:attrNameLst>
                                          <p:attrName>style.visibility</p:attrName>
                                        </p:attrNameLst>
                                      </p:cBhvr>
                                      <p:to>
                                        <p:strVal val="visible"/>
                                      </p:to>
                                    </p:set>
                                    <p:anim calcmode="lin" valueType="num">
                                      <p:cBhvr additive="base">
                                        <p:cTn id="13" dur="500" fill="hold"/>
                                        <p:tgtEl>
                                          <p:spTgt spid="38916"/>
                                        </p:tgtEl>
                                        <p:attrNameLst>
                                          <p:attrName>ppt_x</p:attrName>
                                        </p:attrNameLst>
                                      </p:cBhvr>
                                      <p:tavLst>
                                        <p:tav tm="0">
                                          <p:val>
                                            <p:strVal val="#ppt_x"/>
                                          </p:val>
                                        </p:tav>
                                        <p:tav tm="100000">
                                          <p:val>
                                            <p:strVal val="#ppt_x"/>
                                          </p:val>
                                        </p:tav>
                                      </p:tavLst>
                                    </p:anim>
                                    <p:anim calcmode="lin" valueType="num">
                                      <p:cBhvr additive="base">
                                        <p:cTn id="14" dur="500" fill="hold"/>
                                        <p:tgtEl>
                                          <p:spTgt spid="3891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38919"/>
                                        </p:tgtEl>
                                        <p:attrNameLst>
                                          <p:attrName>style.visibility</p:attrName>
                                        </p:attrNameLst>
                                      </p:cBhvr>
                                      <p:to>
                                        <p:strVal val="visible"/>
                                      </p:to>
                                    </p:set>
                                    <p:animEffect transition="in" filter="blinds(horizontal)">
                                      <p:cBhvr>
                                        <p:cTn id="19" dur="500"/>
                                        <p:tgtEl>
                                          <p:spTgt spid="38919"/>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ntr" presetSubtype="10" fill="hold" grpId="0" nodeType="clickEffect">
                                  <p:stCondLst>
                                    <p:cond delay="0"/>
                                  </p:stCondLst>
                                  <p:childTnLst>
                                    <p:set>
                                      <p:cBhvr>
                                        <p:cTn id="23" dur="1" fill="hold">
                                          <p:stCondLst>
                                            <p:cond delay="0"/>
                                          </p:stCondLst>
                                        </p:cTn>
                                        <p:tgtEl>
                                          <p:spTgt spid="38918"/>
                                        </p:tgtEl>
                                        <p:attrNameLst>
                                          <p:attrName>style.visibility</p:attrName>
                                        </p:attrNameLst>
                                      </p:cBhvr>
                                      <p:to>
                                        <p:strVal val="visible"/>
                                      </p:to>
                                    </p:set>
                                    <p:animEffect transition="in" filter="blinds(horizontal)">
                                      <p:cBhvr>
                                        <p:cTn id="24" dur="500"/>
                                        <p:tgtEl>
                                          <p:spTgt spid="38918"/>
                                        </p:tgtEl>
                                      </p:cBhvr>
                                    </p:animEffec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38915"/>
                                        </p:tgtEl>
                                        <p:attrNameLst>
                                          <p:attrName>style.visibility</p:attrName>
                                        </p:attrNameLst>
                                      </p:cBhvr>
                                      <p:to>
                                        <p:strVal val="visible"/>
                                      </p:to>
                                    </p:set>
                                    <p:animEffect transition="in" filter="blinds(horizontal)">
                                      <p:cBhvr>
                                        <p:cTn id="29" dur="500"/>
                                        <p:tgtEl>
                                          <p:spTgt spid="38915"/>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grpId="0" nodeType="clickEffect">
                                  <p:stCondLst>
                                    <p:cond delay="0"/>
                                  </p:stCondLst>
                                  <p:childTnLst>
                                    <p:set>
                                      <p:cBhvr>
                                        <p:cTn id="33" dur="1" fill="hold">
                                          <p:stCondLst>
                                            <p:cond delay="0"/>
                                          </p:stCondLst>
                                        </p:cTn>
                                        <p:tgtEl>
                                          <p:spTgt spid="38914"/>
                                        </p:tgtEl>
                                        <p:attrNameLst>
                                          <p:attrName>style.visibility</p:attrName>
                                        </p:attrNameLst>
                                      </p:cBhvr>
                                      <p:to>
                                        <p:strVal val="visible"/>
                                      </p:to>
                                    </p:set>
                                    <p:animEffect transition="in" filter="blinds(horizontal)">
                                      <p:cBhvr>
                                        <p:cTn id="34" dur="500"/>
                                        <p:tgtEl>
                                          <p:spTgt spid="389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4" grpId="0"/>
      <p:bldP spid="38915" grpId="0"/>
      <p:bldP spid="38916" grpId="0" animBg="1"/>
      <p:bldP spid="38917" grpId="0"/>
      <p:bldP spid="38918" grpId="0"/>
      <p:bldP spid="38919"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1" name="Rectangle 5"/>
          <p:cNvSpPr>
            <a:spLocks noGrp="1" noChangeArrowheads="1"/>
          </p:cNvSpPr>
          <p:nvPr>
            <p:ph type="title"/>
          </p:nvPr>
        </p:nvSpPr>
        <p:spPr>
          <a:xfrm>
            <a:off x="395288" y="981075"/>
            <a:ext cx="8229600" cy="647700"/>
          </a:xfrm>
        </p:spPr>
        <p:txBody>
          <a:bodyPr>
            <a:normAutofit fontScale="90000"/>
          </a:bodyPr>
          <a:lstStyle/>
          <a:p>
            <a:r>
              <a:rPr lang="fa-IR" sz="56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بهره وری سبز</a:t>
            </a:r>
            <a:endParaRPr lang="en-US" sz="7200" b="1"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39944" name="Rectangle 8"/>
          <p:cNvSpPr>
            <a:spLocks noGrp="1" noChangeArrowheads="1"/>
          </p:cNvSpPr>
          <p:nvPr>
            <p:ph type="body" sz="half" idx="3"/>
          </p:nvPr>
        </p:nvSpPr>
        <p:spPr>
          <a:xfrm>
            <a:off x="179388" y="1773238"/>
            <a:ext cx="8580437" cy="4897437"/>
          </a:xfrm>
          <a:noFill/>
          <a:ln algn="ctr">
            <a:noFill/>
          </a:ln>
        </p:spPr>
        <p:txBody>
          <a:bodyPr>
            <a:normAutofit/>
          </a:bodyPr>
          <a:lstStyle/>
          <a:p>
            <a:pPr algn="just" rtl="1">
              <a:spcBef>
                <a:spcPct val="0"/>
              </a:spcBef>
              <a:buClr>
                <a:schemeClr val="tx1"/>
              </a:buClr>
              <a:buFontTx/>
              <a:buNone/>
            </a:pPr>
            <a:r>
              <a:rPr lang="ar-SA" sz="2400" dirty="0">
                <a:solidFill>
                  <a:schemeClr val="tx2">
                    <a:lumMod val="75000"/>
                  </a:schemeClr>
                </a:solidFill>
                <a:effectLst>
                  <a:outerShdw blurRad="38100" dist="38100" dir="2700000" algn="tl">
                    <a:srgbClr val="000000">
                      <a:alpha val="43137"/>
                    </a:srgbClr>
                  </a:outerShdw>
                </a:effectLst>
                <a:cs typeface="+mj-cs"/>
              </a:rPr>
              <a:t> </a:t>
            </a:r>
            <a:r>
              <a:rPr lang="fa-IR" sz="2400" dirty="0">
                <a:solidFill>
                  <a:schemeClr val="tx2">
                    <a:lumMod val="75000"/>
                  </a:schemeClr>
                </a:solidFill>
                <a:effectLst>
                  <a:outerShdw blurRad="38100" dist="38100" dir="2700000" algn="tl">
                    <a:srgbClr val="000000">
                      <a:alpha val="43137"/>
                    </a:srgbClr>
                  </a:outerShdw>
                </a:effectLst>
                <a:cs typeface="+mj-cs"/>
              </a:rPr>
              <a:t>   </a:t>
            </a:r>
            <a:r>
              <a:rPr lang="fa-IR" sz="3500" b="1" dirty="0">
                <a:solidFill>
                  <a:schemeClr val="tx2">
                    <a:lumMod val="75000"/>
                  </a:schemeClr>
                </a:solidFill>
                <a:effectLst>
                  <a:outerShdw blurRad="38100" dist="38100" dir="2700000" algn="tl">
                    <a:srgbClr val="000000">
                      <a:alpha val="43137"/>
                    </a:srgbClr>
                  </a:outerShdw>
                </a:effectLst>
                <a:cs typeface="+mj-cs"/>
              </a:rPr>
              <a:t>بهره وری سبز نتيجه برنامه </a:t>
            </a:r>
            <a:r>
              <a:rPr lang="fa-IR" sz="3500" b="1" dirty="0">
                <a:solidFill>
                  <a:srgbClr val="FFC000"/>
                </a:solidFill>
                <a:effectLst>
                  <a:outerShdw blurRad="38100" dist="38100" dir="2700000" algn="tl">
                    <a:srgbClr val="000000">
                      <a:alpha val="43137"/>
                    </a:srgbClr>
                  </a:outerShdw>
                </a:effectLst>
                <a:cs typeface="+mj-cs"/>
              </a:rPr>
              <a:t>”توليد پاکيزه تر“ </a:t>
            </a:r>
            <a:r>
              <a:rPr lang="fa-IR" sz="3500" b="1" dirty="0">
                <a:solidFill>
                  <a:schemeClr val="tx2">
                    <a:lumMod val="75000"/>
                  </a:schemeClr>
                </a:solidFill>
                <a:effectLst>
                  <a:outerShdw blurRad="38100" dist="38100" dir="2700000" algn="tl">
                    <a:srgbClr val="000000">
                      <a:alpha val="43137"/>
                    </a:srgbClr>
                  </a:outerShdw>
                </a:effectLst>
                <a:cs typeface="+mj-cs"/>
              </a:rPr>
              <a:t>در دستور کار بخشهای توليدی قرار گرفته است.</a:t>
            </a:r>
          </a:p>
          <a:p>
            <a:pPr algn="just" rtl="1">
              <a:spcBef>
                <a:spcPct val="0"/>
              </a:spcBef>
              <a:buClr>
                <a:schemeClr val="tx1"/>
              </a:buClr>
              <a:buFontTx/>
              <a:buNone/>
            </a:pPr>
            <a:r>
              <a:rPr lang="fa-IR" sz="3500" b="1" dirty="0">
                <a:solidFill>
                  <a:schemeClr val="tx2">
                    <a:lumMod val="75000"/>
                  </a:schemeClr>
                </a:solidFill>
                <a:effectLst>
                  <a:outerShdw blurRad="38100" dist="38100" dir="2700000" algn="tl">
                    <a:srgbClr val="000000">
                      <a:alpha val="43137"/>
                    </a:srgbClr>
                  </a:outerShdw>
                </a:effectLst>
                <a:cs typeface="+mj-cs"/>
              </a:rPr>
              <a:t>  </a:t>
            </a:r>
            <a:endParaRPr lang="fa-IR" sz="3500" b="1" dirty="0" smtClean="0">
              <a:solidFill>
                <a:schemeClr val="tx2">
                  <a:lumMod val="75000"/>
                </a:schemeClr>
              </a:solidFill>
              <a:effectLst>
                <a:outerShdw blurRad="38100" dist="38100" dir="2700000" algn="tl">
                  <a:srgbClr val="000000">
                    <a:alpha val="43137"/>
                  </a:srgbClr>
                </a:outerShdw>
              </a:effectLst>
              <a:cs typeface="+mj-cs"/>
            </a:endParaRPr>
          </a:p>
          <a:p>
            <a:pPr algn="just" rtl="1">
              <a:spcBef>
                <a:spcPct val="0"/>
              </a:spcBef>
              <a:buClr>
                <a:schemeClr val="tx1"/>
              </a:buClr>
              <a:buFontTx/>
              <a:buNone/>
            </a:pPr>
            <a:r>
              <a:rPr lang="fa-IR" sz="3500" b="1" dirty="0" smtClean="0">
                <a:solidFill>
                  <a:schemeClr val="tx2">
                    <a:lumMod val="75000"/>
                  </a:schemeClr>
                </a:solidFill>
                <a:effectLst>
                  <a:outerShdw blurRad="38100" dist="38100" dir="2700000" algn="tl">
                    <a:srgbClr val="000000">
                      <a:alpha val="43137"/>
                    </a:srgbClr>
                  </a:outerShdw>
                </a:effectLst>
                <a:cs typeface="+mj-cs"/>
              </a:rPr>
              <a:t>بهره </a:t>
            </a:r>
            <a:r>
              <a:rPr lang="fa-IR" sz="3500" b="1" dirty="0">
                <a:solidFill>
                  <a:schemeClr val="tx2">
                    <a:lumMod val="75000"/>
                  </a:schemeClr>
                </a:solidFill>
                <a:effectLst>
                  <a:outerShdw blurRad="38100" dist="38100" dir="2700000" algn="tl">
                    <a:srgbClr val="000000">
                      <a:alpha val="43137"/>
                    </a:srgbClr>
                  </a:outerShdw>
                </a:effectLst>
                <a:cs typeface="+mj-cs"/>
              </a:rPr>
              <a:t>وری سبز به عنوان يک هدف دارای آثار گوناگون در </a:t>
            </a:r>
            <a:r>
              <a:rPr lang="fa-IR" sz="3500" b="1" dirty="0">
                <a:solidFill>
                  <a:srgbClr val="FFC000"/>
                </a:solidFill>
                <a:effectLst>
                  <a:outerShdw blurRad="38100" dist="38100" dir="2700000" algn="tl">
                    <a:srgbClr val="000000">
                      <a:alpha val="43137"/>
                    </a:srgbClr>
                  </a:outerShdw>
                </a:effectLst>
                <a:cs typeface="+mj-cs"/>
              </a:rPr>
              <a:t>توسعه پايدار </a:t>
            </a:r>
            <a:r>
              <a:rPr lang="fa-IR" sz="3500" b="1" dirty="0">
                <a:solidFill>
                  <a:schemeClr val="tx2">
                    <a:lumMod val="75000"/>
                  </a:schemeClr>
                </a:solidFill>
                <a:effectLst>
                  <a:outerShdw blurRad="38100" dist="38100" dir="2700000" algn="tl">
                    <a:srgbClr val="000000">
                      <a:alpha val="43137"/>
                    </a:srgbClr>
                  </a:outerShdw>
                </a:effectLst>
                <a:cs typeface="+mj-cs"/>
              </a:rPr>
              <a:t>است . به طوری که مفاهيم محيط زيست را با احياء و حفظ منابع طبيعی در امور فنی، اقتصادی و استراتژيک بهره وری پيوند می دهد. </a:t>
            </a:r>
          </a:p>
          <a:p>
            <a:pPr algn="just" rtl="1">
              <a:spcBef>
                <a:spcPct val="0"/>
              </a:spcBef>
              <a:buClr>
                <a:schemeClr val="tx1"/>
              </a:buClr>
              <a:buFontTx/>
              <a:buNone/>
            </a:pPr>
            <a:r>
              <a:rPr lang="fa-IR" sz="4000" b="1" dirty="0">
                <a:solidFill>
                  <a:schemeClr val="tx2">
                    <a:lumMod val="75000"/>
                  </a:schemeClr>
                </a:solidFill>
                <a:effectLst>
                  <a:outerShdw blurRad="38100" dist="38100" dir="2700000" algn="tl">
                    <a:srgbClr val="000000">
                      <a:alpha val="43137"/>
                    </a:srgbClr>
                  </a:outerShdw>
                </a:effectLst>
                <a:cs typeface="+mj-cs"/>
              </a:rPr>
              <a:t>  </a:t>
            </a:r>
            <a:endParaRPr lang="en-US" sz="4000" b="1" dirty="0">
              <a:solidFill>
                <a:schemeClr val="tx2">
                  <a:lumMod val="75000"/>
                </a:schemeClr>
              </a:solidFill>
              <a:effectLst>
                <a:outerShdw blurRad="38100" dist="38100" dir="2700000" algn="tl">
                  <a:srgbClr val="000000">
                    <a:alpha val="43137"/>
                  </a:srgbClr>
                </a:outerShdw>
              </a:effectLst>
              <a:cs typeface="+mj-cs"/>
            </a:endParaRPr>
          </a:p>
        </p:txBody>
      </p:sp>
      <p:sp>
        <p:nvSpPr>
          <p:cNvPr id="39938" name="Rectangle 2"/>
          <p:cNvSpPr>
            <a:spLocks noChangeArrowheads="1"/>
          </p:cNvSpPr>
          <p:nvPr/>
        </p:nvSpPr>
        <p:spPr bwMode="auto">
          <a:xfrm>
            <a:off x="250825" y="4149725"/>
            <a:ext cx="8893175" cy="1435100"/>
          </a:xfrm>
          <a:prstGeom prst="rect">
            <a:avLst/>
          </a:prstGeom>
          <a:noFill/>
          <a:ln w="9525" algn="ctr">
            <a:noFill/>
            <a:miter lim="800000"/>
            <a:headEnd/>
            <a:tailEnd/>
          </a:ln>
          <a:effectLst/>
        </p:spPr>
        <p:txBody>
          <a:bodyPr>
            <a:spAutoFit/>
          </a:bodyPr>
          <a:lstStyle/>
          <a:p>
            <a:endParaRPr lang="fa-IR">
              <a:solidFill>
                <a:schemeClr val="tx2">
                  <a:lumMod val="75000"/>
                </a:schemeClr>
              </a:solidFill>
              <a:effectLst>
                <a:outerShdw blurRad="38100" dist="38100" dir="2700000" algn="tl">
                  <a:srgbClr val="000000">
                    <a:alpha val="43137"/>
                  </a:srgbClr>
                </a:outerShdw>
              </a:effectLst>
              <a:cs typeface="+mj-cs"/>
            </a:endParaRPr>
          </a:p>
          <a:p>
            <a:pPr algn="r"/>
            <a:endParaRPr lang="fa-IR" sz="3600">
              <a:solidFill>
                <a:schemeClr val="tx2">
                  <a:lumMod val="75000"/>
                </a:schemeClr>
              </a:solidFill>
              <a:effectLst>
                <a:outerShdw blurRad="38100" dist="38100" dir="2700000" algn="tl">
                  <a:srgbClr val="000000">
                    <a:alpha val="43137"/>
                  </a:srgbClr>
                </a:outerShdw>
              </a:effectLst>
              <a:cs typeface="+mj-cs"/>
            </a:endParaRPr>
          </a:p>
          <a:p>
            <a:pPr algn="r">
              <a:buFontTx/>
              <a:buBlip>
                <a:blip r:embed="rId2"/>
              </a:buBlip>
            </a:pPr>
            <a:endParaRPr lang="ar-SA">
              <a:solidFill>
                <a:schemeClr val="tx2">
                  <a:lumMod val="75000"/>
                </a:schemeClr>
              </a:solidFill>
              <a:effectLst>
                <a:outerShdw blurRad="38100" dist="38100" dir="2700000" algn="tl">
                  <a:srgbClr val="000000">
                    <a:alpha val="43137"/>
                  </a:srgbClr>
                </a:outerShdw>
              </a:effectLst>
              <a:cs typeface="+mj-cs"/>
            </a:endParaRPr>
          </a:p>
        </p:txBody>
      </p:sp>
      <p:sp>
        <p:nvSpPr>
          <p:cNvPr id="39939" name="Text Box 3"/>
          <p:cNvSpPr txBox="1">
            <a:spLocks noChangeArrowheads="1"/>
          </p:cNvSpPr>
          <p:nvPr/>
        </p:nvSpPr>
        <p:spPr bwMode="auto">
          <a:xfrm>
            <a:off x="2700338" y="0"/>
            <a:ext cx="3679825" cy="457200"/>
          </a:xfrm>
          <a:prstGeom prst="rect">
            <a:avLst/>
          </a:prstGeom>
          <a:noFill/>
          <a:ln w="9525" algn="ctr">
            <a:noFill/>
            <a:miter lim="800000"/>
            <a:headEnd/>
            <a:tailEnd/>
          </a:ln>
          <a:effectLst/>
        </p:spPr>
        <p:txBody>
          <a:bodyPr/>
          <a:lstStyle/>
          <a:p>
            <a:pPr marL="342900" indent="-342900" rtl="1">
              <a:spcBef>
                <a:spcPct val="20000"/>
              </a:spcBef>
            </a:pPr>
            <a:r>
              <a:rPr lang="fa-IR" sz="1400" dirty="0">
                <a:effectLst>
                  <a:outerShdw blurRad="38100" dist="38100" dir="2700000" algn="tl">
                    <a:srgbClr val="000000">
                      <a:alpha val="43137"/>
                    </a:srgbClr>
                  </a:outerShdw>
                </a:effectLst>
                <a:cs typeface="2  Bardiya" pitchFamily="2" charset="-78"/>
              </a:rPr>
              <a:t>فصل اول: </a:t>
            </a:r>
            <a:r>
              <a:rPr lang="ar-SA" sz="1400" dirty="0">
                <a:effectLst>
                  <a:outerShdw blurRad="38100" dist="38100" dir="2700000" algn="tl">
                    <a:srgbClr val="000000">
                      <a:alpha val="43137"/>
                    </a:srgbClr>
                  </a:outerShdw>
                </a:effectLst>
                <a:cs typeface="2  Bardiya" pitchFamily="2" charset="-78"/>
              </a:rPr>
              <a:t>مفهوم‌ بهره‌وري</a:t>
            </a:r>
            <a:r>
              <a:rPr lang="en-US" sz="1400" dirty="0">
                <a:effectLst>
                  <a:outerShdw blurRad="38100" dist="38100" dir="2700000" algn="tl">
                    <a:srgbClr val="000000">
                      <a:alpha val="43137"/>
                    </a:srgbClr>
                  </a:outerShdw>
                </a:effectLst>
                <a:cs typeface="2  Bardiya" pitchFamily="2" charset="-78"/>
              </a:rPr>
              <a:t> </a:t>
            </a:r>
            <a:r>
              <a:rPr lang="ar-SA" sz="3000" dirty="0">
                <a:solidFill>
                  <a:schemeClr val="tx2">
                    <a:lumMod val="75000"/>
                  </a:schemeClr>
                </a:solidFill>
                <a:effectLst>
                  <a:outerShdw blurRad="38100" dist="38100" dir="2700000" algn="tl">
                    <a:srgbClr val="000000">
                      <a:alpha val="43137"/>
                    </a:srgbClr>
                  </a:outerShdw>
                </a:effectLst>
                <a:cs typeface="+mj-cs"/>
              </a:rPr>
              <a:t>‌</a:t>
            </a:r>
            <a:endParaRPr lang="en-US" sz="3000" dirty="0">
              <a:solidFill>
                <a:schemeClr val="tx2">
                  <a:lumMod val="75000"/>
                </a:schemeClr>
              </a:solidFill>
              <a:effectLst>
                <a:outerShdw blurRad="38100" dist="38100" dir="2700000" algn="tl">
                  <a:srgbClr val="000000">
                    <a:alpha val="43137"/>
                  </a:srgbClr>
                </a:outerShdw>
              </a:effectLst>
              <a:cs typeface="+mj-cs"/>
            </a:endParaRPr>
          </a:p>
        </p:txBody>
      </p:sp>
      <p:sp>
        <p:nvSpPr>
          <p:cNvPr id="39940" name="Rectangle 4"/>
          <p:cNvSpPr>
            <a:spLocks noChangeArrowheads="1"/>
          </p:cNvSpPr>
          <p:nvPr/>
        </p:nvSpPr>
        <p:spPr bwMode="auto">
          <a:xfrm rot="10800000">
            <a:off x="-1588" y="3724275"/>
            <a:ext cx="9145588" cy="488950"/>
          </a:xfrm>
          <a:prstGeom prst="rect">
            <a:avLst/>
          </a:prstGeom>
          <a:noFill/>
          <a:ln w="9525" algn="ctr">
            <a:noFill/>
            <a:miter lim="800000"/>
            <a:headEnd/>
            <a:tailEnd/>
          </a:ln>
          <a:effectLst/>
        </p:spPr>
        <p:txBody>
          <a:bodyPr rot="10800000" anchor="ctr">
            <a:spAutoFit/>
          </a:bodyPr>
          <a:lstStyle/>
          <a:p>
            <a:endParaRPr lang="fa-IR" b="0">
              <a:solidFill>
                <a:schemeClr val="tx2">
                  <a:lumMod val="75000"/>
                </a:schemeClr>
              </a:solidFill>
              <a:effectLst>
                <a:outerShdw blurRad="38100" dist="38100" dir="2700000" algn="tl">
                  <a:srgbClr val="000000">
                    <a:alpha val="43137"/>
                  </a:srgbClr>
                </a:outerShdw>
              </a:effectLst>
              <a:cs typeface="+mj-cs"/>
            </a:endParaRPr>
          </a:p>
        </p:txBody>
      </p:sp>
      <p:sp>
        <p:nvSpPr>
          <p:cNvPr id="39942" name="Text Box 6"/>
          <p:cNvSpPr txBox="1">
            <a:spLocks noChangeArrowheads="1"/>
          </p:cNvSpPr>
          <p:nvPr/>
        </p:nvSpPr>
        <p:spPr bwMode="auto">
          <a:xfrm>
            <a:off x="4427538" y="1773238"/>
            <a:ext cx="4465637" cy="488950"/>
          </a:xfrm>
          <a:prstGeom prst="rect">
            <a:avLst/>
          </a:prstGeom>
          <a:noFill/>
          <a:ln w="9525" algn="ctr">
            <a:noFill/>
            <a:miter lim="800000"/>
            <a:headEnd/>
            <a:tailEnd/>
          </a:ln>
          <a:effectLst/>
        </p:spPr>
        <p:txBody>
          <a:bodyPr>
            <a:spAutoFit/>
          </a:bodyPr>
          <a:lstStyle/>
          <a:p>
            <a:pPr algn="r"/>
            <a:r>
              <a:rPr lang="ar-SA">
                <a:solidFill>
                  <a:schemeClr val="tx2">
                    <a:lumMod val="75000"/>
                  </a:schemeClr>
                </a:solidFill>
                <a:effectLst>
                  <a:outerShdw blurRad="38100" dist="38100" dir="2700000" algn="tl">
                    <a:srgbClr val="000000">
                      <a:alpha val="43137"/>
                    </a:srgbClr>
                  </a:outerShdw>
                </a:effectLst>
                <a:cs typeface="+mj-cs"/>
              </a:rPr>
              <a:t> </a:t>
            </a:r>
            <a:endParaRPr lang="en-US" sz="1800">
              <a:solidFill>
                <a:schemeClr val="tx2">
                  <a:lumMod val="75000"/>
                </a:schemeClr>
              </a:solidFill>
              <a:effectLst>
                <a:outerShdw blurRad="38100" dist="38100" dir="2700000" algn="tl">
                  <a:srgbClr val="000000">
                    <a:alpha val="43137"/>
                  </a:srgbClr>
                </a:outerShdw>
              </a:effectLst>
              <a:cs typeface="+mj-cs"/>
            </a:endParaRPr>
          </a:p>
        </p:txBody>
      </p:sp>
      <p:sp>
        <p:nvSpPr>
          <p:cNvPr id="39943" name="Text Box 7"/>
          <p:cNvSpPr txBox="1">
            <a:spLocks noChangeArrowheads="1"/>
          </p:cNvSpPr>
          <p:nvPr/>
        </p:nvSpPr>
        <p:spPr bwMode="auto">
          <a:xfrm>
            <a:off x="4859338" y="1765300"/>
            <a:ext cx="3960812" cy="488950"/>
          </a:xfrm>
          <a:prstGeom prst="rect">
            <a:avLst/>
          </a:prstGeom>
          <a:noFill/>
          <a:ln w="9525" algn="ctr">
            <a:noFill/>
            <a:miter lim="800000"/>
            <a:headEnd/>
            <a:tailEnd/>
          </a:ln>
          <a:effectLst/>
        </p:spPr>
        <p:txBody>
          <a:bodyPr>
            <a:spAutoFit/>
          </a:bodyPr>
          <a:lstStyle/>
          <a:p>
            <a:endParaRPr lang="fa-IR">
              <a:solidFill>
                <a:schemeClr val="tx2">
                  <a:lumMod val="75000"/>
                </a:schemeClr>
              </a:solidFill>
              <a:effectLst>
                <a:outerShdw blurRad="38100" dist="38100" dir="2700000" algn="tl">
                  <a:srgbClr val="000000">
                    <a:alpha val="43137"/>
                  </a:srgbClr>
                </a:outerShdw>
              </a:effectLst>
              <a:cs typeface="+mj-cs"/>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nodePh="1">
                                  <p:stCondLst>
                                    <p:cond delay="0"/>
                                  </p:stCondLst>
                                  <p:endCondLst>
                                    <p:cond evt="begin" delay="0">
                                      <p:tn val="5"/>
                                    </p:cond>
                                  </p:endCondLst>
                                  <p:childTnLst>
                                    <p:set>
                                      <p:cBhvr>
                                        <p:cTn id="6" dur="1" fill="hold">
                                          <p:stCondLst>
                                            <p:cond delay="0"/>
                                          </p:stCondLst>
                                        </p:cTn>
                                        <p:tgtEl>
                                          <p:spTgt spid="39938"/>
                                        </p:tgtEl>
                                        <p:attrNameLst>
                                          <p:attrName>style.visibility</p:attrName>
                                        </p:attrNameLst>
                                      </p:cBhvr>
                                      <p:to>
                                        <p:strVal val="visible"/>
                                      </p:to>
                                    </p:set>
                                    <p:anim calcmode="lin" valueType="num">
                                      <p:cBhvr>
                                        <p:cTn id="7" dur="1000" fill="hold"/>
                                        <p:tgtEl>
                                          <p:spTgt spid="39938"/>
                                        </p:tgtEl>
                                        <p:attrNameLst>
                                          <p:attrName>ppt_w</p:attrName>
                                        </p:attrNameLst>
                                      </p:cBhvr>
                                      <p:tavLst>
                                        <p:tav tm="0">
                                          <p:val>
                                            <p:strVal val="#ppt_w*0.70"/>
                                          </p:val>
                                        </p:tav>
                                        <p:tav tm="100000">
                                          <p:val>
                                            <p:strVal val="#ppt_w"/>
                                          </p:val>
                                        </p:tav>
                                      </p:tavLst>
                                    </p:anim>
                                    <p:anim calcmode="lin" valueType="num">
                                      <p:cBhvr>
                                        <p:cTn id="8" dur="1000" fill="hold"/>
                                        <p:tgtEl>
                                          <p:spTgt spid="39938"/>
                                        </p:tgtEl>
                                        <p:attrNameLst>
                                          <p:attrName>ppt_h</p:attrName>
                                        </p:attrNameLst>
                                      </p:cBhvr>
                                      <p:tavLst>
                                        <p:tav tm="0">
                                          <p:val>
                                            <p:strVal val="#ppt_h"/>
                                          </p:val>
                                        </p:tav>
                                        <p:tav tm="100000">
                                          <p:val>
                                            <p:strVal val="#ppt_h"/>
                                          </p:val>
                                        </p:tav>
                                      </p:tavLst>
                                    </p:anim>
                                    <p:animEffect transition="in" filter="fade">
                                      <p:cBhvr>
                                        <p:cTn id="9" dur="1000"/>
                                        <p:tgtEl>
                                          <p:spTgt spid="39938"/>
                                        </p:tgtEl>
                                      </p:cBhvr>
                                    </p:animEffect>
                                  </p:childTnLst>
                                  <p:subTnLst>
                                    <p:animClr clrSpc="rgb" dir="cw">
                                      <p:cBhvr override="childStyle">
                                        <p:cTn dur="1" fill="hold" display="0" masterRel="nextClick" afterEffect="1"/>
                                        <p:tgtEl>
                                          <p:spTgt spid="39938"/>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8"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0" y="1700213"/>
            <a:ext cx="9144000" cy="639762"/>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accent1">
                    <a:lumMod val="40000"/>
                    <a:lumOff val="60000"/>
                  </a:schemeClr>
                </a:solidFill>
                <a:effectLst>
                  <a:outerShdw blurRad="38100" dist="38100" dir="2700000" algn="tl">
                    <a:srgbClr val="000000">
                      <a:alpha val="43137"/>
                    </a:srgbClr>
                  </a:outerShdw>
                </a:effectLst>
                <a:cs typeface="+mj-cs"/>
              </a:rPr>
              <a:t>     </a:t>
            </a:r>
            <a:r>
              <a:rPr lang="ar-SA" sz="2500">
                <a:solidFill>
                  <a:schemeClr val="accent1">
                    <a:lumMod val="40000"/>
                    <a:lumOff val="60000"/>
                  </a:schemeClr>
                </a:solidFill>
                <a:effectLst>
                  <a:outerShdw blurRad="38100" dist="38100" dir="2700000" algn="tl">
                    <a:srgbClr val="000000">
                      <a:alpha val="43137"/>
                    </a:srgbClr>
                  </a:outerShdw>
                </a:effectLst>
                <a:latin typeface="Times New Roman" pitchFamily="18" charset="0"/>
                <a:ea typeface="MS Mincho" pitchFamily="49" charset="-128"/>
                <a:cs typeface="+mj-cs"/>
              </a:rPr>
              <a:t>- </a:t>
            </a:r>
            <a:r>
              <a:rPr lang="fa-IR">
                <a:solidFill>
                  <a:schemeClr val="accent1">
                    <a:lumMod val="40000"/>
                    <a:lumOff val="60000"/>
                  </a:schemeClr>
                </a:solidFill>
                <a:effectLst>
                  <a:outerShdw blurRad="38100" dist="38100" dir="2700000" algn="tl">
                    <a:srgbClr val="000000">
                      <a:alpha val="43137"/>
                    </a:srgbClr>
                  </a:outerShdw>
                </a:effectLst>
                <a:cs typeface="+mj-cs"/>
              </a:rPr>
              <a:t>عوامل مؤثر بر وضعيت بنگاهها و سازمانها</a:t>
            </a:r>
            <a:r>
              <a:rPr lang="fa-IR" sz="4400" b="0">
                <a:solidFill>
                  <a:schemeClr val="accent1">
                    <a:lumMod val="40000"/>
                    <a:lumOff val="60000"/>
                  </a:schemeClr>
                </a:solidFill>
                <a:effectLst>
                  <a:outerShdw blurRad="38100" dist="38100" dir="2700000" algn="tl">
                    <a:srgbClr val="000000">
                      <a:alpha val="43137"/>
                    </a:srgbClr>
                  </a:outerShdw>
                </a:effectLst>
                <a:cs typeface="+mj-cs"/>
              </a:rPr>
              <a:t> </a:t>
            </a:r>
            <a:endParaRPr lang="en-US" sz="4400" b="0">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63" name="Rectangle 3"/>
          <p:cNvSpPr>
            <a:spLocks noChangeArrowheads="1"/>
          </p:cNvSpPr>
          <p:nvPr/>
        </p:nvSpPr>
        <p:spPr bwMode="auto">
          <a:xfrm>
            <a:off x="0" y="2349500"/>
            <a:ext cx="9144000" cy="1000125"/>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accent1">
                    <a:lumMod val="40000"/>
                    <a:lumOff val="60000"/>
                  </a:schemeClr>
                </a:solidFill>
                <a:effectLst>
                  <a:outerShdw blurRad="38100" dist="38100" dir="2700000" algn="tl">
                    <a:srgbClr val="000000">
                      <a:alpha val="43137"/>
                    </a:srgbClr>
                  </a:outerShdw>
                </a:effectLst>
                <a:cs typeface="+mj-cs"/>
              </a:rPr>
              <a:t>     </a:t>
            </a:r>
            <a:r>
              <a:rPr lang="ar-SA" sz="2300">
                <a:solidFill>
                  <a:schemeClr val="accent1">
                    <a:lumMod val="40000"/>
                    <a:lumOff val="60000"/>
                  </a:schemeClr>
                </a:solidFill>
                <a:effectLst>
                  <a:outerShdw blurRad="38100" dist="38100" dir="2700000" algn="tl">
                    <a:srgbClr val="000000">
                      <a:alpha val="43137"/>
                    </a:srgbClr>
                  </a:outerShdw>
                </a:effectLst>
                <a:latin typeface="Times New Roman" pitchFamily="18" charset="0"/>
                <a:ea typeface="MS Mincho" pitchFamily="49" charset="-128"/>
                <a:cs typeface="+mj-cs"/>
              </a:rPr>
              <a:t>- </a:t>
            </a:r>
            <a:r>
              <a:rPr lang="fa-IR">
                <a:solidFill>
                  <a:schemeClr val="accent1">
                    <a:lumMod val="40000"/>
                    <a:lumOff val="60000"/>
                  </a:schemeClr>
                </a:solidFill>
                <a:effectLst>
                  <a:outerShdw blurRad="38100" dist="38100" dir="2700000" algn="tl">
                    <a:srgbClr val="000000">
                      <a:alpha val="43137"/>
                    </a:srgbClr>
                  </a:outerShdw>
                </a:effectLst>
                <a:cs typeface="+mj-cs"/>
              </a:rPr>
              <a:t>تغيير تأکيدها در دهه های 1970 و 1980</a:t>
            </a:r>
            <a:endParaRPr lang="en-US">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64" name="Rectangle 4"/>
          <p:cNvSpPr>
            <a:spLocks noChangeArrowheads="1"/>
          </p:cNvSpPr>
          <p:nvPr/>
        </p:nvSpPr>
        <p:spPr bwMode="auto">
          <a:xfrm>
            <a:off x="0" y="3068638"/>
            <a:ext cx="9144000" cy="719137"/>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accent1">
                    <a:lumMod val="40000"/>
                    <a:lumOff val="60000"/>
                  </a:schemeClr>
                </a:solidFill>
                <a:effectLst>
                  <a:outerShdw blurRad="38100" dist="38100" dir="2700000" algn="tl">
                    <a:srgbClr val="000000">
                      <a:alpha val="43137"/>
                    </a:srgbClr>
                  </a:outerShdw>
                </a:effectLst>
                <a:cs typeface="+mj-cs"/>
              </a:rPr>
              <a:t>     </a:t>
            </a:r>
            <a:r>
              <a:rPr lang="ar-SA" sz="1900">
                <a:solidFill>
                  <a:schemeClr val="accent1">
                    <a:lumMod val="40000"/>
                    <a:lumOff val="60000"/>
                  </a:schemeClr>
                </a:solidFill>
                <a:effectLst>
                  <a:outerShdw blurRad="38100" dist="38100" dir="2700000" algn="tl">
                    <a:srgbClr val="000000">
                      <a:alpha val="43137"/>
                    </a:srgbClr>
                  </a:outerShdw>
                </a:effectLst>
                <a:latin typeface="Courier New" pitchFamily="49" charset="0"/>
                <a:ea typeface="MS Mincho" pitchFamily="49" charset="-128"/>
                <a:cs typeface="+mj-cs"/>
              </a:rPr>
              <a:t>- </a:t>
            </a:r>
            <a:r>
              <a:rPr lang="fa-IR">
                <a:solidFill>
                  <a:schemeClr val="accent1">
                    <a:lumMod val="40000"/>
                    <a:lumOff val="60000"/>
                  </a:schemeClr>
                </a:solidFill>
                <a:effectLst>
                  <a:outerShdw blurRad="38100" dist="38100" dir="2700000" algn="tl">
                    <a:srgbClr val="000000">
                      <a:alpha val="43137"/>
                    </a:srgbClr>
                  </a:outerShdw>
                </a:effectLst>
                <a:cs typeface="+mj-cs"/>
              </a:rPr>
              <a:t>مديريت در شرايط وجود هدفهای متناقض در دهه 1990</a:t>
            </a:r>
            <a:endParaRPr lang="en-US">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65" name="Text Box 5"/>
          <p:cNvSpPr txBox="1">
            <a:spLocks noChangeArrowheads="1"/>
          </p:cNvSpPr>
          <p:nvPr/>
        </p:nvSpPr>
        <p:spPr bwMode="auto">
          <a:xfrm>
            <a:off x="0" y="5300663"/>
            <a:ext cx="9144000" cy="1295400"/>
          </a:xfrm>
          <a:prstGeom prst="rect">
            <a:avLst/>
          </a:prstGeom>
          <a:noFill/>
          <a:ln w="9525" algn="ctr">
            <a:noFill/>
            <a:miter lim="800000"/>
            <a:headEnd/>
            <a:tailEnd/>
          </a:ln>
          <a:effectLst/>
        </p:spPr>
        <p:txBody>
          <a:bodyPr anchor="ctr"/>
          <a:lstStyle/>
          <a:p>
            <a:pPr algn="r"/>
            <a:r>
              <a:rPr lang="fa-IR" sz="2800">
                <a:solidFill>
                  <a:schemeClr val="accent1">
                    <a:lumMod val="40000"/>
                    <a:lumOff val="60000"/>
                  </a:schemeClr>
                </a:solidFill>
                <a:effectLst>
                  <a:outerShdw blurRad="38100" dist="38100" dir="2700000" algn="tl">
                    <a:srgbClr val="000000">
                      <a:alpha val="43137"/>
                    </a:srgbClr>
                  </a:outerShdw>
                </a:effectLst>
                <a:ea typeface="Times New Roman" pitchFamily="18" charset="0"/>
                <a:cs typeface="+mj-cs"/>
              </a:rPr>
              <a:t>     </a:t>
            </a:r>
            <a:r>
              <a:rPr lang="fa-IR">
                <a:solidFill>
                  <a:schemeClr val="accent1">
                    <a:lumMod val="40000"/>
                    <a:lumOff val="60000"/>
                  </a:schemeClr>
                </a:solidFill>
                <a:effectLst>
                  <a:outerShdw blurRad="38100" dist="38100" dir="2700000" algn="tl">
                    <a:srgbClr val="000000">
                      <a:alpha val="43137"/>
                    </a:srgbClr>
                  </a:outerShdw>
                </a:effectLst>
                <a:ea typeface="Times New Roman" pitchFamily="18" charset="0"/>
                <a:cs typeface="+mj-cs"/>
              </a:rPr>
              <a:t> </a:t>
            </a:r>
            <a:endParaRPr lang="en-US" sz="2200">
              <a:solidFill>
                <a:schemeClr val="accent1">
                  <a:lumMod val="40000"/>
                  <a:lumOff val="60000"/>
                </a:schemeClr>
              </a:solidFill>
              <a:effectLst>
                <a:outerShdw blurRad="38100" dist="38100" dir="2700000" algn="tl">
                  <a:srgbClr val="000000">
                    <a:alpha val="43137"/>
                  </a:srgbClr>
                </a:outerShdw>
              </a:effectLst>
              <a:ea typeface="Times New Roman" pitchFamily="18" charset="0"/>
              <a:cs typeface="+mj-cs"/>
            </a:endParaRPr>
          </a:p>
        </p:txBody>
      </p:sp>
      <p:sp>
        <p:nvSpPr>
          <p:cNvPr id="40966" name="Text Box 6"/>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indent="-342900">
              <a:spcBef>
                <a:spcPct val="50000"/>
              </a:spcBef>
            </a:pPr>
            <a:endParaRPr lang="fa-IR">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67" name="Text Box 7"/>
          <p:cNvSpPr txBox="1">
            <a:spLocks noChangeArrowheads="1"/>
          </p:cNvSpPr>
          <p:nvPr/>
        </p:nvSpPr>
        <p:spPr bwMode="auto">
          <a:xfrm>
            <a:off x="2460592" y="911225"/>
            <a:ext cx="4241867" cy="677108"/>
          </a:xfrm>
          <a:prstGeom prst="rect">
            <a:avLst/>
          </a:prstGeom>
          <a:noFill/>
          <a:ln w="9525" algn="ctr">
            <a:noFill/>
            <a:miter lim="800000"/>
            <a:headEnd/>
            <a:tailEnd/>
          </a:ln>
          <a:effectLst/>
        </p:spPr>
        <p:txBody>
          <a:bodyPr wrap="none">
            <a:spAutoFit/>
          </a:bodyPr>
          <a:lstStyle/>
          <a:p>
            <a:r>
              <a:rPr lang="fa-IR" sz="3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j-cs"/>
              </a:rPr>
              <a:t>رئوس مطالب فصل دوم </a:t>
            </a:r>
            <a:endParaRPr lang="en-US" sz="3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j-cs"/>
            </a:endParaRPr>
          </a:p>
        </p:txBody>
      </p:sp>
      <p:sp>
        <p:nvSpPr>
          <p:cNvPr id="40968" name="Rectangle 8"/>
          <p:cNvSpPr>
            <a:spLocks noChangeArrowheads="1"/>
          </p:cNvSpPr>
          <p:nvPr/>
        </p:nvSpPr>
        <p:spPr bwMode="auto">
          <a:xfrm>
            <a:off x="3861989" y="3933825"/>
            <a:ext cx="5368136" cy="492443"/>
          </a:xfrm>
          <a:prstGeom prst="rect">
            <a:avLst/>
          </a:prstGeom>
          <a:noFill/>
          <a:ln w="9525" algn="ctr">
            <a:noFill/>
            <a:miter lim="800000"/>
            <a:headEnd/>
            <a:tailEnd/>
          </a:ln>
          <a:effectLst/>
        </p:spPr>
        <p:txBody>
          <a:bodyPr wrap="none">
            <a:spAutoFit/>
          </a:bodyPr>
          <a:lstStyle/>
          <a:p>
            <a:pPr rtl="1">
              <a:buFontTx/>
              <a:buBlip>
                <a:blip r:embed="rId2"/>
              </a:buBlip>
            </a:pPr>
            <a:r>
              <a:rPr lang="fa-IR">
                <a:solidFill>
                  <a:schemeClr val="accent1">
                    <a:lumMod val="40000"/>
                    <a:lumOff val="60000"/>
                  </a:schemeClr>
                </a:solidFill>
                <a:effectLst>
                  <a:outerShdw blurRad="38100" dist="38100" dir="2700000" algn="tl">
                    <a:srgbClr val="000000">
                      <a:alpha val="43137"/>
                    </a:srgbClr>
                  </a:outerShdw>
                </a:effectLst>
                <a:cs typeface="+mj-cs"/>
              </a:rPr>
              <a:t>      - تغيير در کانونهای مورد توجه مديران</a:t>
            </a:r>
            <a:endParaRPr lang="en-US">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69" name="Rectangle 9"/>
          <p:cNvSpPr>
            <a:spLocks noChangeArrowheads="1"/>
          </p:cNvSpPr>
          <p:nvPr/>
        </p:nvSpPr>
        <p:spPr bwMode="auto">
          <a:xfrm>
            <a:off x="3851275" y="4724400"/>
            <a:ext cx="5724525" cy="488950"/>
          </a:xfrm>
          <a:prstGeom prst="rect">
            <a:avLst/>
          </a:prstGeom>
          <a:noFill/>
          <a:ln w="9525" algn="ctr">
            <a:noFill/>
            <a:miter lim="800000"/>
            <a:headEnd/>
            <a:tailEnd/>
          </a:ln>
          <a:effectLst/>
        </p:spPr>
        <p:txBody>
          <a:bodyPr>
            <a:spAutoFit/>
          </a:bodyPr>
          <a:lstStyle/>
          <a:p>
            <a:pPr rtl="1">
              <a:buFontTx/>
              <a:buBlip>
                <a:blip r:embed="rId2"/>
              </a:buBlip>
            </a:pPr>
            <a:r>
              <a:rPr lang="fa-IR">
                <a:solidFill>
                  <a:schemeClr val="accent1">
                    <a:lumMod val="40000"/>
                    <a:lumOff val="60000"/>
                  </a:schemeClr>
                </a:solidFill>
                <a:effectLst>
                  <a:outerShdw blurRad="38100" dist="38100" dir="2700000" algn="tl">
                    <a:srgbClr val="000000">
                      <a:alpha val="43137"/>
                    </a:srgbClr>
                  </a:outerShdw>
                </a:effectLst>
                <a:cs typeface="+mj-cs"/>
              </a:rPr>
              <a:t>    </a:t>
            </a:r>
            <a:r>
              <a:rPr lang="ar-SA">
                <a:solidFill>
                  <a:schemeClr val="accent1">
                    <a:lumMod val="40000"/>
                    <a:lumOff val="60000"/>
                  </a:schemeClr>
                </a:solidFill>
                <a:effectLst>
                  <a:outerShdw blurRad="38100" dist="38100" dir="2700000" algn="tl">
                    <a:srgbClr val="000000">
                      <a:alpha val="43137"/>
                    </a:srgbClr>
                  </a:outerShdw>
                </a:effectLst>
                <a:cs typeface="+mj-cs"/>
              </a:rPr>
              <a:t>- </a:t>
            </a:r>
            <a:r>
              <a:rPr lang="fa-IR">
                <a:solidFill>
                  <a:schemeClr val="accent1">
                    <a:lumMod val="40000"/>
                    <a:lumOff val="60000"/>
                  </a:schemeClr>
                </a:solidFill>
                <a:effectLst>
                  <a:outerShdw blurRad="38100" dist="38100" dir="2700000" algn="tl">
                    <a:srgbClr val="000000">
                      <a:alpha val="43137"/>
                    </a:srgbClr>
                  </a:outerShdw>
                </a:effectLst>
                <a:cs typeface="+mj-cs"/>
              </a:rPr>
              <a:t>نقش سازمانهای ژاپنی و بهره وری </a:t>
            </a:r>
            <a:endParaRPr lang="en-US">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70" name="Rectangle 10"/>
          <p:cNvSpPr>
            <a:spLocks noChangeArrowheads="1"/>
          </p:cNvSpPr>
          <p:nvPr/>
        </p:nvSpPr>
        <p:spPr bwMode="auto">
          <a:xfrm>
            <a:off x="1763985" y="5373688"/>
            <a:ext cx="7527382" cy="492443"/>
          </a:xfrm>
          <a:prstGeom prst="rect">
            <a:avLst/>
          </a:prstGeom>
          <a:noFill/>
          <a:ln w="9525" algn="ctr">
            <a:noFill/>
            <a:miter lim="800000"/>
            <a:headEnd/>
            <a:tailEnd/>
          </a:ln>
          <a:effectLst/>
        </p:spPr>
        <p:txBody>
          <a:bodyPr wrap="none">
            <a:spAutoFit/>
          </a:bodyPr>
          <a:lstStyle/>
          <a:p>
            <a:pPr rtl="1">
              <a:buFontTx/>
              <a:buBlip>
                <a:blip r:embed="rId2"/>
              </a:buBlip>
            </a:pPr>
            <a:r>
              <a:rPr lang="fa-IR" dirty="0" smtClean="0">
                <a:solidFill>
                  <a:schemeClr val="accent1">
                    <a:lumMod val="40000"/>
                    <a:lumOff val="60000"/>
                  </a:schemeClr>
                </a:solidFill>
                <a:effectLst>
                  <a:outerShdw blurRad="38100" dist="38100" dir="2700000" algn="tl">
                    <a:srgbClr val="000000">
                      <a:alpha val="43137"/>
                    </a:srgbClr>
                  </a:outerShdw>
                </a:effectLst>
                <a:cs typeface="+mj-cs"/>
              </a:rPr>
              <a:t>   </a:t>
            </a:r>
            <a:r>
              <a:rPr lang="ar-SA" dirty="0" smtClean="0">
                <a:solidFill>
                  <a:schemeClr val="accent1">
                    <a:lumMod val="40000"/>
                    <a:lumOff val="60000"/>
                  </a:schemeClr>
                </a:solidFill>
                <a:effectLst>
                  <a:outerShdw blurRad="38100" dist="38100" dir="2700000" algn="tl">
                    <a:srgbClr val="000000">
                      <a:alpha val="43137"/>
                    </a:srgbClr>
                  </a:outerShdw>
                </a:effectLst>
                <a:cs typeface="+mj-cs"/>
              </a:rPr>
              <a:t>-</a:t>
            </a:r>
            <a:r>
              <a:rPr lang="fa-IR" dirty="0" smtClean="0">
                <a:solidFill>
                  <a:schemeClr val="accent1">
                    <a:lumMod val="40000"/>
                    <a:lumOff val="60000"/>
                  </a:schemeClr>
                </a:solidFill>
                <a:effectLst>
                  <a:outerShdw blurRad="38100" dist="38100" dir="2700000" algn="tl">
                    <a:srgbClr val="000000">
                      <a:alpha val="43137"/>
                    </a:srgbClr>
                  </a:outerShdw>
                </a:effectLst>
                <a:cs typeface="+mj-cs"/>
              </a:rPr>
              <a:t>سازمانهای </a:t>
            </a:r>
            <a:r>
              <a:rPr lang="fa-IR" dirty="0">
                <a:solidFill>
                  <a:schemeClr val="accent1">
                    <a:lumMod val="40000"/>
                    <a:lumOff val="60000"/>
                  </a:schemeClr>
                </a:solidFill>
                <a:effectLst>
                  <a:outerShdw blurRad="38100" dist="38100" dir="2700000" algn="tl">
                    <a:srgbClr val="000000">
                      <a:alpha val="43137"/>
                    </a:srgbClr>
                  </a:outerShdw>
                </a:effectLst>
                <a:cs typeface="+mj-cs"/>
              </a:rPr>
              <a:t>ملی بهره وری در برخی از کشورهای آسیایی </a:t>
            </a:r>
            <a:endParaRPr lang="en-US" dirty="0">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71" name="Rectangle 11"/>
          <p:cNvSpPr>
            <a:spLocks noChangeArrowheads="1"/>
          </p:cNvSpPr>
          <p:nvPr/>
        </p:nvSpPr>
        <p:spPr bwMode="auto">
          <a:xfrm>
            <a:off x="5580063" y="6021388"/>
            <a:ext cx="3770312" cy="488950"/>
          </a:xfrm>
          <a:prstGeom prst="rect">
            <a:avLst/>
          </a:prstGeom>
          <a:noFill/>
          <a:ln w="9525" algn="ctr">
            <a:noFill/>
            <a:miter lim="800000"/>
            <a:headEnd/>
            <a:tailEnd/>
          </a:ln>
          <a:effectLst/>
        </p:spPr>
        <p:txBody>
          <a:bodyPr>
            <a:spAutoFit/>
          </a:bodyPr>
          <a:lstStyle/>
          <a:p>
            <a:pPr rtl="1">
              <a:buFontTx/>
              <a:buBlip>
                <a:blip r:embed="rId2"/>
              </a:buBlip>
            </a:pPr>
            <a:r>
              <a:rPr lang="fa-IR">
                <a:solidFill>
                  <a:schemeClr val="accent1">
                    <a:lumMod val="40000"/>
                    <a:lumOff val="60000"/>
                  </a:schemeClr>
                </a:solidFill>
                <a:effectLst>
                  <a:outerShdw blurRad="38100" dist="38100" dir="2700000" algn="tl">
                    <a:srgbClr val="000000">
                      <a:alpha val="43137"/>
                    </a:srgbClr>
                  </a:outerShdw>
                </a:effectLst>
                <a:cs typeface="+mj-cs"/>
              </a:rPr>
              <a:t>       -بهره وری در ایران</a:t>
            </a:r>
            <a:endParaRPr lang="en-US">
              <a:solidFill>
                <a:schemeClr val="accent1">
                  <a:lumMod val="40000"/>
                  <a:lumOff val="60000"/>
                </a:schemeClr>
              </a:solidFill>
              <a:effectLst>
                <a:outerShdw blurRad="38100" dist="38100" dir="2700000" algn="tl">
                  <a:srgbClr val="000000">
                    <a:alpha val="43137"/>
                  </a:srgbClr>
                </a:outerShdw>
              </a:effectLst>
              <a:cs typeface="+mj-cs"/>
            </a:endParaRPr>
          </a:p>
        </p:txBody>
      </p:sp>
      <p:sp>
        <p:nvSpPr>
          <p:cNvPr id="40972" name="Rectangle 12"/>
          <p:cNvSpPr>
            <a:spLocks noChangeArrowheads="1"/>
          </p:cNvSpPr>
          <p:nvPr/>
        </p:nvSpPr>
        <p:spPr bwMode="auto">
          <a:xfrm>
            <a:off x="3104653" y="188913"/>
            <a:ext cx="2696572" cy="307777"/>
          </a:xfrm>
          <a:prstGeom prst="rect">
            <a:avLst/>
          </a:prstGeom>
          <a:noFill/>
          <a:ln w="9525" algn="ctr">
            <a:noFill/>
            <a:miter lim="800000"/>
            <a:headEnd/>
            <a:tailEnd/>
          </a:ln>
          <a:effectLst/>
        </p:spPr>
        <p:txBody>
          <a:bodyPr wrap="none">
            <a:spAutoFit/>
          </a:bodyPr>
          <a:lstStyle/>
          <a:p>
            <a:pPr>
              <a:spcBef>
                <a:spcPct val="50000"/>
              </a:spcBef>
            </a:pPr>
            <a:r>
              <a:rPr lang="fa-IR" sz="1400" dirty="0">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effectLst>
                <a:outerShdw blurRad="38100" dist="38100" dir="2700000" algn="tl">
                  <a:srgbClr val="000000">
                    <a:alpha val="43137"/>
                  </a:srgbClr>
                </a:outerShdw>
              </a:effectLst>
              <a:cs typeface="2  Bardiya"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0962"/>
                                        </p:tgtEl>
                                        <p:attrNameLst>
                                          <p:attrName>style.visibility</p:attrName>
                                        </p:attrNameLst>
                                      </p:cBhvr>
                                      <p:to>
                                        <p:strVal val="visible"/>
                                      </p:to>
                                    </p:set>
                                    <p:animEffect transition="in" filter="slide(fromBottom)">
                                      <p:cBhvr>
                                        <p:cTn id="7" dur="500"/>
                                        <p:tgtEl>
                                          <p:spTgt spid="40962"/>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40963"/>
                                        </p:tgtEl>
                                        <p:attrNameLst>
                                          <p:attrName>style.visibility</p:attrName>
                                        </p:attrNameLst>
                                      </p:cBhvr>
                                      <p:to>
                                        <p:strVal val="visible"/>
                                      </p:to>
                                    </p:set>
                                    <p:animEffect transition="in" filter="slide(fromBottom)">
                                      <p:cBhvr>
                                        <p:cTn id="12" dur="500"/>
                                        <p:tgtEl>
                                          <p:spTgt spid="40963"/>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40964"/>
                                        </p:tgtEl>
                                        <p:attrNameLst>
                                          <p:attrName>style.visibility</p:attrName>
                                        </p:attrNameLst>
                                      </p:cBhvr>
                                      <p:to>
                                        <p:strVal val="visible"/>
                                      </p:to>
                                    </p:set>
                                    <p:animEffect transition="in" filter="slide(fromBottom)">
                                      <p:cBhvr>
                                        <p:cTn id="17" dur="500"/>
                                        <p:tgtEl>
                                          <p:spTgt spid="40964"/>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40965"/>
                                        </p:tgtEl>
                                        <p:attrNameLst>
                                          <p:attrName>style.visibility</p:attrName>
                                        </p:attrNameLst>
                                      </p:cBhvr>
                                      <p:to>
                                        <p:strVal val="visible"/>
                                      </p:to>
                                    </p:set>
                                    <p:animEffect transition="in" filter="slide(fromBottom)">
                                      <p:cBhvr>
                                        <p:cTn id="22" dur="500"/>
                                        <p:tgtEl>
                                          <p:spTgt spid="40965"/>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40968"/>
                                        </p:tgtEl>
                                        <p:attrNameLst>
                                          <p:attrName>style.visibility</p:attrName>
                                        </p:attrNameLst>
                                      </p:cBhvr>
                                      <p:to>
                                        <p:strVal val="visible"/>
                                      </p:to>
                                    </p:set>
                                    <p:animEffect transition="in" filter="blinds(horizontal)">
                                      <p:cBhvr>
                                        <p:cTn id="27" dur="500"/>
                                        <p:tgtEl>
                                          <p:spTgt spid="40968"/>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40969"/>
                                        </p:tgtEl>
                                        <p:attrNameLst>
                                          <p:attrName>style.visibility</p:attrName>
                                        </p:attrNameLst>
                                      </p:cBhvr>
                                      <p:to>
                                        <p:strVal val="visible"/>
                                      </p:to>
                                    </p:set>
                                    <p:animEffect transition="in" filter="blinds(horizontal)">
                                      <p:cBhvr>
                                        <p:cTn id="32" dur="500"/>
                                        <p:tgtEl>
                                          <p:spTgt spid="40969"/>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40970"/>
                                        </p:tgtEl>
                                        <p:attrNameLst>
                                          <p:attrName>style.visibility</p:attrName>
                                        </p:attrNameLst>
                                      </p:cBhvr>
                                      <p:to>
                                        <p:strVal val="visible"/>
                                      </p:to>
                                    </p:set>
                                    <p:animEffect transition="in" filter="blinds(horizontal)">
                                      <p:cBhvr>
                                        <p:cTn id="37" dur="500"/>
                                        <p:tgtEl>
                                          <p:spTgt spid="40970"/>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40971"/>
                                        </p:tgtEl>
                                        <p:attrNameLst>
                                          <p:attrName>style.visibility</p:attrName>
                                        </p:attrNameLst>
                                      </p:cBhvr>
                                      <p:to>
                                        <p:strVal val="visible"/>
                                      </p:to>
                                    </p:set>
                                    <p:animEffect transition="in" filter="blinds(horizontal)">
                                      <p:cBhvr>
                                        <p:cTn id="42" dur="500"/>
                                        <p:tgtEl>
                                          <p:spTgt spid="409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2" grpId="0"/>
      <p:bldP spid="40963" grpId="0"/>
      <p:bldP spid="40964" grpId="0"/>
      <p:bldP spid="40965" grpId="0"/>
      <p:bldP spid="40968" grpId="0"/>
      <p:bldP spid="40969" grpId="0"/>
      <p:bldP spid="40970" grpId="0"/>
      <p:bldP spid="4097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indent="-342900" rtl="1">
              <a:spcBef>
                <a:spcPct val="20000"/>
              </a:spcBef>
            </a:pPr>
            <a:endParaRPr lang="en-US" sz="2200" dirty="0">
              <a:solidFill>
                <a:schemeClr val="tx2"/>
              </a:solidFill>
            </a:endParaRPr>
          </a:p>
        </p:txBody>
      </p:sp>
      <p:sp>
        <p:nvSpPr>
          <p:cNvPr id="41987" name="Rectangle 3"/>
          <p:cNvSpPr>
            <a:spLocks noChangeArrowheads="1"/>
          </p:cNvSpPr>
          <p:nvPr/>
        </p:nvSpPr>
        <p:spPr bwMode="auto">
          <a:xfrm rot="10800000">
            <a:off x="-1588" y="2343993"/>
            <a:ext cx="8847138" cy="5078313"/>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en-US" sz="4400">
                <a:solidFill>
                  <a:schemeClr val="tx2"/>
                </a:solidFill>
              </a:rPr>
              <a:t> </a:t>
            </a:r>
            <a:r>
              <a:rPr lang="fa-IR" sz="4400">
                <a:solidFill>
                  <a:schemeClr val="tx2"/>
                </a:solidFill>
              </a:rPr>
              <a:t>يکپارچگی و ارتباطات بيشتر در سطح جهان</a:t>
            </a:r>
            <a:r>
              <a:rPr lang="ar-SA" sz="4400">
                <a:solidFill>
                  <a:schemeClr val="tx2"/>
                </a:solidFill>
              </a:rPr>
              <a:t>:</a:t>
            </a:r>
            <a:r>
              <a:rPr lang="ar-SA" sz="4800">
                <a:solidFill>
                  <a:schemeClr val="tx2"/>
                </a:solidFill>
              </a:rPr>
              <a:t> </a:t>
            </a:r>
            <a:r>
              <a:rPr lang="fa-IR" sz="3800">
                <a:solidFill>
                  <a:schemeClr val="tx2"/>
                </a:solidFill>
              </a:rPr>
              <a:t>توسعه ارتباطات الکترونيکی و ماهواره ای بر طرز تفکر، نوع نگرش ها، بينش ها ، نحوه انجام کارها ، شيوه مذاکره، بازی و سرگرمی، خريد ،سرمايه گذاری و بطور کلی شيوه زندگی نسبت به گذشته تحولات زيادی را بوجود آورده است که اين تغييرات همچنان ادامه دارد.</a:t>
            </a:r>
            <a:r>
              <a:rPr lang="ar-SA" sz="3800">
                <a:solidFill>
                  <a:schemeClr val="tx2"/>
                </a:solidFill>
              </a:rPr>
              <a:t> </a:t>
            </a:r>
            <a:endParaRPr lang="fa-IR" sz="3800">
              <a:solidFill>
                <a:schemeClr val="tx2"/>
              </a:solidFill>
            </a:endParaRPr>
          </a:p>
          <a:p>
            <a:pPr marL="457200" indent="-457200" algn="just" rtl="1">
              <a:buFontTx/>
              <a:buBlip>
                <a:blip r:embed="rId2"/>
              </a:buBlip>
            </a:pPr>
            <a:endParaRPr lang="en-US" sz="3800">
              <a:solidFill>
                <a:schemeClr val="tx2"/>
              </a:solidFill>
            </a:endParaRPr>
          </a:p>
          <a:p>
            <a:pPr marL="457200" indent="-457200" algn="just" rtl="1"/>
            <a:endParaRPr lang="ar-SA" sz="4800">
              <a:solidFill>
                <a:schemeClr val="tx2"/>
              </a:solidFill>
            </a:endParaRPr>
          </a:p>
        </p:txBody>
      </p:sp>
      <p:sp>
        <p:nvSpPr>
          <p:cNvPr id="41988"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1989" name="Text Box 5"/>
          <p:cNvSpPr txBox="1">
            <a:spLocks noChangeArrowheads="1"/>
          </p:cNvSpPr>
          <p:nvPr/>
        </p:nvSpPr>
        <p:spPr bwMode="auto">
          <a:xfrm>
            <a:off x="179388" y="1052513"/>
            <a:ext cx="8785225" cy="731837"/>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عوامل مؤثر بر وضعيت بنگاهها و سازمانها (1)</a:t>
            </a:r>
            <a:endParaRPr lang="en-US" sz="3800">
              <a:solidFill>
                <a:schemeClr val="tx2"/>
              </a:solidFill>
            </a:endParaRPr>
          </a:p>
        </p:txBody>
      </p:sp>
      <p:sp>
        <p:nvSpPr>
          <p:cNvPr id="7" name="Rectangle 6"/>
          <p:cNvSpPr/>
          <p:nvPr/>
        </p:nvSpPr>
        <p:spPr>
          <a:xfrm>
            <a:off x="2514600" y="228600"/>
            <a:ext cx="4572000" cy="307777"/>
          </a:xfrm>
          <a:prstGeom prst="rect">
            <a:avLst/>
          </a:prstGeom>
        </p:spPr>
        <p:txBody>
          <a:bodyPr>
            <a:spAutoFit/>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Tree>
  </p:cSld>
  <p:clrMapOvr>
    <a:masterClrMapping/>
  </p:clrMapOvr>
  <p:transition>
    <p:split orient="vert"/>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43011" name="Rectangle 3"/>
          <p:cNvSpPr>
            <a:spLocks noChangeArrowheads="1"/>
          </p:cNvSpPr>
          <p:nvPr/>
        </p:nvSpPr>
        <p:spPr bwMode="auto">
          <a:xfrm rot="10800000">
            <a:off x="-1588" y="2078038"/>
            <a:ext cx="8847138" cy="5611812"/>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en-US" sz="4400">
                <a:solidFill>
                  <a:schemeClr val="tx2"/>
                </a:solidFill>
              </a:rPr>
              <a:t> </a:t>
            </a:r>
            <a:r>
              <a:rPr lang="fa-IR" sz="4400">
                <a:solidFill>
                  <a:schemeClr val="tx2"/>
                </a:solidFill>
              </a:rPr>
              <a:t>سرعت بالای ارتباطات جهانی</a:t>
            </a:r>
            <a:r>
              <a:rPr lang="ar-SA" sz="4400">
                <a:solidFill>
                  <a:schemeClr val="tx2"/>
                </a:solidFill>
              </a:rPr>
              <a:t>:</a:t>
            </a:r>
            <a:r>
              <a:rPr lang="ar-SA" sz="4800">
                <a:solidFill>
                  <a:schemeClr val="tx2"/>
                </a:solidFill>
              </a:rPr>
              <a:t> </a:t>
            </a:r>
            <a:r>
              <a:rPr lang="fa-IR" sz="3800">
                <a:solidFill>
                  <a:schemeClr val="tx2"/>
                </a:solidFill>
              </a:rPr>
              <a:t>سرعت بالای ارتباطات جهانی، منافع و مخاطراتی برای جوامع بدنبال داشته است. از يک طرف اکثريت مردم جهان ، با امکانات ماهواره ای و  شبکه ای با يکديگر می توانند ارتباط برقرار کنند. از طرف ديگر فشار قابل توجهی بر سازمانها بوجود آمده به طوری که آنها به دشواری می توانند جوابگوی شرايط در حال تغيير امروز باشند. </a:t>
            </a:r>
            <a:r>
              <a:rPr lang="ar-SA" sz="3800">
                <a:solidFill>
                  <a:schemeClr val="tx2"/>
                </a:solidFill>
              </a:rPr>
              <a:t> </a:t>
            </a:r>
            <a:endParaRPr lang="fa-IR" sz="3800">
              <a:solidFill>
                <a:schemeClr val="tx2"/>
              </a:solidFill>
            </a:endParaRPr>
          </a:p>
          <a:p>
            <a:pPr marL="457200" indent="-457200" algn="just" rtl="1">
              <a:buFontTx/>
              <a:buBlip>
                <a:blip r:embed="rId2"/>
              </a:buBlip>
            </a:pPr>
            <a:endParaRPr lang="en-US" sz="3800">
              <a:solidFill>
                <a:schemeClr val="tx2"/>
              </a:solidFill>
            </a:endParaRPr>
          </a:p>
          <a:p>
            <a:pPr marL="457200" indent="-457200" algn="just" rtl="1"/>
            <a:endParaRPr lang="ar-SA" sz="4800">
              <a:solidFill>
                <a:schemeClr val="tx2"/>
              </a:solidFill>
            </a:endParaRPr>
          </a:p>
        </p:txBody>
      </p:sp>
      <p:sp>
        <p:nvSpPr>
          <p:cNvPr id="43012"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3013" name="Text Box 5"/>
          <p:cNvSpPr txBox="1">
            <a:spLocks noChangeArrowheads="1"/>
          </p:cNvSpPr>
          <p:nvPr/>
        </p:nvSpPr>
        <p:spPr bwMode="auto">
          <a:xfrm>
            <a:off x="250825" y="1052513"/>
            <a:ext cx="8713788" cy="731837"/>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عوامل مؤثر بر وضعيت بنگاهها و سازمانها (2)</a:t>
            </a:r>
            <a:endParaRPr lang="en-US" sz="38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2"/>
          <p:cNvSpPr txBox="1">
            <a:spLocks noChangeArrowheads="1"/>
          </p:cNvSpPr>
          <p:nvPr/>
        </p:nvSpPr>
        <p:spPr bwMode="auto">
          <a:xfrm>
            <a:off x="2381250" y="163513"/>
            <a:ext cx="4351338"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44035" name="Rectangle 3"/>
          <p:cNvSpPr>
            <a:spLocks noChangeArrowheads="1"/>
          </p:cNvSpPr>
          <p:nvPr/>
        </p:nvSpPr>
        <p:spPr bwMode="auto">
          <a:xfrm rot="10800000">
            <a:off x="0" y="2184023"/>
            <a:ext cx="8848725" cy="4247317"/>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chemeClr val="tx2"/>
                </a:solidFill>
              </a:rPr>
              <a:t>تناقض همکاری و رقابت پذيری</a:t>
            </a:r>
            <a:r>
              <a:rPr lang="ar-SA" sz="4400">
                <a:solidFill>
                  <a:schemeClr val="tx2"/>
                </a:solidFill>
              </a:rPr>
              <a:t>:</a:t>
            </a:r>
            <a:r>
              <a:rPr lang="ar-SA" sz="4800">
                <a:solidFill>
                  <a:schemeClr val="tx2"/>
                </a:solidFill>
              </a:rPr>
              <a:t> </a:t>
            </a:r>
            <a:r>
              <a:rPr lang="fa-IR" sz="4200">
                <a:solidFill>
                  <a:schemeClr val="tx2"/>
                </a:solidFill>
              </a:rPr>
              <a:t>شرکتها با سهولت بسيار می توانند با ساير سازمانها و حتی شرکتهای رقيب خود همکاری کنند، با اين وجود رقابتهای اقتصادی، سياسی، فکری و اقتصادی بيش از گذشته حاد شده است.   </a:t>
            </a:r>
            <a:endParaRPr lang="en-US" sz="4200">
              <a:solidFill>
                <a:schemeClr val="tx2"/>
              </a:solidFill>
            </a:endParaRPr>
          </a:p>
          <a:p>
            <a:pPr marL="457200" indent="-457200" algn="just" rtl="1"/>
            <a:endParaRPr lang="ar-SA" sz="5400">
              <a:solidFill>
                <a:schemeClr val="tx2"/>
              </a:solidFill>
            </a:endParaRPr>
          </a:p>
        </p:txBody>
      </p:sp>
      <p:sp>
        <p:nvSpPr>
          <p:cNvPr id="44036"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4037" name="Text Box 5"/>
          <p:cNvSpPr txBox="1">
            <a:spLocks noChangeArrowheads="1"/>
          </p:cNvSpPr>
          <p:nvPr/>
        </p:nvSpPr>
        <p:spPr bwMode="auto">
          <a:xfrm>
            <a:off x="250825" y="1052513"/>
            <a:ext cx="8642350" cy="731837"/>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عوامل مؤثر بر وضعيت بنگاهها و سازمانها (3)</a:t>
            </a:r>
            <a:endParaRPr lang="en-US" sz="38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45059" name="Rectangle 3"/>
          <p:cNvSpPr>
            <a:spLocks noChangeArrowheads="1"/>
          </p:cNvSpPr>
          <p:nvPr/>
        </p:nvSpPr>
        <p:spPr bwMode="auto">
          <a:xfrm rot="10800000">
            <a:off x="-3175" y="2176572"/>
            <a:ext cx="8853488" cy="4278094"/>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000">
                <a:solidFill>
                  <a:schemeClr val="tx2"/>
                </a:solidFill>
              </a:rPr>
              <a:t>پيچيدگی و نا اطمينانی</a:t>
            </a:r>
            <a:r>
              <a:rPr lang="ar-SA" sz="4000">
                <a:solidFill>
                  <a:schemeClr val="tx2"/>
                </a:solidFill>
              </a:rPr>
              <a:t>:</a:t>
            </a:r>
            <a:r>
              <a:rPr lang="ar-SA" sz="4400">
                <a:solidFill>
                  <a:schemeClr val="tx2"/>
                </a:solidFill>
              </a:rPr>
              <a:t> </a:t>
            </a:r>
            <a:r>
              <a:rPr lang="fa-IR" sz="3800">
                <a:solidFill>
                  <a:schemeClr val="tx2"/>
                </a:solidFill>
              </a:rPr>
              <a:t>پيچيدگی، بی ثیاتی و نااطمينانی در جهان پويای امروز به قدری است که مدلهای سنتی گذشته و امروزی مديريت به سرعت    می توانند منسوخ شوند. به عنوان مثال مؤسسه برکانا اعتقاد دارد که علوم جديد، مطالب زيادی در باره کنترل و اداره سيستم های پيچيده مديريت اطلاعات، روشهای برنامه ريزی و پيش بينی به ما ياد می دهد.   </a:t>
            </a:r>
            <a:endParaRPr lang="ar-SA" sz="4800">
              <a:solidFill>
                <a:schemeClr val="tx2"/>
              </a:solidFill>
            </a:endParaRPr>
          </a:p>
        </p:txBody>
      </p:sp>
      <p:sp>
        <p:nvSpPr>
          <p:cNvPr id="45060"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5061" name="Text Box 5"/>
          <p:cNvSpPr txBox="1">
            <a:spLocks noChangeArrowheads="1"/>
          </p:cNvSpPr>
          <p:nvPr/>
        </p:nvSpPr>
        <p:spPr bwMode="auto">
          <a:xfrm>
            <a:off x="250825" y="1052513"/>
            <a:ext cx="8713788" cy="731837"/>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عوامل مؤثر بر وضعيت بنگاهها و سازمانها (4)</a:t>
            </a:r>
            <a:endParaRPr lang="en-US" sz="38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46083" name="Rectangle 3"/>
          <p:cNvSpPr>
            <a:spLocks noChangeArrowheads="1"/>
          </p:cNvSpPr>
          <p:nvPr/>
        </p:nvSpPr>
        <p:spPr bwMode="auto">
          <a:xfrm rot="10800000">
            <a:off x="-3175" y="2227501"/>
            <a:ext cx="8855075" cy="4185761"/>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000">
                <a:solidFill>
                  <a:schemeClr val="tx2"/>
                </a:solidFill>
              </a:rPr>
              <a:t>تغيير در موازنه قدرتهای اقتصادی</a:t>
            </a:r>
            <a:r>
              <a:rPr lang="ar-SA" sz="4000">
                <a:solidFill>
                  <a:schemeClr val="tx2"/>
                </a:solidFill>
              </a:rPr>
              <a:t>:</a:t>
            </a:r>
            <a:r>
              <a:rPr lang="ar-SA" sz="4400">
                <a:solidFill>
                  <a:schemeClr val="tx2"/>
                </a:solidFill>
              </a:rPr>
              <a:t> </a:t>
            </a:r>
            <a:r>
              <a:rPr lang="fa-IR" sz="3600">
                <a:solidFill>
                  <a:schemeClr val="tx2"/>
                </a:solidFill>
              </a:rPr>
              <a:t>تا دهه 1970 پايگاه قدرت و فعاليتهای اقتصادی جهان تنها در ايالات متحده بود. اما در اواخر دهه 1970 نرخ تورم در اين کشور به دو رقمی تغيير کرد و پايگاه اقتصادی به ژاپن که در برابر ايالات متحده از بازار تجاری خوبی برخوردار بود انتقال پيدا کرد. در دهه 1980 مديريت به سبک ژاپنی در ايالات متحده رواج پيدا کرد . ژاپنی ها کارخانه های متعددی در امريکا تأسیس کردند.</a:t>
            </a:r>
            <a:r>
              <a:rPr lang="fa-IR" sz="4200">
                <a:solidFill>
                  <a:schemeClr val="tx2"/>
                </a:solidFill>
              </a:rPr>
              <a:t>  </a:t>
            </a:r>
            <a:endParaRPr lang="ar-SA" sz="5400">
              <a:solidFill>
                <a:schemeClr val="tx2"/>
              </a:solidFill>
            </a:endParaRPr>
          </a:p>
        </p:txBody>
      </p:sp>
      <p:sp>
        <p:nvSpPr>
          <p:cNvPr id="46084"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6085" name="Text Box 5"/>
          <p:cNvSpPr txBox="1">
            <a:spLocks noChangeArrowheads="1"/>
          </p:cNvSpPr>
          <p:nvPr/>
        </p:nvSpPr>
        <p:spPr bwMode="auto">
          <a:xfrm>
            <a:off x="250825" y="1052513"/>
            <a:ext cx="8713788" cy="731837"/>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عوامل مؤثر بر وضعيت بنگاهها و سازمانها (5)</a:t>
            </a:r>
            <a:endParaRPr lang="en-US" sz="38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47107" name="Rectangle 3"/>
          <p:cNvSpPr>
            <a:spLocks noChangeArrowheads="1"/>
          </p:cNvSpPr>
          <p:nvPr/>
        </p:nvSpPr>
        <p:spPr bwMode="auto">
          <a:xfrm rot="10800000">
            <a:off x="-4763" y="2005400"/>
            <a:ext cx="8856663" cy="4647426"/>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chemeClr val="tx2"/>
                </a:solidFill>
              </a:rPr>
              <a:t>تغيير صحنه بازار جهانی</a:t>
            </a:r>
            <a:r>
              <a:rPr lang="ar-SA" sz="4400">
                <a:solidFill>
                  <a:schemeClr val="tx2"/>
                </a:solidFill>
              </a:rPr>
              <a:t>:</a:t>
            </a:r>
            <a:endParaRPr lang="fa-IR" sz="4400">
              <a:solidFill>
                <a:schemeClr val="tx2"/>
              </a:solidFill>
            </a:endParaRPr>
          </a:p>
          <a:p>
            <a:pPr marL="457200" indent="-457200" algn="just" rtl="1"/>
            <a:r>
              <a:rPr lang="fa-IR" sz="4800">
                <a:solidFill>
                  <a:schemeClr val="tx2"/>
                </a:solidFill>
              </a:rPr>
              <a:t>   </a:t>
            </a:r>
            <a:r>
              <a:rPr lang="fa-IR" sz="2800">
                <a:solidFill>
                  <a:schemeClr val="tx2"/>
                </a:solidFill>
              </a:rPr>
              <a:t>-</a:t>
            </a:r>
            <a:r>
              <a:rPr lang="fa-IR" sz="3200">
                <a:solidFill>
                  <a:schemeClr val="tx2"/>
                </a:solidFill>
              </a:rPr>
              <a:t>بازيگران بين المللی:</a:t>
            </a:r>
            <a:r>
              <a:rPr lang="fa-IR" sz="2800">
                <a:solidFill>
                  <a:schemeClr val="tx2"/>
                </a:solidFill>
              </a:rPr>
              <a:t> </a:t>
            </a:r>
            <a:r>
              <a:rPr lang="fa-IR" sz="2000">
                <a:solidFill>
                  <a:schemeClr val="tx2"/>
                </a:solidFill>
              </a:rPr>
              <a:t>در سال 1981 تنها دو کارخامه مهم سازنده کامپيوتر شخصی يعنی </a:t>
            </a:r>
            <a:r>
              <a:rPr lang="en-US" sz="1600">
                <a:solidFill>
                  <a:schemeClr val="tx2"/>
                </a:solidFill>
              </a:rPr>
              <a:t>IBM</a:t>
            </a:r>
            <a:r>
              <a:rPr lang="fa-IR" sz="1600">
                <a:solidFill>
                  <a:schemeClr val="tx2"/>
                </a:solidFill>
              </a:rPr>
              <a:t>و </a:t>
            </a:r>
            <a:r>
              <a:rPr lang="en-US" sz="1600">
                <a:solidFill>
                  <a:schemeClr val="tx2"/>
                </a:solidFill>
              </a:rPr>
              <a:t>APPLE</a:t>
            </a:r>
            <a:r>
              <a:rPr lang="fa-IR" sz="2000">
                <a:solidFill>
                  <a:schemeClr val="tx2"/>
                </a:solidFill>
              </a:rPr>
              <a:t> وجود داشتند. امروزه تعدا اين شرکتها به 110 مؤسسه رسيده است .  </a:t>
            </a:r>
          </a:p>
          <a:p>
            <a:pPr marL="457200" indent="-457200" algn="just" rtl="1"/>
            <a:r>
              <a:rPr lang="fa-IR" sz="2800">
                <a:solidFill>
                  <a:schemeClr val="tx2"/>
                </a:solidFill>
              </a:rPr>
              <a:t>   </a:t>
            </a:r>
            <a:r>
              <a:rPr lang="fa-IR" sz="3200">
                <a:solidFill>
                  <a:schemeClr val="tx2"/>
                </a:solidFill>
              </a:rPr>
              <a:t>-حق انتخاب بيشتر مشتريان:</a:t>
            </a:r>
            <a:r>
              <a:rPr lang="fa-IR" sz="2800">
                <a:solidFill>
                  <a:schemeClr val="tx2"/>
                </a:solidFill>
              </a:rPr>
              <a:t> امروزه مشتريان به علامت تجاری کالايي که مصرف می کنند به مانند گذشته زياد وفادار نيستند. </a:t>
            </a:r>
          </a:p>
          <a:p>
            <a:pPr marL="457200" indent="-457200" algn="just" rtl="1"/>
            <a:r>
              <a:rPr lang="fa-IR" sz="2800">
                <a:solidFill>
                  <a:schemeClr val="tx2"/>
                </a:solidFill>
              </a:rPr>
              <a:t>   </a:t>
            </a:r>
            <a:r>
              <a:rPr lang="fa-IR" sz="3200">
                <a:solidFill>
                  <a:schemeClr val="tx2"/>
                </a:solidFill>
              </a:rPr>
              <a:t>-مقررات زدائی: </a:t>
            </a:r>
            <a:r>
              <a:rPr lang="fa-IR" sz="2000">
                <a:solidFill>
                  <a:schemeClr val="tx2"/>
                </a:solidFill>
              </a:rPr>
              <a:t>امروزه شرکتها مجبورند در پاسخ به تغييرات محيطی در ساختار سازمانی، نحوه اداره عمليات و بازاريابی خود تغيرات زيادی به وجود بياورند</a:t>
            </a:r>
            <a:r>
              <a:rPr lang="fa-IR" sz="2800">
                <a:solidFill>
                  <a:schemeClr val="tx2"/>
                </a:solidFill>
              </a:rPr>
              <a:t>. </a:t>
            </a:r>
          </a:p>
          <a:p>
            <a:pPr marL="457200" indent="-457200" algn="just" rtl="1"/>
            <a:r>
              <a:rPr lang="fa-IR" sz="2800">
                <a:solidFill>
                  <a:schemeClr val="tx2"/>
                </a:solidFill>
              </a:rPr>
              <a:t>   </a:t>
            </a:r>
            <a:r>
              <a:rPr lang="fa-IR" sz="3200">
                <a:solidFill>
                  <a:schemeClr val="tx2"/>
                </a:solidFill>
              </a:rPr>
              <a:t>-کاهش طول عمر کالا:</a:t>
            </a:r>
            <a:r>
              <a:rPr lang="fa-IR" sz="2800">
                <a:solidFill>
                  <a:schemeClr val="tx2"/>
                </a:solidFill>
              </a:rPr>
              <a:t> به علت سرعت بالا در توسعه تکنولوژی و تطابق روشهای مهندسی توليد با اين تغييرات، زمان عمر محصول کاهش يافته است.</a:t>
            </a:r>
            <a:r>
              <a:rPr lang="fa-IR" sz="3200">
                <a:solidFill>
                  <a:schemeClr val="tx2"/>
                </a:solidFill>
              </a:rPr>
              <a:t> </a:t>
            </a:r>
            <a:endParaRPr lang="ar-SA" sz="3600">
              <a:solidFill>
                <a:schemeClr val="tx2"/>
              </a:solidFill>
            </a:endParaRPr>
          </a:p>
        </p:txBody>
      </p:sp>
      <p:sp>
        <p:nvSpPr>
          <p:cNvPr id="47108"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7109" name="Text Box 5"/>
          <p:cNvSpPr txBox="1">
            <a:spLocks noChangeArrowheads="1"/>
          </p:cNvSpPr>
          <p:nvPr/>
        </p:nvSpPr>
        <p:spPr bwMode="auto">
          <a:xfrm>
            <a:off x="250825" y="1052513"/>
            <a:ext cx="8713788" cy="731837"/>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عوامل مؤثر بر وضعيت بنگاهها و سازمانها (6)</a:t>
            </a:r>
            <a:endParaRPr lang="en-US" sz="38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2381250" y="163513"/>
            <a:ext cx="4351338"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48131" name="Rectangle 3"/>
          <p:cNvSpPr>
            <a:spLocks noChangeArrowheads="1"/>
          </p:cNvSpPr>
          <p:nvPr/>
        </p:nvSpPr>
        <p:spPr bwMode="auto">
          <a:xfrm rot="10800000">
            <a:off x="-4763" y="2064574"/>
            <a:ext cx="8856663" cy="4524315"/>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chemeClr val="tx2"/>
                </a:solidFill>
              </a:rPr>
              <a:t>مسائل زيست محيطی و توسعه پايدار</a:t>
            </a:r>
            <a:r>
              <a:rPr lang="ar-SA" sz="4400">
                <a:solidFill>
                  <a:schemeClr val="tx2"/>
                </a:solidFill>
              </a:rPr>
              <a:t>:</a:t>
            </a:r>
            <a:r>
              <a:rPr lang="ar-SA" sz="4800">
                <a:solidFill>
                  <a:schemeClr val="tx2"/>
                </a:solidFill>
              </a:rPr>
              <a:t> </a:t>
            </a:r>
            <a:r>
              <a:rPr lang="fa-IR" sz="4000">
                <a:solidFill>
                  <a:schemeClr val="tx2"/>
                </a:solidFill>
              </a:rPr>
              <a:t>در پی اجلاس 1992 در برزيل در باره مسائل زيست محيطی کره زمين، جهان شاهد توجه و حرکت سريع به حفاظت محيط زيست و بازيافت مواد می باشد . بعد از 4 سال مذاکره به وسيله 43 کشور جهان، مشخصات لازم برای مديريت مسائل زيست محيطی در سريهای </a:t>
            </a:r>
            <a:r>
              <a:rPr lang="en-US" sz="4000">
                <a:solidFill>
                  <a:schemeClr val="tx2"/>
                </a:solidFill>
              </a:rPr>
              <a:t> </a:t>
            </a:r>
            <a:r>
              <a:rPr lang="en-US" sz="3200">
                <a:solidFill>
                  <a:schemeClr val="tx2"/>
                </a:solidFill>
              </a:rPr>
              <a:t>ISO-14000</a:t>
            </a:r>
            <a:r>
              <a:rPr lang="fa-IR" sz="4000">
                <a:solidFill>
                  <a:schemeClr val="tx2"/>
                </a:solidFill>
              </a:rPr>
              <a:t>در اواخر 1996 انتشار يافت. </a:t>
            </a:r>
            <a:endParaRPr lang="ar-SA" sz="4400">
              <a:solidFill>
                <a:schemeClr val="tx2"/>
              </a:solidFill>
            </a:endParaRPr>
          </a:p>
        </p:txBody>
      </p:sp>
      <p:sp>
        <p:nvSpPr>
          <p:cNvPr id="48132"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8133" name="Text Box 5"/>
          <p:cNvSpPr txBox="1">
            <a:spLocks noChangeArrowheads="1"/>
          </p:cNvSpPr>
          <p:nvPr/>
        </p:nvSpPr>
        <p:spPr bwMode="auto">
          <a:xfrm>
            <a:off x="250825" y="1052513"/>
            <a:ext cx="8713788" cy="731837"/>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عوامل مؤثر بر وضعيت بنگاهها و سازمانها (7)</a:t>
            </a:r>
            <a:endParaRPr lang="en-US" sz="38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ext Box 3"/>
          <p:cNvSpPr txBox="1">
            <a:spLocks noChangeArrowheads="1"/>
          </p:cNvSpPr>
          <p:nvPr/>
        </p:nvSpPr>
        <p:spPr bwMode="auto">
          <a:xfrm>
            <a:off x="6588125" y="692150"/>
            <a:ext cx="1476375" cy="457200"/>
          </a:xfrm>
          <a:prstGeom prst="rect">
            <a:avLst/>
          </a:prstGeom>
          <a:noFill/>
          <a:ln w="9525" algn="ctr">
            <a:noFill/>
            <a:miter lim="800000"/>
            <a:headEnd/>
            <a:tailEnd/>
          </a:ln>
          <a:effectLst/>
        </p:spPr>
        <p:txBody>
          <a:bodyPr/>
          <a:lstStyle/>
          <a:p>
            <a:pPr marL="342900" indent="-342900" algn="r" rtl="1">
              <a:spcBef>
                <a:spcPct val="20000"/>
              </a:spcBef>
              <a:buFontTx/>
              <a:buBlip>
                <a:blip r:embed="rId2"/>
              </a:buBlip>
            </a:pPr>
            <a:endParaRPr lang="en-US" sz="1600">
              <a:cs typeface="Zar" pitchFamily="2" charset="-78"/>
            </a:endParaRPr>
          </a:p>
        </p:txBody>
      </p:sp>
      <p:sp>
        <p:nvSpPr>
          <p:cNvPr id="10244" name="Text Box 4"/>
          <p:cNvSpPr txBox="1">
            <a:spLocks noChangeArrowheads="1"/>
          </p:cNvSpPr>
          <p:nvPr/>
        </p:nvSpPr>
        <p:spPr bwMode="auto">
          <a:xfrm>
            <a:off x="2411413" y="188913"/>
            <a:ext cx="4321175" cy="457200"/>
          </a:xfrm>
          <a:prstGeom prst="rect">
            <a:avLst/>
          </a:prstGeom>
          <a:noFill/>
          <a:ln w="9525" algn="ctr">
            <a:noFill/>
            <a:miter lim="800000"/>
            <a:headEnd/>
            <a:tailEnd/>
          </a:ln>
          <a:effectLst/>
        </p:spPr>
        <p:txBody>
          <a:bodyPr/>
          <a:lstStyle/>
          <a:p>
            <a:pPr marL="342900" indent="-342900" rtl="1">
              <a:spcBef>
                <a:spcPct val="20000"/>
              </a:spcBef>
            </a:pPr>
            <a:endParaRPr lang="fa-IR"/>
          </a:p>
        </p:txBody>
      </p:sp>
      <p:sp>
        <p:nvSpPr>
          <p:cNvPr id="10245" name="Text Box 5"/>
          <p:cNvSpPr txBox="1">
            <a:spLocks noChangeArrowheads="1"/>
          </p:cNvSpPr>
          <p:nvPr/>
        </p:nvSpPr>
        <p:spPr bwMode="auto">
          <a:xfrm>
            <a:off x="6084888" y="-288925"/>
            <a:ext cx="1589087" cy="576263"/>
          </a:xfrm>
          <a:prstGeom prst="rect">
            <a:avLst/>
          </a:prstGeom>
          <a:noFill/>
          <a:ln w="9525" algn="ctr">
            <a:noFill/>
            <a:miter lim="800000"/>
            <a:headEnd/>
            <a:tailEnd/>
          </a:ln>
          <a:effectLst/>
        </p:spPr>
        <p:txBody>
          <a:bodyPr/>
          <a:lstStyle/>
          <a:p>
            <a:pPr marL="342900" indent="-342900" algn="r" rtl="1">
              <a:spcBef>
                <a:spcPct val="20000"/>
              </a:spcBef>
              <a:buFontTx/>
              <a:buBlip>
                <a:blip r:embed="rId2"/>
              </a:buBlip>
            </a:pPr>
            <a:endParaRPr lang="en-US" sz="4800">
              <a:cs typeface="Zar" pitchFamily="2" charset="-78"/>
            </a:endParaRPr>
          </a:p>
        </p:txBody>
      </p:sp>
      <p:sp>
        <p:nvSpPr>
          <p:cNvPr id="10246" name="Rectangle 6"/>
          <p:cNvSpPr>
            <a:spLocks noChangeArrowheads="1"/>
          </p:cNvSpPr>
          <p:nvPr/>
        </p:nvSpPr>
        <p:spPr bwMode="auto">
          <a:xfrm rot="10800000">
            <a:off x="304800" y="2819400"/>
            <a:ext cx="8839200" cy="3539430"/>
          </a:xfrm>
          <a:prstGeom prst="rect">
            <a:avLst/>
          </a:prstGeom>
          <a:noFill/>
          <a:ln w="9525" algn="ctr">
            <a:noFill/>
            <a:miter lim="800000"/>
            <a:headEnd/>
            <a:tailEnd/>
          </a:ln>
          <a:effectLst/>
        </p:spPr>
        <p:txBody>
          <a:bodyPr rot="10800000" wrap="square" anchor="ctr">
            <a:spAutoFit/>
          </a:bodyPr>
          <a:lstStyle/>
          <a:p>
            <a:pPr marL="457200" indent="-457200" algn="just" rtl="1">
              <a:buFontTx/>
              <a:buBlip>
                <a:blip r:embed="rId3"/>
              </a:buBlip>
            </a:pPr>
            <a:r>
              <a:rPr lang="ar-SA"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واژه </a:t>
            </a:r>
            <a:r>
              <a:rPr lang="fa-IR" sz="280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2  Titr" pitchFamily="2" charset="-78"/>
              </a:rPr>
              <a:t>« بهره وری» </a:t>
            </a: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برای نخستين بار توسط </a:t>
            </a:r>
            <a:r>
              <a:rPr lang="fa-IR" sz="280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2  Titr" pitchFamily="2" charset="-78"/>
              </a:rPr>
              <a:t>فرانسواکنه</a:t>
            </a: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رياضيدان و اقتصاددان طرفدار مکتب فيزيوکراسی( حکومت طبيعت) به کار برده شد. «کنه» با طرح جدول اقتصادی، </a:t>
            </a:r>
            <a:r>
              <a:rPr lang="fa-IR" sz="280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2  Titr" pitchFamily="2" charset="-78"/>
              </a:rPr>
              <a:t>اقتدار هر دولتی را منوط به افزايش بهره وری دانست</a:t>
            </a: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a:t>
            </a:r>
          </a:p>
          <a:p>
            <a:pPr marL="457200" indent="-457200" algn="just" rtl="1"/>
            <a:endParaRPr lang="en-US"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a:p>
            <a:pPr marL="457200" indent="-457200" algn="just" rtl="1">
              <a:buFontTx/>
              <a:buBlip>
                <a:blip r:embed="rId3"/>
              </a:buBlip>
            </a:pP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در سال 1883 فرانسوی ديگری به نام </a:t>
            </a:r>
            <a:r>
              <a:rPr lang="fa-IR" sz="280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2  Titr" pitchFamily="2" charset="-78"/>
              </a:rPr>
              <a:t>«ليتره» </a:t>
            </a: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بهره وری را </a:t>
            </a:r>
            <a:r>
              <a:rPr lang="fa-IR" sz="280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2  Titr" pitchFamily="2" charset="-78"/>
              </a:rPr>
              <a:t>دانش و فن توليد </a:t>
            </a:r>
            <a:r>
              <a:rPr lang="fa-IR"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تعريف کرد. </a:t>
            </a:r>
          </a:p>
          <a:p>
            <a:pPr marL="457200" indent="-457200" algn="just" rtl="1"/>
            <a:endParaRPr lang="ar-SA" sz="28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10247" name="Text Box 7"/>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p>
        </p:txBody>
      </p:sp>
      <p:sp>
        <p:nvSpPr>
          <p:cNvPr id="10248" name="Text Box 8"/>
          <p:cNvSpPr txBox="1">
            <a:spLocks noChangeArrowheads="1"/>
          </p:cNvSpPr>
          <p:nvPr/>
        </p:nvSpPr>
        <p:spPr bwMode="auto">
          <a:xfrm>
            <a:off x="533400" y="609600"/>
            <a:ext cx="7920038" cy="1138773"/>
          </a:xfrm>
          <a:prstGeom prst="rect">
            <a:avLst/>
          </a:prstGeom>
          <a:noFill/>
          <a:ln w="9525" algn="ctr">
            <a:noFill/>
            <a:miter lim="800000"/>
            <a:headEnd/>
            <a:tailEnd/>
          </a:ln>
          <a:effectLst/>
        </p:spPr>
        <p:txBody>
          <a:bodyPr wrap="square">
            <a:spAutoFit/>
          </a:bodyPr>
          <a:lstStyle/>
          <a:p>
            <a:pPr>
              <a:spcBef>
                <a:spcPct val="50000"/>
              </a:spcBef>
            </a:pPr>
            <a:r>
              <a:rPr lang="fa-IR" sz="68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rPr>
              <a:t>تاريخچه بهره وری</a:t>
            </a:r>
            <a:r>
              <a:rPr lang="fa-IR" sz="6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rPr>
              <a:t> </a:t>
            </a:r>
            <a:endParaRPr lang="en-US" sz="62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endParaRPr>
          </a:p>
        </p:txBody>
      </p:sp>
      <p:sp>
        <p:nvSpPr>
          <p:cNvPr id="10249" name="Text Box 9"/>
          <p:cNvSpPr txBox="1">
            <a:spLocks noChangeArrowheads="1"/>
          </p:cNvSpPr>
          <p:nvPr/>
        </p:nvSpPr>
        <p:spPr bwMode="auto">
          <a:xfrm>
            <a:off x="2555875" y="188913"/>
            <a:ext cx="3744913" cy="338554"/>
          </a:xfrm>
          <a:prstGeom prst="rect">
            <a:avLst/>
          </a:prstGeom>
          <a:noFill/>
          <a:ln w="9525" algn="ctr">
            <a:noFill/>
            <a:miter lim="800000"/>
            <a:headEnd/>
            <a:tailEnd/>
          </a:ln>
          <a:effectLst/>
        </p:spPr>
        <p:txBody>
          <a:bodyPr>
            <a:spAutoFit/>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Tree>
  </p:cSld>
  <p:clrMapOvr>
    <a:masterClrMapping/>
  </p:clrMapOvr>
  <p:transition>
    <p:split orient="vert"/>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49155" name="Rectangle 3"/>
          <p:cNvSpPr>
            <a:spLocks noChangeArrowheads="1"/>
          </p:cNvSpPr>
          <p:nvPr/>
        </p:nvSpPr>
        <p:spPr bwMode="auto">
          <a:xfrm rot="10800000">
            <a:off x="-4763" y="3914775"/>
            <a:ext cx="8856663" cy="823913"/>
          </a:xfrm>
          <a:prstGeom prst="rect">
            <a:avLst/>
          </a:prstGeom>
          <a:noFill/>
          <a:ln w="9525" algn="ctr">
            <a:noFill/>
            <a:miter lim="800000"/>
            <a:headEnd/>
            <a:tailEnd/>
          </a:ln>
          <a:effectLst/>
        </p:spPr>
        <p:txBody>
          <a:bodyPr rot="10800000" anchor="ctr">
            <a:spAutoFit/>
          </a:bodyPr>
          <a:lstStyle/>
          <a:p>
            <a:pPr marL="457200" indent="-457200" algn="just" rtl="1"/>
            <a:endParaRPr lang="fa-IR" sz="4800">
              <a:solidFill>
                <a:schemeClr val="tx2"/>
              </a:solidFill>
            </a:endParaRPr>
          </a:p>
        </p:txBody>
      </p:sp>
      <p:sp>
        <p:nvSpPr>
          <p:cNvPr id="49156"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49157" name="Text Box 5"/>
          <p:cNvSpPr txBox="1">
            <a:spLocks noChangeArrowheads="1"/>
          </p:cNvSpPr>
          <p:nvPr/>
        </p:nvSpPr>
        <p:spPr bwMode="auto">
          <a:xfrm>
            <a:off x="250825" y="1052513"/>
            <a:ext cx="8713788" cy="854075"/>
          </a:xfrm>
          <a:prstGeom prst="rect">
            <a:avLst/>
          </a:prstGeom>
          <a:noFill/>
          <a:ln w="9525" algn="ctr">
            <a:noFill/>
            <a:miter lim="800000"/>
            <a:headEnd/>
            <a:tailEnd/>
          </a:ln>
          <a:effectLst/>
        </p:spPr>
        <p:txBody>
          <a:bodyPr>
            <a:spAutoFit/>
          </a:bodyPr>
          <a:lstStyle/>
          <a:p>
            <a:pPr>
              <a:spcBef>
                <a:spcPct val="50000"/>
              </a:spcBef>
            </a:pPr>
            <a:r>
              <a:rPr lang="fa-IR" sz="5000">
                <a:solidFill>
                  <a:schemeClr val="tx2"/>
                </a:solidFill>
              </a:rPr>
              <a:t>تغيير تأکيدها در دهه های 1970 و 1980</a:t>
            </a:r>
            <a:endParaRPr lang="en-US" sz="4600">
              <a:solidFill>
                <a:schemeClr val="tx2"/>
              </a:solidFill>
            </a:endParaRPr>
          </a:p>
        </p:txBody>
      </p:sp>
      <p:sp>
        <p:nvSpPr>
          <p:cNvPr id="49158" name="AutoShape 6"/>
          <p:cNvSpPr>
            <a:spLocks noChangeArrowheads="1"/>
          </p:cNvSpPr>
          <p:nvPr/>
        </p:nvSpPr>
        <p:spPr bwMode="auto">
          <a:xfrm>
            <a:off x="0" y="1773238"/>
            <a:ext cx="9144000" cy="5084762"/>
          </a:xfrm>
          <a:prstGeom prst="bevel">
            <a:avLst>
              <a:gd name="adj" fmla="val 12500"/>
            </a:avLst>
          </a:prstGeom>
          <a:solidFill>
            <a:schemeClr val="accent2"/>
          </a:solidFill>
          <a:ln w="9525">
            <a:solidFill>
              <a:schemeClr val="tx1"/>
            </a:solidFill>
            <a:miter lim="800000"/>
            <a:headEnd/>
            <a:tailEnd/>
          </a:ln>
          <a:effectLst/>
        </p:spPr>
        <p:txBody>
          <a:bodyPr anchor="ctr"/>
          <a:lstStyle/>
          <a:p>
            <a:pPr algn="just" rtl="1"/>
            <a:r>
              <a:rPr lang="fa-IR" sz="2700" dirty="0">
                <a:solidFill>
                  <a:srgbClr val="990000"/>
                </a:solidFill>
                <a:effectLst>
                  <a:outerShdw blurRad="38100" dist="38100" dir="2700000" algn="tl">
                    <a:srgbClr val="000000">
                      <a:alpha val="43137"/>
                    </a:srgbClr>
                  </a:outerShdw>
                </a:effectLst>
              </a:rPr>
              <a:t>پس از جنگ جهانی دوم، ژاپن و آلمان اقتصاد خود را بازسازی کردند. </a:t>
            </a:r>
          </a:p>
          <a:p>
            <a:pPr algn="just" rtl="1"/>
            <a:r>
              <a:rPr lang="fa-IR" sz="2700" dirty="0">
                <a:solidFill>
                  <a:srgbClr val="990000"/>
                </a:solidFill>
                <a:effectLst>
                  <a:outerShdw blurRad="38100" dist="38100" dir="2700000" algn="tl">
                    <a:srgbClr val="000000">
                      <a:alpha val="43137"/>
                    </a:srgbClr>
                  </a:outerShdw>
                </a:effectLst>
              </a:rPr>
              <a:t>در دهه های 1950 و 1960 تأکيد مؤسسات بر فروش بيشتر برای استفاده از رونق اقتصادی آن دوران بود. زيرا در سطح جهان، رقابت به شدت امروز وجود نداشت. اما با تحريم نفتی در سال 1973 افزايش قيمت انرژی موجب شد صنعت خودروسازی امريکا   در رقابت با واردات خودروهای کم مصرف ژاپنی دچار رکود و بحران شدند. اين مسأله باعث شد مديران صنعت خودروسازی امريکا به بهبود توليد و عمليات در واحدهای خود بپردازند .</a:t>
            </a:r>
          </a:p>
          <a:p>
            <a:pPr algn="r"/>
            <a:endParaRPr lang="en-US" sz="2700" dirty="0">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49158"/>
                                        </p:tgtEl>
                                        <p:attrNameLst>
                                          <p:attrName>style.visibility</p:attrName>
                                        </p:attrNameLst>
                                      </p:cBhvr>
                                      <p:to>
                                        <p:strVal val="visible"/>
                                      </p:to>
                                    </p:set>
                                    <p:anim calcmode="lin" valueType="num">
                                      <p:cBhvr>
                                        <p:cTn id="7" dur="1000" fill="hold"/>
                                        <p:tgtEl>
                                          <p:spTgt spid="49158"/>
                                        </p:tgtEl>
                                        <p:attrNameLst>
                                          <p:attrName>ppt_x</p:attrName>
                                        </p:attrNameLst>
                                      </p:cBhvr>
                                      <p:tavLst>
                                        <p:tav tm="0">
                                          <p:val>
                                            <p:strVal val="#ppt_x-.2"/>
                                          </p:val>
                                        </p:tav>
                                        <p:tav tm="100000">
                                          <p:val>
                                            <p:strVal val="#ppt_x"/>
                                          </p:val>
                                        </p:tav>
                                      </p:tavLst>
                                    </p:anim>
                                    <p:anim calcmode="lin" valueType="num">
                                      <p:cBhvr>
                                        <p:cTn id="8" dur="1000" fill="hold"/>
                                        <p:tgtEl>
                                          <p:spTgt spid="49158"/>
                                        </p:tgtEl>
                                        <p:attrNameLst>
                                          <p:attrName>ppt_y</p:attrName>
                                        </p:attrNameLst>
                                      </p:cBhvr>
                                      <p:tavLst>
                                        <p:tav tm="0">
                                          <p:val>
                                            <p:strVal val="#ppt_y"/>
                                          </p:val>
                                        </p:tav>
                                        <p:tav tm="100000">
                                          <p:val>
                                            <p:strVal val="#ppt_y"/>
                                          </p:val>
                                        </p:tav>
                                      </p:tavLst>
                                    </p:anim>
                                    <p:animEffect transition="in" filter="wipe(right)" prLst="gradientSize: 0.1">
                                      <p:cBhvr>
                                        <p:cTn id="9" dur="1000"/>
                                        <p:tgtEl>
                                          <p:spTgt spid="491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8"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50179" name="Rectangle 3"/>
          <p:cNvSpPr>
            <a:spLocks noChangeArrowheads="1"/>
          </p:cNvSpPr>
          <p:nvPr/>
        </p:nvSpPr>
        <p:spPr bwMode="auto">
          <a:xfrm rot="10800000">
            <a:off x="-4763" y="3914775"/>
            <a:ext cx="8856663" cy="823913"/>
          </a:xfrm>
          <a:prstGeom prst="rect">
            <a:avLst/>
          </a:prstGeom>
          <a:noFill/>
          <a:ln w="9525" algn="ctr">
            <a:noFill/>
            <a:miter lim="800000"/>
            <a:headEnd/>
            <a:tailEnd/>
          </a:ln>
          <a:effectLst/>
        </p:spPr>
        <p:txBody>
          <a:bodyPr rot="10800000" anchor="ctr">
            <a:spAutoFit/>
          </a:bodyPr>
          <a:lstStyle/>
          <a:p>
            <a:pPr marL="457200" indent="-457200" algn="just" rtl="1"/>
            <a:endParaRPr lang="fa-IR" sz="4800">
              <a:solidFill>
                <a:schemeClr val="tx2"/>
              </a:solidFill>
            </a:endParaRPr>
          </a:p>
        </p:txBody>
      </p:sp>
      <p:sp>
        <p:nvSpPr>
          <p:cNvPr id="50180"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50181" name="Text Box 5"/>
          <p:cNvSpPr txBox="1">
            <a:spLocks noChangeArrowheads="1"/>
          </p:cNvSpPr>
          <p:nvPr/>
        </p:nvSpPr>
        <p:spPr bwMode="auto">
          <a:xfrm>
            <a:off x="250825" y="1052513"/>
            <a:ext cx="8713788" cy="609600"/>
          </a:xfrm>
          <a:prstGeom prst="rect">
            <a:avLst/>
          </a:prstGeom>
          <a:noFill/>
          <a:ln w="9525" algn="ctr">
            <a:noFill/>
            <a:miter lim="800000"/>
            <a:headEnd/>
            <a:tailEnd/>
          </a:ln>
          <a:effectLst/>
        </p:spPr>
        <p:txBody>
          <a:bodyPr>
            <a:spAutoFit/>
          </a:bodyPr>
          <a:lstStyle/>
          <a:p>
            <a:pPr>
              <a:spcBef>
                <a:spcPct val="50000"/>
              </a:spcBef>
            </a:pPr>
            <a:r>
              <a:rPr lang="fa-IR" sz="3400">
                <a:solidFill>
                  <a:schemeClr val="tx2"/>
                </a:solidFill>
              </a:rPr>
              <a:t>مديريت در شرايط وجود هدفهای متناقض در دهه 1990</a:t>
            </a:r>
            <a:endParaRPr lang="en-US" sz="3000">
              <a:solidFill>
                <a:schemeClr val="tx2"/>
              </a:solidFill>
            </a:endParaRPr>
          </a:p>
        </p:txBody>
      </p:sp>
      <p:sp>
        <p:nvSpPr>
          <p:cNvPr id="50182" name="AutoShape 6"/>
          <p:cNvSpPr>
            <a:spLocks noChangeArrowheads="1"/>
          </p:cNvSpPr>
          <p:nvPr/>
        </p:nvSpPr>
        <p:spPr bwMode="auto">
          <a:xfrm>
            <a:off x="0" y="1557338"/>
            <a:ext cx="9144000" cy="5300662"/>
          </a:xfrm>
          <a:prstGeom prst="bevel">
            <a:avLst>
              <a:gd name="adj" fmla="val 12500"/>
            </a:avLst>
          </a:prstGeom>
          <a:solidFill>
            <a:schemeClr val="accent2"/>
          </a:solidFill>
          <a:ln w="9525">
            <a:solidFill>
              <a:schemeClr val="tx1"/>
            </a:solidFill>
            <a:miter lim="800000"/>
            <a:headEnd/>
            <a:tailEnd/>
          </a:ln>
          <a:effectLst/>
        </p:spPr>
        <p:txBody>
          <a:bodyPr anchor="ctr"/>
          <a:lstStyle/>
          <a:p>
            <a:pPr algn="just" rtl="1"/>
            <a:r>
              <a:rPr lang="fa-IR" sz="2400" dirty="0">
                <a:solidFill>
                  <a:srgbClr val="990000"/>
                </a:solidFill>
                <a:effectLst>
                  <a:outerShdw blurRad="38100" dist="38100" dir="2700000" algn="tl">
                    <a:srgbClr val="000000">
                      <a:alpha val="43137"/>
                    </a:srgbClr>
                  </a:outerShdw>
                </a:effectLst>
              </a:rPr>
              <a:t>امروزه سازمانها با مجموعه ای از هدفهای متناقض روبرويند:</a:t>
            </a:r>
          </a:p>
          <a:p>
            <a:pPr algn="just" rtl="1">
              <a:buFontTx/>
              <a:buChar char="-"/>
            </a:pPr>
            <a:r>
              <a:rPr lang="fa-IR" sz="2400" dirty="0">
                <a:solidFill>
                  <a:srgbClr val="990000"/>
                </a:solidFill>
                <a:effectLst>
                  <a:outerShdw blurRad="38100" dist="38100" dir="2700000" algn="tl">
                    <a:srgbClr val="000000">
                      <a:alpha val="43137"/>
                    </a:srgbClr>
                  </a:outerShdw>
                </a:effectLst>
              </a:rPr>
              <a:t>تا آنجاکه ممکن است رضايت مشتريان را  جلب کرد اما در قيمتهای رقابتی </a:t>
            </a:r>
          </a:p>
          <a:p>
            <a:pPr algn="just" rtl="1">
              <a:buFontTx/>
              <a:buChar char="-"/>
            </a:pPr>
            <a:r>
              <a:rPr lang="fa-IR" sz="2400" dirty="0">
                <a:solidFill>
                  <a:srgbClr val="990000"/>
                </a:solidFill>
                <a:effectLst>
                  <a:outerShdw blurRad="38100" dist="38100" dir="2700000" algn="tl">
                    <a:srgbClr val="000000">
                      <a:alpha val="43137"/>
                    </a:srgbClr>
                  </a:outerShdw>
                </a:effectLst>
              </a:rPr>
              <a:t>تا آنجا که ممکن است سيکل زمانی توليد را کاهش داد اما با منابع مالی محدود.</a:t>
            </a:r>
          </a:p>
          <a:p>
            <a:pPr algn="just" rtl="1">
              <a:buFontTx/>
              <a:buChar char="-"/>
            </a:pPr>
            <a:r>
              <a:rPr lang="fa-IR" sz="2400" dirty="0">
                <a:solidFill>
                  <a:srgbClr val="990000"/>
                </a:solidFill>
                <a:effectLst>
                  <a:outerShdw blurRad="38100" dist="38100" dir="2700000" algn="tl">
                    <a:srgbClr val="000000">
                      <a:alpha val="43137"/>
                    </a:srgbClr>
                  </a:outerShdw>
                </a:effectLst>
              </a:rPr>
              <a:t>حداقل استفاده از سرمايه ثابت با کوتاهترين دوره برگشت سرمايه و ...</a:t>
            </a:r>
          </a:p>
          <a:p>
            <a:pPr algn="just" rtl="1"/>
            <a:r>
              <a:rPr lang="fa-IR" sz="2400" dirty="0">
                <a:solidFill>
                  <a:srgbClr val="990000"/>
                </a:solidFill>
                <a:effectLst>
                  <a:outerShdw blurRad="38100" dist="38100" dir="2700000" algn="tl">
                    <a:srgbClr val="000000">
                      <a:alpha val="43137"/>
                    </a:srgbClr>
                  </a:outerShdw>
                </a:effectLst>
              </a:rPr>
              <a:t>بسياری از اين هدفها نه همه آنها متنقاضند. مثلاً در عين حال شرکتها بدنبال نيروی کار وفادار باشند از طرف ديگر در صورت لزوم به اخراج کارکنان خود اهميتی ندهند. از شرکتها خواسته می شود محصولاتی که به محيط زيست لطمه نزنند، توليد کنند در حالی که هزينه های اضافی به مصرف کنندگان منتقل نشود .   </a:t>
            </a:r>
            <a:endParaRPr lang="en-US" sz="2400" dirty="0">
              <a:solidFill>
                <a:srgbClr val="990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0182"/>
                                        </p:tgtEl>
                                        <p:attrNameLst>
                                          <p:attrName>style.visibility</p:attrName>
                                        </p:attrNameLst>
                                      </p:cBhvr>
                                      <p:to>
                                        <p:strVal val="visible"/>
                                      </p:to>
                                    </p:set>
                                    <p:anim calcmode="lin" valueType="num">
                                      <p:cBhvr>
                                        <p:cTn id="7" dur="1000" fill="hold"/>
                                        <p:tgtEl>
                                          <p:spTgt spid="50182"/>
                                        </p:tgtEl>
                                        <p:attrNameLst>
                                          <p:attrName>ppt_x</p:attrName>
                                        </p:attrNameLst>
                                      </p:cBhvr>
                                      <p:tavLst>
                                        <p:tav tm="0">
                                          <p:val>
                                            <p:strVal val="#ppt_x-.2"/>
                                          </p:val>
                                        </p:tav>
                                        <p:tav tm="100000">
                                          <p:val>
                                            <p:strVal val="#ppt_x"/>
                                          </p:val>
                                        </p:tav>
                                      </p:tavLst>
                                    </p:anim>
                                    <p:anim calcmode="lin" valueType="num">
                                      <p:cBhvr>
                                        <p:cTn id="8" dur="1000" fill="hold"/>
                                        <p:tgtEl>
                                          <p:spTgt spid="50182"/>
                                        </p:tgtEl>
                                        <p:attrNameLst>
                                          <p:attrName>ppt_y</p:attrName>
                                        </p:attrNameLst>
                                      </p:cBhvr>
                                      <p:tavLst>
                                        <p:tav tm="0">
                                          <p:val>
                                            <p:strVal val="#ppt_y"/>
                                          </p:val>
                                        </p:tav>
                                        <p:tav tm="100000">
                                          <p:val>
                                            <p:strVal val="#ppt_y"/>
                                          </p:val>
                                        </p:tav>
                                      </p:tavLst>
                                    </p:anim>
                                    <p:animEffect transition="in" filter="wipe(right)" prLst="gradientSize: 0.1">
                                      <p:cBhvr>
                                        <p:cTn id="9" dur="1000"/>
                                        <p:tgtEl>
                                          <p:spTgt spid="50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381250" y="163513"/>
            <a:ext cx="4351338"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51203" name="Rectangle 3"/>
          <p:cNvSpPr>
            <a:spLocks noChangeArrowheads="1"/>
          </p:cNvSpPr>
          <p:nvPr/>
        </p:nvSpPr>
        <p:spPr bwMode="auto">
          <a:xfrm rot="10800000">
            <a:off x="-4763" y="3914775"/>
            <a:ext cx="8856663" cy="823913"/>
          </a:xfrm>
          <a:prstGeom prst="rect">
            <a:avLst/>
          </a:prstGeom>
          <a:noFill/>
          <a:ln w="9525" algn="ctr">
            <a:noFill/>
            <a:miter lim="800000"/>
            <a:headEnd/>
            <a:tailEnd/>
          </a:ln>
          <a:effectLst/>
        </p:spPr>
        <p:txBody>
          <a:bodyPr rot="10800000" anchor="ctr">
            <a:spAutoFit/>
          </a:bodyPr>
          <a:lstStyle/>
          <a:p>
            <a:pPr marL="457200" indent="-457200" algn="just" rtl="1"/>
            <a:endParaRPr lang="fa-IR" sz="4800">
              <a:solidFill>
                <a:schemeClr val="tx2"/>
              </a:solidFill>
            </a:endParaRPr>
          </a:p>
        </p:txBody>
      </p:sp>
      <p:sp>
        <p:nvSpPr>
          <p:cNvPr id="51204"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51205" name="Text Box 5"/>
          <p:cNvSpPr txBox="1">
            <a:spLocks noChangeArrowheads="1"/>
          </p:cNvSpPr>
          <p:nvPr/>
        </p:nvSpPr>
        <p:spPr bwMode="auto">
          <a:xfrm>
            <a:off x="250825" y="908050"/>
            <a:ext cx="8713788" cy="731838"/>
          </a:xfrm>
          <a:prstGeom prst="rect">
            <a:avLst/>
          </a:prstGeom>
          <a:noFill/>
          <a:ln w="9525" algn="ctr">
            <a:noFill/>
            <a:miter lim="800000"/>
            <a:headEnd/>
            <a:tailEnd/>
          </a:ln>
          <a:effectLst/>
        </p:spPr>
        <p:txBody>
          <a:bodyPr>
            <a:spAutoFit/>
          </a:bodyPr>
          <a:lstStyle/>
          <a:p>
            <a:pPr>
              <a:spcBef>
                <a:spcPct val="50000"/>
              </a:spcBef>
            </a:pPr>
            <a:r>
              <a:rPr lang="fa-IR" sz="4200">
                <a:solidFill>
                  <a:schemeClr val="tx2"/>
                </a:solidFill>
              </a:rPr>
              <a:t>تغيير در کانونهای مورد توجه مديران </a:t>
            </a:r>
            <a:endParaRPr lang="en-US" sz="3800">
              <a:solidFill>
                <a:schemeClr val="tx2"/>
              </a:solidFill>
            </a:endParaRPr>
          </a:p>
        </p:txBody>
      </p:sp>
      <p:sp>
        <p:nvSpPr>
          <p:cNvPr id="51206" name="AutoShape 6"/>
          <p:cNvSpPr>
            <a:spLocks noChangeArrowheads="1"/>
          </p:cNvSpPr>
          <p:nvPr/>
        </p:nvSpPr>
        <p:spPr bwMode="auto">
          <a:xfrm>
            <a:off x="0" y="1628775"/>
            <a:ext cx="9144000" cy="5229225"/>
          </a:xfrm>
          <a:prstGeom prst="bevel">
            <a:avLst>
              <a:gd name="adj" fmla="val 12500"/>
            </a:avLst>
          </a:prstGeom>
          <a:solidFill>
            <a:schemeClr val="accent2"/>
          </a:solidFill>
          <a:ln w="9525">
            <a:solidFill>
              <a:schemeClr val="tx1"/>
            </a:solidFill>
            <a:miter lim="800000"/>
            <a:headEnd/>
            <a:tailEnd/>
          </a:ln>
          <a:effectLst/>
        </p:spPr>
        <p:txBody>
          <a:bodyPr anchor="ctr"/>
          <a:lstStyle/>
          <a:p>
            <a:pPr algn="just" rtl="1"/>
            <a:r>
              <a:rPr lang="fa-IR" dirty="0">
                <a:solidFill>
                  <a:srgbClr val="990000"/>
                </a:solidFill>
              </a:rPr>
              <a:t>در اواخر دهه 1980 و دهه 1990 مديران لازم بود نگرش خود را در اداره سازمانها به شرح زير تغيير دهند: </a:t>
            </a:r>
          </a:p>
          <a:p>
            <a:pPr algn="just" rtl="1">
              <a:buFont typeface="Wingdings" pitchFamily="2" charset="2"/>
              <a:buChar char="§"/>
            </a:pPr>
            <a:r>
              <a:rPr lang="fa-IR" dirty="0">
                <a:solidFill>
                  <a:srgbClr val="990000"/>
                </a:solidFill>
              </a:rPr>
              <a:t>توجه به نتايج بلند مدت به جای کوتاه مدت.</a:t>
            </a:r>
          </a:p>
          <a:p>
            <a:pPr algn="just" rtl="1">
              <a:buFont typeface="Wingdings" pitchFamily="2" charset="2"/>
              <a:buChar char="§"/>
            </a:pPr>
            <a:r>
              <a:rPr lang="fa-IR" dirty="0">
                <a:solidFill>
                  <a:srgbClr val="990000"/>
                </a:solidFill>
              </a:rPr>
              <a:t>توجه بيشتر به بازارهای خارجی تا داخلی.</a:t>
            </a:r>
          </a:p>
          <a:p>
            <a:pPr algn="just" rtl="1">
              <a:buFont typeface="Wingdings" pitchFamily="2" charset="2"/>
              <a:buChar char="§"/>
            </a:pPr>
            <a:r>
              <a:rPr lang="fa-IR" dirty="0">
                <a:solidFill>
                  <a:srgbClr val="990000"/>
                </a:solidFill>
              </a:rPr>
              <a:t>تمرکز بر نگرش و اقدامات استراتژيک به جای نگرش عملياتی و محدود.</a:t>
            </a:r>
          </a:p>
          <a:p>
            <a:pPr algn="just" rtl="1">
              <a:buFont typeface="Wingdings" pitchFamily="2" charset="2"/>
              <a:buChar char="§"/>
            </a:pPr>
            <a:r>
              <a:rPr lang="fa-IR" dirty="0">
                <a:solidFill>
                  <a:srgbClr val="990000"/>
                </a:solidFill>
              </a:rPr>
              <a:t>توجه بيشتر به رضايت مشتريان.</a:t>
            </a:r>
          </a:p>
          <a:p>
            <a:pPr algn="just" rtl="1">
              <a:buFont typeface="Wingdings" pitchFamily="2" charset="2"/>
              <a:buChar char="§"/>
            </a:pPr>
            <a:r>
              <a:rPr lang="fa-IR" dirty="0">
                <a:solidFill>
                  <a:srgbClr val="990000"/>
                </a:solidFill>
              </a:rPr>
              <a:t>توجه بيشتر به مديريت جامع بهره وری تا تأکيد صرف به بهبود کيفيت.</a:t>
            </a:r>
          </a:p>
          <a:p>
            <a:pPr algn="just" rtl="1">
              <a:buFont typeface="Wingdings" pitchFamily="2" charset="2"/>
              <a:buChar char="§"/>
            </a:pPr>
            <a:r>
              <a:rPr lang="fa-IR" dirty="0">
                <a:solidFill>
                  <a:srgbClr val="990000"/>
                </a:solidFill>
              </a:rPr>
              <a:t>حرکت به سوی مديريت مشارکتی تا فرد گرايي. </a:t>
            </a:r>
            <a:endParaRPr lang="en-US" dirty="0">
              <a:solidFill>
                <a:srgbClr val="990000"/>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51206"/>
                                        </p:tgtEl>
                                        <p:attrNameLst>
                                          <p:attrName>style.visibility</p:attrName>
                                        </p:attrNameLst>
                                      </p:cBhvr>
                                      <p:to>
                                        <p:strVal val="visible"/>
                                      </p:to>
                                    </p:set>
                                    <p:anim calcmode="lin" valueType="num">
                                      <p:cBhvr>
                                        <p:cTn id="7" dur="1000" fill="hold"/>
                                        <p:tgtEl>
                                          <p:spTgt spid="51206"/>
                                        </p:tgtEl>
                                        <p:attrNameLst>
                                          <p:attrName>ppt_x</p:attrName>
                                        </p:attrNameLst>
                                      </p:cBhvr>
                                      <p:tavLst>
                                        <p:tav tm="0">
                                          <p:val>
                                            <p:strVal val="#ppt_x-.2"/>
                                          </p:val>
                                        </p:tav>
                                        <p:tav tm="100000">
                                          <p:val>
                                            <p:strVal val="#ppt_x"/>
                                          </p:val>
                                        </p:tav>
                                      </p:tavLst>
                                    </p:anim>
                                    <p:anim calcmode="lin" valueType="num">
                                      <p:cBhvr>
                                        <p:cTn id="8" dur="1000" fill="hold"/>
                                        <p:tgtEl>
                                          <p:spTgt spid="51206"/>
                                        </p:tgtEl>
                                        <p:attrNameLst>
                                          <p:attrName>ppt_y</p:attrName>
                                        </p:attrNameLst>
                                      </p:cBhvr>
                                      <p:tavLst>
                                        <p:tav tm="0">
                                          <p:val>
                                            <p:strVal val="#ppt_y"/>
                                          </p:val>
                                        </p:tav>
                                        <p:tav tm="100000">
                                          <p:val>
                                            <p:strVal val="#ppt_y"/>
                                          </p:val>
                                        </p:tav>
                                      </p:tavLst>
                                    </p:anim>
                                    <p:animEffect transition="in" filter="wipe(right)" prLst="gradientSize: 0.1">
                                      <p:cBhvr>
                                        <p:cTn id="9" dur="1000"/>
                                        <p:tgtEl>
                                          <p:spTgt spid="512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6"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prstClr val="white"/>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prstClr val="white"/>
              </a:solidFill>
              <a:effectLst>
                <a:outerShdw blurRad="38100" dist="38100" dir="2700000" algn="tl">
                  <a:srgbClr val="000000">
                    <a:alpha val="43137"/>
                  </a:srgbClr>
                </a:outerShdw>
              </a:effectLst>
              <a:cs typeface="2  Bardiya" pitchFamily="2" charset="-78"/>
            </a:endParaRPr>
          </a:p>
        </p:txBody>
      </p:sp>
      <p:sp>
        <p:nvSpPr>
          <p:cNvPr id="52227" name="Rectangle 3"/>
          <p:cNvSpPr>
            <a:spLocks noChangeArrowheads="1"/>
          </p:cNvSpPr>
          <p:nvPr/>
        </p:nvSpPr>
        <p:spPr bwMode="auto">
          <a:xfrm rot="10800000">
            <a:off x="0" y="2394595"/>
            <a:ext cx="8848725" cy="4462760"/>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en-US" sz="4400" dirty="0">
                <a:solidFill>
                  <a:schemeClr val="tx2"/>
                </a:solidFill>
              </a:rPr>
              <a:t> </a:t>
            </a:r>
            <a:r>
              <a:rPr lang="fa-IR" sz="3000" dirty="0">
                <a:solidFill>
                  <a:srgbClr val="FFC000"/>
                </a:solidFill>
                <a:effectLst>
                  <a:outerShdw blurRad="38100" dist="38100" dir="2700000" algn="tl">
                    <a:srgbClr val="000000">
                      <a:alpha val="43137"/>
                    </a:srgbClr>
                  </a:outerShdw>
                </a:effectLst>
              </a:rPr>
              <a:t>مديريتها در ژاپن فارغ از هر گونه مزاحمتی، به صورتی کاملاً مختار و مصمم، اصل توسعه و پيشرفت مؤسسه را پيگيری و دنبال می کنند.</a:t>
            </a:r>
          </a:p>
          <a:p>
            <a:pPr marL="457200" indent="-457200" algn="just" rtl="1"/>
            <a:r>
              <a:rPr lang="fa-IR" sz="3000" dirty="0">
                <a:solidFill>
                  <a:srgbClr val="FFC000"/>
                </a:solidFill>
                <a:effectLst>
                  <a:outerShdw blurRad="38100" dist="38100" dir="2700000" algn="tl">
                    <a:srgbClr val="000000">
                      <a:alpha val="43137"/>
                    </a:srgbClr>
                  </a:outerShdw>
                </a:effectLst>
              </a:rPr>
              <a:t>     اين همان نکته بسيار حساس و دقيق و همان ويژگی شاخص مدیریت ژاپنی است که در ساير نقاط جهان موارد نادری از آن را می توان یافت. مثلاً در یک سیستم سرمایه داری غربی، مدیریت دائماً در معرض دخالت و اعمال نظر سرمايه داران قرار دارد تا جایی که مثلاٌ در مواقعی که توسعه سازمان باعث تضعیف سرمایه داران اصلی شود، صاحبان سهام ممکن است برای حفظ موقعیت خود، از پيشرفت مؤسسه جلوگیری کنند. </a:t>
            </a:r>
          </a:p>
          <a:p>
            <a:pPr marL="457200" indent="-457200" algn="just" rtl="1"/>
            <a:endParaRPr lang="ar-SA" sz="3000" dirty="0">
              <a:solidFill>
                <a:schemeClr val="tx2"/>
              </a:solidFill>
            </a:endParaRPr>
          </a:p>
        </p:txBody>
      </p:sp>
      <p:sp>
        <p:nvSpPr>
          <p:cNvPr id="52228"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chemeClr val="tx2"/>
              </a:solidFill>
            </a:endParaRPr>
          </a:p>
        </p:txBody>
      </p:sp>
      <p:sp>
        <p:nvSpPr>
          <p:cNvPr id="52229" name="Text Box 5"/>
          <p:cNvSpPr txBox="1">
            <a:spLocks noChangeArrowheads="1"/>
          </p:cNvSpPr>
          <p:nvPr/>
        </p:nvSpPr>
        <p:spPr bwMode="auto">
          <a:xfrm>
            <a:off x="250825" y="981075"/>
            <a:ext cx="8713788" cy="854075"/>
          </a:xfrm>
          <a:prstGeom prst="rect">
            <a:avLst/>
          </a:prstGeom>
          <a:noFill/>
          <a:ln w="9525" algn="ctr">
            <a:noFill/>
            <a:miter lim="800000"/>
            <a:headEnd/>
            <a:tailEnd/>
          </a:ln>
          <a:effectLst/>
        </p:spPr>
        <p:txBody>
          <a:bodyPr>
            <a:spAutoFit/>
          </a:bodyPr>
          <a:lstStyle/>
          <a:p>
            <a:pPr>
              <a:spcBef>
                <a:spcPct val="50000"/>
              </a:spcBef>
            </a:pPr>
            <a:r>
              <a:rPr lang="fa-IR" sz="5000">
                <a:solidFill>
                  <a:schemeClr val="tx2"/>
                </a:solidFill>
              </a:rPr>
              <a:t>نقش سازمانهای ژاپنی و بهره وری (1)</a:t>
            </a:r>
            <a:endParaRPr lang="en-US" sz="46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53251" name="Rectangle 3"/>
          <p:cNvSpPr>
            <a:spLocks noChangeArrowheads="1"/>
          </p:cNvSpPr>
          <p:nvPr/>
        </p:nvSpPr>
        <p:spPr bwMode="auto">
          <a:xfrm rot="10800000">
            <a:off x="-1588" y="2341751"/>
            <a:ext cx="8850313" cy="4031873"/>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rgbClr val="FFC000"/>
                </a:solidFill>
                <a:effectLst>
                  <a:outerShdw blurRad="38100" dist="38100" dir="2700000" algn="tl">
                    <a:srgbClr val="000000">
                      <a:alpha val="43137"/>
                    </a:srgbClr>
                  </a:outerShdw>
                </a:effectLst>
              </a:rPr>
              <a:t>اطمينان و اعتماد در «سازمان» مؤسسات ژاپنی</a:t>
            </a:r>
            <a:r>
              <a:rPr lang="ar-SA" sz="4400">
                <a:solidFill>
                  <a:srgbClr val="FFC000"/>
                </a:solidFill>
                <a:effectLst>
                  <a:outerShdw blurRad="38100" dist="38100" dir="2700000" algn="tl">
                    <a:srgbClr val="000000">
                      <a:alpha val="43137"/>
                    </a:srgbClr>
                  </a:outerShdw>
                </a:effectLst>
              </a:rPr>
              <a:t>:</a:t>
            </a:r>
            <a:r>
              <a:rPr lang="ar-SA" sz="4800">
                <a:solidFill>
                  <a:srgbClr val="FFC000"/>
                </a:solidFill>
                <a:effectLst>
                  <a:outerShdw blurRad="38100" dist="38100" dir="2700000" algn="tl">
                    <a:srgbClr val="000000">
                      <a:alpha val="43137"/>
                    </a:srgbClr>
                  </a:outerShdw>
                </a:effectLst>
              </a:rPr>
              <a:t> </a:t>
            </a:r>
            <a:r>
              <a:rPr lang="fa-IR" sz="3400">
                <a:solidFill>
                  <a:srgbClr val="FFC000"/>
                </a:solidFill>
                <a:effectLst>
                  <a:outerShdw blurRad="38100" dist="38100" dir="2700000" algn="tl">
                    <a:srgbClr val="000000">
                      <a:alpha val="43137"/>
                    </a:srgbClr>
                  </a:outerShdw>
                </a:effectLst>
              </a:rPr>
              <a:t>این این اطمینان، هم از لحاظ امنطت شغلی برای تمام اعضای شرکت اعم از کارکنان و سرپرستان و مدطران وجود دارد و هم از لحاظ مسائل و مشکلات مالی و بحرانهای اقتصادی در مؤسسات مختلف ایفای نقش می کند. به عنوان مثال: در یک شرایط بحرانی، ممکن است که بانکهای ژاپنی به یاری مؤسسات صنعتی و تولیدی و خدماتی برخیزند.</a:t>
            </a:r>
            <a:r>
              <a:rPr lang="fa-IR" sz="3800">
                <a:solidFill>
                  <a:srgbClr val="FFC000"/>
                </a:solidFill>
                <a:effectLst>
                  <a:outerShdw blurRad="38100" dist="38100" dir="2700000" algn="tl">
                    <a:srgbClr val="000000">
                      <a:alpha val="43137"/>
                    </a:srgbClr>
                  </a:outerShdw>
                </a:effectLst>
              </a:rPr>
              <a:t>   </a:t>
            </a:r>
            <a:endParaRPr lang="ar-SA" sz="4800">
              <a:solidFill>
                <a:srgbClr val="FFC000"/>
              </a:solidFill>
              <a:effectLst>
                <a:outerShdw blurRad="38100" dist="38100" dir="2700000" algn="tl">
                  <a:srgbClr val="000000">
                    <a:alpha val="43137"/>
                  </a:srgbClr>
                </a:outerShdw>
              </a:effectLst>
            </a:endParaRPr>
          </a:p>
        </p:txBody>
      </p:sp>
      <p:sp>
        <p:nvSpPr>
          <p:cNvPr id="53252"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53253" name="Text Box 5"/>
          <p:cNvSpPr txBox="1">
            <a:spLocks noChangeArrowheads="1"/>
          </p:cNvSpPr>
          <p:nvPr/>
        </p:nvSpPr>
        <p:spPr bwMode="auto">
          <a:xfrm>
            <a:off x="250825" y="981075"/>
            <a:ext cx="8713788"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نقش سازمانهای ژاپنی و بهره وری (2)</a:t>
            </a:r>
            <a:endParaRPr lang="en-US" sz="46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54275" name="Rectangle 3"/>
          <p:cNvSpPr>
            <a:spLocks noChangeArrowheads="1"/>
          </p:cNvSpPr>
          <p:nvPr/>
        </p:nvSpPr>
        <p:spPr bwMode="auto">
          <a:xfrm rot="10800000">
            <a:off x="-1588" y="2500313"/>
            <a:ext cx="8850313" cy="3721100"/>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rgbClr val="FFC000"/>
                </a:solidFill>
                <a:effectLst>
                  <a:outerShdw blurRad="38100" dist="38100" dir="2700000" algn="tl">
                    <a:srgbClr val="000000">
                      <a:alpha val="43137"/>
                    </a:srgbClr>
                  </a:outerShdw>
                </a:effectLst>
              </a:rPr>
              <a:t>وظایف کارکنان ژاپنی و نقش آنها در بهره وری</a:t>
            </a:r>
            <a:r>
              <a:rPr lang="ar-SA" sz="4400">
                <a:solidFill>
                  <a:srgbClr val="FFC000"/>
                </a:solidFill>
                <a:effectLst>
                  <a:outerShdw blurRad="38100" dist="38100" dir="2700000" algn="tl">
                    <a:srgbClr val="000000">
                      <a:alpha val="43137"/>
                    </a:srgbClr>
                  </a:outerShdw>
                </a:effectLst>
              </a:rPr>
              <a:t>:</a:t>
            </a:r>
            <a:r>
              <a:rPr lang="ar-SA" sz="4800">
                <a:solidFill>
                  <a:srgbClr val="FFC000"/>
                </a:solidFill>
                <a:effectLst>
                  <a:outerShdw blurRad="38100" dist="38100" dir="2700000" algn="tl">
                    <a:srgbClr val="000000">
                      <a:alpha val="43137"/>
                    </a:srgbClr>
                  </a:outerShdw>
                </a:effectLst>
              </a:rPr>
              <a:t> </a:t>
            </a:r>
            <a:r>
              <a:rPr lang="fa-IR" sz="3800">
                <a:solidFill>
                  <a:srgbClr val="FFC000"/>
                </a:solidFill>
                <a:effectLst>
                  <a:outerShdw blurRad="38100" dist="38100" dir="2700000" algn="tl">
                    <a:srgbClr val="000000">
                      <a:alpha val="43137"/>
                    </a:srgbClr>
                  </a:outerShdw>
                </a:effectLst>
              </a:rPr>
              <a:t>مهمترین ویژگی کار در کارخانه ژاپنی، وجود اختیارات وسیع و آزادی کاملی است که کارگر در محل کار خود دارد . این آزادی عمل به حدی می رسد که حتی در مورد استاندارد کار نیز، خود کارگر است که شخصاً تصمیم می گیرد و رأساً تصمیم خود را به اجرا می گذارد. </a:t>
            </a:r>
            <a:endParaRPr lang="ar-SA" sz="4800">
              <a:solidFill>
                <a:srgbClr val="FFC000"/>
              </a:solidFill>
              <a:effectLst>
                <a:outerShdw blurRad="38100" dist="38100" dir="2700000" algn="tl">
                  <a:srgbClr val="000000">
                    <a:alpha val="43137"/>
                  </a:srgbClr>
                </a:outerShdw>
              </a:effectLst>
            </a:endParaRPr>
          </a:p>
        </p:txBody>
      </p:sp>
      <p:sp>
        <p:nvSpPr>
          <p:cNvPr id="54276"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54277" name="Text Box 5"/>
          <p:cNvSpPr txBox="1">
            <a:spLocks noChangeArrowheads="1"/>
          </p:cNvSpPr>
          <p:nvPr/>
        </p:nvSpPr>
        <p:spPr bwMode="auto">
          <a:xfrm>
            <a:off x="250825" y="1052513"/>
            <a:ext cx="8713788"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نقش سازمانهای ژاپنی و بهره وری (3)</a:t>
            </a:r>
            <a:endParaRPr lang="en-US" sz="46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55299" name="Rectangle 3"/>
          <p:cNvSpPr>
            <a:spLocks noChangeArrowheads="1"/>
          </p:cNvSpPr>
          <p:nvPr/>
        </p:nvSpPr>
        <p:spPr bwMode="auto">
          <a:xfrm rot="10800000">
            <a:off x="-3175" y="2230547"/>
            <a:ext cx="8853488" cy="4278094"/>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rgbClr val="FFC000"/>
                </a:solidFill>
                <a:effectLst>
                  <a:outerShdw blurRad="38100" dist="38100" dir="2700000" algn="tl">
                    <a:srgbClr val="000000">
                      <a:alpha val="43137"/>
                    </a:srgbClr>
                  </a:outerShdw>
                </a:effectLst>
              </a:rPr>
              <a:t>نقش دستورالعملهای کارخانه در ژاپن و غرب</a:t>
            </a:r>
            <a:r>
              <a:rPr lang="ar-SA" sz="4400">
                <a:solidFill>
                  <a:srgbClr val="FFC000"/>
                </a:solidFill>
                <a:effectLst>
                  <a:outerShdw blurRad="38100" dist="38100" dir="2700000" algn="tl">
                    <a:srgbClr val="000000">
                      <a:alpha val="43137"/>
                    </a:srgbClr>
                  </a:outerShdw>
                </a:effectLst>
              </a:rPr>
              <a:t>:</a:t>
            </a:r>
            <a:r>
              <a:rPr lang="ar-SA" sz="4800">
                <a:solidFill>
                  <a:srgbClr val="FFC000"/>
                </a:solidFill>
                <a:effectLst>
                  <a:outerShdw blurRad="38100" dist="38100" dir="2700000" algn="tl">
                    <a:srgbClr val="000000">
                      <a:alpha val="43137"/>
                    </a:srgbClr>
                  </a:outerShdw>
                </a:effectLst>
              </a:rPr>
              <a:t> </a:t>
            </a:r>
            <a:r>
              <a:rPr lang="fa-IR" sz="2800">
                <a:solidFill>
                  <a:srgbClr val="FFC000"/>
                </a:solidFill>
                <a:effectLst>
                  <a:outerShdw blurRad="38100" dist="38100" dir="2700000" algn="tl">
                    <a:srgbClr val="000000">
                      <a:alpha val="43137"/>
                    </a:srgbClr>
                  </a:outerShdw>
                </a:effectLst>
              </a:rPr>
              <a:t>در   کارخانه های ژاپنی دستوالعملها، نقش چندان مهم و عمده ای در گردش کار سیستماتیک کارخانه ها ندارند. دستوالعملها، برای وظایف کارگران حد ومرز مشخص تخطی ناپذیر تعیین نگردیده و نحوه انجام کارها را محدود نساخته اند. بلکه امکانات لازم جهت ابتکار و تفکر و تحرک و خلاقیت را به خوبی برای همگان در نظر گرفته اند.</a:t>
            </a:r>
          </a:p>
          <a:p>
            <a:pPr marL="457200" indent="-457200" algn="just" rtl="1"/>
            <a:r>
              <a:rPr lang="fa-IR" sz="2800">
                <a:solidFill>
                  <a:srgbClr val="FFC000"/>
                </a:solidFill>
                <a:effectLst>
                  <a:outerShdw blurRad="38100" dist="38100" dir="2700000" algn="tl">
                    <a:srgbClr val="000000">
                      <a:alpha val="43137"/>
                    </a:srgbClr>
                  </a:outerShdw>
                </a:effectLst>
              </a:rPr>
              <a:t>    حال آنکه در مقابل در مؤسسات آمریکایی و اروپایی کارهای انجام شده توسط کارگران و نحوه اجرای وظایف که هریک برعهده دارند با توجه به مفاد همین دستورالعملها ،دقیقاً مورد بازرسی و کنترل قرار می گیرد. </a:t>
            </a:r>
            <a:endParaRPr lang="ar-SA" sz="2800">
              <a:solidFill>
                <a:srgbClr val="FFC000"/>
              </a:solidFill>
              <a:effectLst>
                <a:outerShdw blurRad="38100" dist="38100" dir="2700000" algn="tl">
                  <a:srgbClr val="000000">
                    <a:alpha val="43137"/>
                  </a:srgbClr>
                </a:outerShdw>
              </a:effectLst>
            </a:endParaRPr>
          </a:p>
        </p:txBody>
      </p:sp>
      <p:sp>
        <p:nvSpPr>
          <p:cNvPr id="55300"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55301" name="Text Box 5"/>
          <p:cNvSpPr txBox="1">
            <a:spLocks noChangeArrowheads="1"/>
          </p:cNvSpPr>
          <p:nvPr/>
        </p:nvSpPr>
        <p:spPr bwMode="auto">
          <a:xfrm>
            <a:off x="250825" y="1052513"/>
            <a:ext cx="8713788"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نقش سازمانهای ژاپنی و بهره وری (4)</a:t>
            </a:r>
            <a:endParaRPr lang="en-US" sz="46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56323" name="Rectangle 3"/>
          <p:cNvSpPr>
            <a:spLocks noChangeArrowheads="1"/>
          </p:cNvSpPr>
          <p:nvPr/>
        </p:nvSpPr>
        <p:spPr bwMode="auto">
          <a:xfrm rot="10800000">
            <a:off x="0" y="2229505"/>
            <a:ext cx="8855075" cy="3508653"/>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dirty="0">
                <a:solidFill>
                  <a:srgbClr val="FFC000"/>
                </a:solidFill>
                <a:effectLst>
                  <a:outerShdw blurRad="38100" dist="38100" dir="2700000" algn="tl">
                    <a:srgbClr val="000000">
                      <a:alpha val="43137"/>
                    </a:srgbClr>
                  </a:outerShdw>
                </a:effectLst>
              </a:rPr>
              <a:t>ژاپن</a:t>
            </a:r>
            <a:r>
              <a:rPr lang="ar-SA" sz="4400" dirty="0">
                <a:solidFill>
                  <a:srgbClr val="FFC000"/>
                </a:solidFill>
                <a:effectLst>
                  <a:outerShdw blurRad="38100" dist="38100" dir="2700000" algn="tl">
                    <a:srgbClr val="000000">
                      <a:alpha val="43137"/>
                    </a:srgbClr>
                  </a:outerShdw>
                </a:effectLst>
              </a:rPr>
              <a:t>:</a:t>
            </a:r>
            <a:r>
              <a:rPr lang="ar-SA" sz="4800" dirty="0">
                <a:solidFill>
                  <a:srgbClr val="FFC000"/>
                </a:solidFill>
                <a:effectLst>
                  <a:outerShdw blurRad="38100" dist="38100" dir="2700000" algn="tl">
                    <a:srgbClr val="000000">
                      <a:alpha val="43137"/>
                    </a:srgbClr>
                  </a:outerShdw>
                </a:effectLst>
              </a:rPr>
              <a:t> </a:t>
            </a:r>
            <a:r>
              <a:rPr lang="fa-IR" sz="2900" dirty="0">
                <a:solidFill>
                  <a:srgbClr val="FFC000"/>
                </a:solidFill>
                <a:effectLst>
                  <a:outerShdw blurRad="38100" dist="38100" dir="2700000" algn="tl">
                    <a:srgbClr val="000000">
                      <a:alpha val="43137"/>
                    </a:srgbClr>
                  </a:outerShdw>
                </a:effectLst>
              </a:rPr>
              <a:t>ژاپن از جمله کشورهایی بوده است که پس از جنگ جهانی دوم به اهمیت بهره وری و ارتقاء آن اقدام نمود و با برامه ریزی اصولی توانست بهره وری ملی را افزایش دهد. مرکز بهره وری ژاپن در سال 1955 به سه مأموریت اصلی تأسیس شد:</a:t>
            </a:r>
          </a:p>
          <a:p>
            <a:pPr marL="457200" indent="-457200" algn="just" rtl="1"/>
            <a:r>
              <a:rPr lang="fa-IR" sz="2900" dirty="0">
                <a:solidFill>
                  <a:srgbClr val="FFC000"/>
                </a:solidFill>
                <a:effectLst>
                  <a:outerShdw blurRad="38100" dist="38100" dir="2700000" algn="tl">
                    <a:srgbClr val="000000">
                      <a:alpha val="43137"/>
                    </a:srgbClr>
                  </a:outerShdw>
                </a:effectLst>
              </a:rPr>
              <a:t>     - بهبود بهره وری به منظور افزایش فرصتهای اشتغال و ضمانت شغلی.</a:t>
            </a:r>
          </a:p>
          <a:p>
            <a:pPr marL="457200" indent="-457200" algn="just" rtl="1"/>
            <a:r>
              <a:rPr lang="fa-IR" sz="2900" dirty="0">
                <a:solidFill>
                  <a:srgbClr val="FFC000"/>
                </a:solidFill>
                <a:effectLst>
                  <a:outerShdw blurRad="38100" dist="38100" dir="2700000" algn="tl">
                    <a:srgbClr val="000000">
                      <a:alpha val="43137"/>
                    </a:srgbClr>
                  </a:outerShdw>
                </a:effectLst>
              </a:rPr>
              <a:t>     - سازگاری میان مدیریت و نیروی کار در روشهای بهبود بهره وری.</a:t>
            </a:r>
          </a:p>
          <a:p>
            <a:pPr marL="457200" indent="-457200" algn="just" rtl="1"/>
            <a:r>
              <a:rPr lang="fa-IR" sz="2900" dirty="0">
                <a:solidFill>
                  <a:srgbClr val="FFC000"/>
                </a:solidFill>
                <a:effectLst>
                  <a:outerShdw blurRad="38100" dist="38100" dir="2700000" algn="tl">
                    <a:srgbClr val="000000">
                      <a:alpha val="43137"/>
                    </a:srgbClr>
                  </a:outerShdw>
                </a:effectLst>
              </a:rPr>
              <a:t>     - توزیع عادلانه ثمرات حاصله از بهبود بهره وری در میان اقشار جامعه. </a:t>
            </a:r>
            <a:endParaRPr lang="ar-SA" sz="2900" dirty="0">
              <a:solidFill>
                <a:srgbClr val="FFC000"/>
              </a:solidFill>
              <a:effectLst>
                <a:outerShdw blurRad="38100" dist="38100" dir="2700000" algn="tl">
                  <a:srgbClr val="000000">
                    <a:alpha val="43137"/>
                  </a:srgbClr>
                </a:outerShdw>
              </a:effectLst>
            </a:endParaRPr>
          </a:p>
        </p:txBody>
      </p:sp>
      <p:sp>
        <p:nvSpPr>
          <p:cNvPr id="56324"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56325" name="Text Box 5"/>
          <p:cNvSpPr txBox="1">
            <a:spLocks noChangeArrowheads="1"/>
          </p:cNvSpPr>
          <p:nvPr/>
        </p:nvSpPr>
        <p:spPr bwMode="auto">
          <a:xfrm>
            <a:off x="250825" y="1052513"/>
            <a:ext cx="8713788" cy="549275"/>
          </a:xfrm>
          <a:prstGeom prst="rect">
            <a:avLst/>
          </a:prstGeom>
          <a:noFill/>
          <a:ln w="9525" algn="ctr">
            <a:noFill/>
            <a:miter lim="800000"/>
            <a:headEnd/>
            <a:tailEnd/>
          </a:ln>
          <a:effectLst/>
        </p:spPr>
        <p:txBody>
          <a:bodyPr>
            <a:spAutoFit/>
          </a:bodyPr>
          <a:lstStyle/>
          <a:p>
            <a:pPr>
              <a:spcBef>
                <a:spcPct val="50000"/>
              </a:spcBef>
            </a:pPr>
            <a:r>
              <a:rPr lang="fa-IR" sz="3000">
                <a:solidFill>
                  <a:srgbClr val="FFC000"/>
                </a:solidFill>
                <a:effectLst>
                  <a:outerShdw blurRad="38100" dist="38100" dir="2700000" algn="tl">
                    <a:srgbClr val="000000">
                      <a:alpha val="43137"/>
                    </a:srgbClr>
                  </a:outerShdw>
                </a:effectLst>
              </a:rPr>
              <a:t>سازمانهای ملی بهره وری در برخی از کشورهای آسیایی (1)</a:t>
            </a:r>
            <a:endParaRPr lang="en-US">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57347" name="Rectangle 3"/>
          <p:cNvSpPr>
            <a:spLocks noChangeArrowheads="1"/>
          </p:cNvSpPr>
          <p:nvPr/>
        </p:nvSpPr>
        <p:spPr bwMode="auto">
          <a:xfrm rot="10800000">
            <a:off x="-4763" y="2148533"/>
            <a:ext cx="8856663" cy="4462760"/>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rgbClr val="FFC000"/>
                </a:solidFill>
                <a:effectLst>
                  <a:outerShdw blurRad="38100" dist="38100" dir="2700000" algn="tl">
                    <a:srgbClr val="000000">
                      <a:alpha val="43137"/>
                    </a:srgbClr>
                  </a:outerShdw>
                </a:effectLst>
              </a:rPr>
              <a:t>هندوستان</a:t>
            </a:r>
            <a:r>
              <a:rPr lang="ar-SA" sz="4400">
                <a:solidFill>
                  <a:srgbClr val="FFC000"/>
                </a:solidFill>
                <a:effectLst>
                  <a:outerShdw blurRad="38100" dist="38100" dir="2700000" algn="tl">
                    <a:srgbClr val="000000">
                      <a:alpha val="43137"/>
                    </a:srgbClr>
                  </a:outerShdw>
                </a:effectLst>
              </a:rPr>
              <a:t>:</a:t>
            </a:r>
            <a:r>
              <a:rPr lang="ar-SA" sz="4800">
                <a:solidFill>
                  <a:srgbClr val="FFC000"/>
                </a:solidFill>
                <a:effectLst>
                  <a:outerShdw blurRad="38100" dist="38100" dir="2700000" algn="tl">
                    <a:srgbClr val="000000">
                      <a:alpha val="43137"/>
                    </a:srgbClr>
                  </a:outerShdw>
                </a:effectLst>
              </a:rPr>
              <a:t> </a:t>
            </a:r>
            <a:r>
              <a:rPr lang="fa-IR" sz="2900">
                <a:solidFill>
                  <a:srgbClr val="FFC000"/>
                </a:solidFill>
                <a:effectLst>
                  <a:outerShdw blurRad="38100" dist="38100" dir="2700000" algn="tl">
                    <a:srgbClr val="000000">
                      <a:alpha val="43137"/>
                    </a:srgbClr>
                  </a:outerShdw>
                </a:effectLst>
              </a:rPr>
              <a:t>هند از جمله کشورهای در حال توسعه است که به سبب جمعیت زیاد مردم آن در فقر و تنگدستی می بردند. در فوریه سال 1958 کشور هند شورای ملی بهره وری (</a:t>
            </a:r>
            <a:r>
              <a:rPr lang="en-US" sz="1900">
                <a:solidFill>
                  <a:srgbClr val="FFC000"/>
                </a:solidFill>
                <a:effectLst>
                  <a:outerShdw blurRad="38100" dist="38100" dir="2700000" algn="tl">
                    <a:srgbClr val="000000">
                      <a:alpha val="43137"/>
                    </a:srgbClr>
                  </a:outerShdw>
                </a:effectLst>
              </a:rPr>
              <a:t>NPC</a:t>
            </a:r>
            <a:r>
              <a:rPr lang="fa-IR" sz="2900">
                <a:solidFill>
                  <a:srgbClr val="FFC000"/>
                </a:solidFill>
                <a:effectLst>
                  <a:outerShdw blurRad="38100" dist="38100" dir="2700000" algn="tl">
                    <a:srgbClr val="000000">
                      <a:alpha val="43137"/>
                    </a:srgbClr>
                  </a:outerShdw>
                </a:effectLst>
              </a:rPr>
              <a:t>) را با توجه به اهداف زیر تأسیس کرد:</a:t>
            </a:r>
          </a:p>
          <a:p>
            <a:pPr marL="457200" indent="-457200" algn="just" rtl="1"/>
            <a:r>
              <a:rPr lang="fa-IR" sz="2900">
                <a:solidFill>
                  <a:srgbClr val="FFC000"/>
                </a:solidFill>
                <a:effectLst>
                  <a:outerShdw blurRad="38100" dist="38100" dir="2700000" algn="tl">
                    <a:srgbClr val="000000">
                      <a:alpha val="43137"/>
                    </a:srgbClr>
                  </a:outerShdw>
                </a:effectLst>
              </a:rPr>
              <a:t>     - برانگیختن و ایجاد آگاهی بهره وری در کشور.</a:t>
            </a:r>
          </a:p>
          <a:p>
            <a:pPr marL="457200" indent="-457200" algn="just" rtl="1"/>
            <a:r>
              <a:rPr lang="fa-IR" sz="2900">
                <a:solidFill>
                  <a:srgbClr val="FFC000"/>
                </a:solidFill>
                <a:effectLst>
                  <a:outerShdw blurRad="38100" dist="38100" dir="2700000" algn="tl">
                    <a:srgbClr val="000000">
                      <a:alpha val="43137"/>
                    </a:srgbClr>
                  </a:outerShdw>
                </a:effectLst>
              </a:rPr>
              <a:t>     - ایجاد پایگاه اطلاعاتی مربوط به شاخصهی بهره وری در سطح کلان.</a:t>
            </a:r>
          </a:p>
          <a:p>
            <a:pPr marL="457200" indent="-457200" algn="just" rtl="1"/>
            <a:r>
              <a:rPr lang="fa-IR" sz="2900">
                <a:solidFill>
                  <a:srgbClr val="FFC000"/>
                </a:solidFill>
                <a:effectLst>
                  <a:outerShdw blurRad="38100" dist="38100" dir="2700000" algn="tl">
                    <a:srgbClr val="000000">
                      <a:alpha val="43137"/>
                    </a:srgbClr>
                  </a:outerShdw>
                </a:effectLst>
              </a:rPr>
              <a:t>     - ارائه خدمات تخصصی در زمینه تکنولوژی و بهبود کارایی عملیاتی در سازمانها.</a:t>
            </a:r>
          </a:p>
          <a:p>
            <a:pPr marL="457200" indent="-457200" algn="just" rtl="1"/>
            <a:r>
              <a:rPr lang="fa-IR" sz="2900">
                <a:solidFill>
                  <a:srgbClr val="FFC000"/>
                </a:solidFill>
                <a:effectLst>
                  <a:outerShdw blurRad="38100" dist="38100" dir="2700000" algn="tl">
                    <a:srgbClr val="000000">
                      <a:alpha val="43137"/>
                    </a:srgbClr>
                  </a:outerShdw>
                </a:effectLst>
              </a:rPr>
              <a:t>     - اطلاع رسانی در باره بهره وری.</a:t>
            </a:r>
            <a:r>
              <a:rPr lang="fa-IR" sz="3300">
                <a:solidFill>
                  <a:srgbClr val="FFC000"/>
                </a:solidFill>
                <a:effectLst>
                  <a:outerShdw blurRad="38100" dist="38100" dir="2700000" algn="tl">
                    <a:srgbClr val="000000">
                      <a:alpha val="43137"/>
                    </a:srgbClr>
                  </a:outerShdw>
                </a:effectLst>
              </a:rPr>
              <a:t>  </a:t>
            </a:r>
            <a:endParaRPr lang="ar-SA" sz="3300">
              <a:solidFill>
                <a:srgbClr val="FFC000"/>
              </a:solidFill>
              <a:effectLst>
                <a:outerShdw blurRad="38100" dist="38100" dir="2700000" algn="tl">
                  <a:srgbClr val="000000">
                    <a:alpha val="43137"/>
                  </a:srgbClr>
                </a:outerShdw>
              </a:effectLst>
            </a:endParaRPr>
          </a:p>
        </p:txBody>
      </p:sp>
      <p:sp>
        <p:nvSpPr>
          <p:cNvPr id="57348"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57349" name="Text Box 5"/>
          <p:cNvSpPr txBox="1">
            <a:spLocks noChangeArrowheads="1"/>
          </p:cNvSpPr>
          <p:nvPr/>
        </p:nvSpPr>
        <p:spPr bwMode="auto">
          <a:xfrm>
            <a:off x="250825" y="1052513"/>
            <a:ext cx="8713788" cy="549275"/>
          </a:xfrm>
          <a:prstGeom prst="rect">
            <a:avLst/>
          </a:prstGeom>
          <a:noFill/>
          <a:ln w="9525" algn="ctr">
            <a:noFill/>
            <a:miter lim="800000"/>
            <a:headEnd/>
            <a:tailEnd/>
          </a:ln>
          <a:effectLst/>
        </p:spPr>
        <p:txBody>
          <a:bodyPr>
            <a:spAutoFit/>
          </a:bodyPr>
          <a:lstStyle/>
          <a:p>
            <a:pPr>
              <a:spcBef>
                <a:spcPct val="50000"/>
              </a:spcBef>
            </a:pPr>
            <a:r>
              <a:rPr lang="fa-IR" sz="3000">
                <a:solidFill>
                  <a:srgbClr val="FFC000"/>
                </a:solidFill>
                <a:effectLst>
                  <a:outerShdw blurRad="38100" dist="38100" dir="2700000" algn="tl">
                    <a:srgbClr val="000000">
                      <a:alpha val="43137"/>
                    </a:srgbClr>
                  </a:outerShdw>
                </a:effectLst>
              </a:rPr>
              <a:t>سازمانهای ملی بهره وری در برخی از کشورهای آسیایی (2)</a:t>
            </a:r>
            <a:endParaRPr lang="en-US">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58371" name="Rectangle 3"/>
          <p:cNvSpPr>
            <a:spLocks noChangeArrowheads="1"/>
          </p:cNvSpPr>
          <p:nvPr/>
        </p:nvSpPr>
        <p:spPr bwMode="auto">
          <a:xfrm rot="10800000">
            <a:off x="-4763" y="1954213"/>
            <a:ext cx="8856663" cy="4849812"/>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400">
                <a:solidFill>
                  <a:srgbClr val="FFC000"/>
                </a:solidFill>
                <a:effectLst>
                  <a:outerShdw blurRad="38100" dist="38100" dir="2700000" algn="tl">
                    <a:srgbClr val="000000">
                      <a:alpha val="43137"/>
                    </a:srgbClr>
                  </a:outerShdw>
                </a:effectLst>
              </a:rPr>
              <a:t>سنگاپور</a:t>
            </a:r>
            <a:r>
              <a:rPr lang="ar-SA" sz="4400">
                <a:solidFill>
                  <a:srgbClr val="FFC000"/>
                </a:solidFill>
                <a:effectLst>
                  <a:outerShdw blurRad="38100" dist="38100" dir="2700000" algn="tl">
                    <a:srgbClr val="000000">
                      <a:alpha val="43137"/>
                    </a:srgbClr>
                  </a:outerShdw>
                </a:effectLst>
              </a:rPr>
              <a:t>:</a:t>
            </a:r>
            <a:r>
              <a:rPr lang="ar-SA" sz="4800">
                <a:solidFill>
                  <a:srgbClr val="FFC000"/>
                </a:solidFill>
                <a:effectLst>
                  <a:outerShdw blurRad="38100" dist="38100" dir="2700000" algn="tl">
                    <a:srgbClr val="000000">
                      <a:alpha val="43137"/>
                    </a:srgbClr>
                  </a:outerShdw>
                </a:effectLst>
              </a:rPr>
              <a:t> </a:t>
            </a:r>
            <a:r>
              <a:rPr lang="fa-IR" sz="3300">
                <a:solidFill>
                  <a:srgbClr val="FFC000"/>
                </a:solidFill>
                <a:effectLst>
                  <a:outerShdw blurRad="38100" dist="38100" dir="2700000" algn="tl">
                    <a:srgbClr val="000000">
                      <a:alpha val="43137"/>
                    </a:srgbClr>
                  </a:outerShdw>
                </a:effectLst>
              </a:rPr>
              <a:t>سنگاپور از جمله کشورهای آسیایی است که در چندسال اخیر توانسته به سرعت رشد کند و در زمره کشورهای بالای جهان از نظر  درآمد سرانه قرار گیرد. این کشور در سال 1967 مر کز ملی بهره وری (</a:t>
            </a:r>
            <a:r>
              <a:rPr lang="en-US" sz="2100">
                <a:solidFill>
                  <a:srgbClr val="FFC000"/>
                </a:solidFill>
                <a:effectLst>
                  <a:outerShdw blurRad="38100" dist="38100" dir="2700000" algn="tl">
                    <a:srgbClr val="000000">
                      <a:alpha val="43137"/>
                    </a:srgbClr>
                  </a:outerShdw>
                </a:effectLst>
              </a:rPr>
              <a:t>NPC</a:t>
            </a:r>
            <a:r>
              <a:rPr lang="fa-IR" sz="3300">
                <a:solidFill>
                  <a:srgbClr val="FFC000"/>
                </a:solidFill>
                <a:effectLst>
                  <a:outerShdw blurRad="38100" dist="38100" dir="2700000" algn="tl">
                    <a:srgbClr val="000000">
                      <a:alpha val="43137"/>
                    </a:srgbClr>
                  </a:outerShdw>
                </a:effectLst>
              </a:rPr>
              <a:t>) را با اهداف زیر تأسیس کرد:</a:t>
            </a:r>
          </a:p>
          <a:p>
            <a:pPr marL="457200" indent="-457200" algn="just" rtl="1"/>
            <a:r>
              <a:rPr lang="fa-IR" sz="3300">
                <a:solidFill>
                  <a:srgbClr val="FFC000"/>
                </a:solidFill>
                <a:effectLst>
                  <a:outerShdw blurRad="38100" dist="38100" dir="2700000" algn="tl">
                    <a:srgbClr val="000000">
                      <a:alpha val="43137"/>
                    </a:srgbClr>
                  </a:outerShdw>
                </a:effectLst>
              </a:rPr>
              <a:t>     - آگاهسازی کارگران در زمینه ارتقاء بهره وری.</a:t>
            </a:r>
          </a:p>
          <a:p>
            <a:pPr marL="457200" indent="-457200" algn="just" rtl="1"/>
            <a:r>
              <a:rPr lang="fa-IR" sz="3300">
                <a:solidFill>
                  <a:srgbClr val="FFC000"/>
                </a:solidFill>
                <a:effectLst>
                  <a:outerShdw blurRad="38100" dist="38100" dir="2700000" algn="tl">
                    <a:srgbClr val="000000">
                      <a:alpha val="43137"/>
                    </a:srgbClr>
                  </a:outerShdw>
                </a:effectLst>
              </a:rPr>
              <a:t>     - برقراری روابط مناسب میان کارکنان و مدیران در اجرای برنامه های بهره وری.</a:t>
            </a:r>
          </a:p>
          <a:p>
            <a:pPr marL="457200" indent="-457200" algn="just" rtl="1"/>
            <a:r>
              <a:rPr lang="fa-IR" sz="3300">
                <a:solidFill>
                  <a:srgbClr val="FFC000"/>
                </a:solidFill>
                <a:effectLst>
                  <a:outerShdw blurRad="38100" dist="38100" dir="2700000" algn="tl">
                    <a:srgbClr val="000000">
                      <a:alpha val="43137"/>
                    </a:srgbClr>
                  </a:outerShdw>
                </a:effectLst>
              </a:rPr>
              <a:t>     - مشاوره و کمک به شرکتها در بهبود بهره وری.</a:t>
            </a:r>
          </a:p>
          <a:p>
            <a:pPr marL="457200" indent="-457200" algn="just" rtl="1"/>
            <a:r>
              <a:rPr lang="fa-IR" sz="3300">
                <a:solidFill>
                  <a:srgbClr val="FFC000"/>
                </a:solidFill>
                <a:effectLst>
                  <a:outerShdw blurRad="38100" dist="38100" dir="2700000" algn="tl">
                    <a:srgbClr val="000000">
                      <a:alpha val="43137"/>
                    </a:srgbClr>
                  </a:outerShdw>
                </a:effectLst>
              </a:rPr>
              <a:t>     </a:t>
            </a:r>
            <a:endParaRPr lang="ar-SA" sz="3300">
              <a:solidFill>
                <a:srgbClr val="FFC000"/>
              </a:solidFill>
              <a:effectLst>
                <a:outerShdw blurRad="38100" dist="38100" dir="2700000" algn="tl">
                  <a:srgbClr val="000000">
                    <a:alpha val="43137"/>
                  </a:srgbClr>
                </a:outerShdw>
              </a:effectLst>
            </a:endParaRPr>
          </a:p>
        </p:txBody>
      </p:sp>
      <p:sp>
        <p:nvSpPr>
          <p:cNvPr id="58372"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58373" name="Text Box 5"/>
          <p:cNvSpPr txBox="1">
            <a:spLocks noChangeArrowheads="1"/>
          </p:cNvSpPr>
          <p:nvPr/>
        </p:nvSpPr>
        <p:spPr bwMode="auto">
          <a:xfrm>
            <a:off x="250825" y="1052513"/>
            <a:ext cx="8713788" cy="549275"/>
          </a:xfrm>
          <a:prstGeom prst="rect">
            <a:avLst/>
          </a:prstGeom>
          <a:noFill/>
          <a:ln w="9525" algn="ctr">
            <a:noFill/>
            <a:miter lim="800000"/>
            <a:headEnd/>
            <a:tailEnd/>
          </a:ln>
          <a:effectLst/>
        </p:spPr>
        <p:txBody>
          <a:bodyPr>
            <a:spAutoFit/>
          </a:bodyPr>
          <a:lstStyle/>
          <a:p>
            <a:pPr>
              <a:spcBef>
                <a:spcPct val="50000"/>
              </a:spcBef>
            </a:pPr>
            <a:r>
              <a:rPr lang="fa-IR" sz="3000">
                <a:solidFill>
                  <a:srgbClr val="FFC000"/>
                </a:solidFill>
                <a:effectLst>
                  <a:outerShdw blurRad="38100" dist="38100" dir="2700000" algn="tl">
                    <a:srgbClr val="000000">
                      <a:alpha val="43137"/>
                    </a:srgbClr>
                  </a:outerShdw>
                </a:effectLst>
              </a:rPr>
              <a:t>سازمانهای ملی بهره وری در برخی از کشورهای آسیایی (3)</a:t>
            </a:r>
            <a:endParaRPr lang="en-US">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11267" name="Rectangle 3"/>
          <p:cNvSpPr>
            <a:spLocks noChangeArrowheads="1"/>
          </p:cNvSpPr>
          <p:nvPr/>
        </p:nvSpPr>
        <p:spPr bwMode="auto">
          <a:xfrm rot="10800000">
            <a:off x="307975" y="2667000"/>
            <a:ext cx="8836025" cy="3539430"/>
          </a:xfrm>
          <a:prstGeom prst="rect">
            <a:avLst/>
          </a:prstGeom>
          <a:noFill/>
          <a:ln w="9525" algn="ctr">
            <a:noFill/>
            <a:miter lim="800000"/>
            <a:headEnd/>
            <a:tailEnd/>
          </a:ln>
          <a:effectLst/>
        </p:spPr>
        <p:txBody>
          <a:bodyPr rot="10800000" anchor="ctr">
            <a:spAutoFit/>
          </a:bodyPr>
          <a:lstStyle/>
          <a:p>
            <a:pPr marL="457200" indent="-457200" algn="just" rtl="1"/>
            <a:r>
              <a:rPr lang="fa-IR" sz="32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با </a:t>
            </a:r>
            <a:r>
              <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شروع دوره نهضت مديريت علمی در اوايل سالهای </a:t>
            </a:r>
            <a:r>
              <a:rPr lang="fa-IR" sz="320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cs typeface="2  Titr" pitchFamily="2" charset="-78"/>
              </a:rPr>
              <a:t>1900</a:t>
            </a:r>
            <a:r>
              <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fa-IR" sz="320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cs typeface="2  Titr" pitchFamily="2" charset="-78"/>
              </a:rPr>
              <a:t>فردريک وينسلور تيلور </a:t>
            </a:r>
            <a:r>
              <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و فرانک و ليليان </a:t>
            </a:r>
            <a:r>
              <a:rPr lang="fa-IR" sz="3200" dirty="0">
                <a:ln w="12700">
                  <a:solidFill>
                    <a:schemeClr val="tx2">
                      <a:satMod val="155000"/>
                    </a:schemeClr>
                  </a:solidFill>
                  <a:prstDash val="solid"/>
                </a:ln>
                <a:solidFill>
                  <a:srgbClr val="FFFF00"/>
                </a:solidFill>
                <a:effectLst>
                  <a:outerShdw blurRad="41275" dist="20320" dir="1800000" algn="tl" rotWithShape="0">
                    <a:srgbClr val="000000">
                      <a:alpha val="40000"/>
                    </a:srgbClr>
                  </a:outerShdw>
                </a:effectLst>
                <a:cs typeface="2  Titr" pitchFamily="2" charset="-78"/>
              </a:rPr>
              <a:t>گيلبرث</a:t>
            </a:r>
            <a:r>
              <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به منظور افزايش کارائی کارگران، در باره تقسيم کار، بهبود روشها و تعيين زمان استاندارد، مطالعاتی انجام دادند. «کارائی» به عنوان نسبتی از زمان واقعی انجام کار به زمان استاندارد شده تعريف شد. </a:t>
            </a:r>
          </a:p>
          <a:p>
            <a:pPr marL="457200" indent="-457200" algn="just" rtl="1"/>
            <a:endParaRPr lang="ar-SA"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11268"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p>
        </p:txBody>
      </p:sp>
      <p:sp>
        <p:nvSpPr>
          <p:cNvPr id="11269" name="Text Box 5"/>
          <p:cNvSpPr txBox="1">
            <a:spLocks noChangeArrowheads="1"/>
          </p:cNvSpPr>
          <p:nvPr/>
        </p:nvSpPr>
        <p:spPr bwMode="auto">
          <a:xfrm>
            <a:off x="539750" y="1196975"/>
            <a:ext cx="8280400" cy="946150"/>
          </a:xfrm>
          <a:prstGeom prst="rect">
            <a:avLst/>
          </a:prstGeom>
          <a:noFill/>
          <a:ln w="9525" algn="ctr">
            <a:noFill/>
            <a:miter lim="800000"/>
            <a:headEnd/>
            <a:tailEnd/>
          </a:ln>
          <a:effectLst/>
        </p:spPr>
        <p:txBody>
          <a:bodyPr>
            <a:spAutoFit/>
          </a:bodyPr>
          <a:lstStyle/>
          <a:p>
            <a:pPr>
              <a:spcBef>
                <a:spcPct val="50000"/>
              </a:spcBef>
            </a:pPr>
            <a:r>
              <a:rPr lang="fa-IR" sz="5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rPr>
              <a:t>نهضت مديريت علمی و بهره وری </a:t>
            </a:r>
            <a:endParaRPr lang="en-US" sz="5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endParaRPr>
          </a:p>
        </p:txBody>
      </p:sp>
    </p:spTree>
  </p:cSld>
  <p:clrMapOvr>
    <a:masterClrMapping/>
  </p:clrMapOvr>
  <p:transition>
    <p:split orient="vert"/>
  </p:transition>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59395" name="Rectangle 3"/>
          <p:cNvSpPr>
            <a:spLocks noChangeArrowheads="1"/>
          </p:cNvSpPr>
          <p:nvPr/>
        </p:nvSpPr>
        <p:spPr bwMode="auto">
          <a:xfrm rot="10800000">
            <a:off x="-1588" y="2175520"/>
            <a:ext cx="8850313" cy="4462760"/>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en-US" sz="4400">
                <a:solidFill>
                  <a:srgbClr val="FFC000"/>
                </a:solidFill>
                <a:effectLst>
                  <a:outerShdw blurRad="38100" dist="38100" dir="2700000" algn="tl">
                    <a:srgbClr val="000000">
                      <a:alpha val="43137"/>
                    </a:srgbClr>
                  </a:outerShdw>
                </a:effectLst>
              </a:rPr>
              <a:t> </a:t>
            </a:r>
            <a:r>
              <a:rPr lang="fa-IR" sz="3000">
                <a:solidFill>
                  <a:srgbClr val="FFC000"/>
                </a:solidFill>
                <a:effectLst>
                  <a:outerShdw blurRad="38100" dist="38100" dir="2700000" algn="tl">
                    <a:srgbClr val="000000">
                      <a:alpha val="43137"/>
                    </a:srgbClr>
                  </a:outerShdw>
                </a:effectLst>
              </a:rPr>
              <a:t>ايران از زمان تأسیس سازمان بهره وری آسیایی تا قبل از وقوع انقلاب اسلامی ایران در بهمن 1357 عضو بوده است . عضویت ايران در سال 1979 به حالت تعلیق درآمد اما از سال 1363 با تصویب مجلس شورای اسلامی به عضویت آن سازمان درآمد. سپس سازمان ملی بهره وری ایران در سال 1364 وابسته به وزارت صنایع سنگین تشکیل شد. سازمان ملی بهره وری ایران بعداً به وزارت صنایع و در سال 1377 به سازمان امور اداری و استخدامی ملحق شد. سازمان ملی بهره وری ایران بیشتر به دنبال کار فرهنگی در اشاعه و ترویج بهره وری در سطوح مختلف جامعه بوده است.  </a:t>
            </a:r>
            <a:endParaRPr lang="ar-SA" sz="3000">
              <a:solidFill>
                <a:srgbClr val="FFC000"/>
              </a:solidFill>
              <a:effectLst>
                <a:outerShdw blurRad="38100" dist="38100" dir="2700000" algn="tl">
                  <a:srgbClr val="000000">
                    <a:alpha val="43137"/>
                  </a:srgbClr>
                </a:outerShdw>
              </a:effectLst>
            </a:endParaRPr>
          </a:p>
        </p:txBody>
      </p:sp>
      <p:sp>
        <p:nvSpPr>
          <p:cNvPr id="59396"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59397" name="Text Box 5"/>
          <p:cNvSpPr txBox="1">
            <a:spLocks noChangeArrowheads="1"/>
          </p:cNvSpPr>
          <p:nvPr/>
        </p:nvSpPr>
        <p:spPr bwMode="auto">
          <a:xfrm>
            <a:off x="250825" y="908050"/>
            <a:ext cx="8713788"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(1)</a:t>
            </a:r>
            <a:endParaRPr lang="en-US" sz="46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60419" name="Rectangle 3"/>
          <p:cNvSpPr>
            <a:spLocks noChangeArrowheads="1"/>
          </p:cNvSpPr>
          <p:nvPr/>
        </p:nvSpPr>
        <p:spPr bwMode="auto">
          <a:xfrm rot="10800000">
            <a:off x="0" y="2133600"/>
            <a:ext cx="8842375" cy="3019425"/>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en-US" sz="4400">
                <a:solidFill>
                  <a:srgbClr val="FFC000"/>
                </a:solidFill>
                <a:effectLst>
                  <a:outerShdw blurRad="38100" dist="38100" dir="2700000" algn="tl">
                    <a:srgbClr val="000000">
                      <a:alpha val="43137"/>
                    </a:srgbClr>
                  </a:outerShdw>
                </a:effectLst>
              </a:rPr>
              <a:t> </a:t>
            </a:r>
            <a:r>
              <a:rPr lang="fa-IR" sz="4800">
                <a:solidFill>
                  <a:srgbClr val="FFC000"/>
                </a:solidFill>
                <a:effectLst>
                  <a:outerShdw blurRad="38100" dist="38100" dir="2700000" algn="tl">
                    <a:srgbClr val="000000">
                      <a:alpha val="43137"/>
                    </a:srgbClr>
                  </a:outerShdw>
                </a:effectLst>
              </a:rPr>
              <a:t>بهره وری نيروی انسانی</a:t>
            </a:r>
            <a:r>
              <a:rPr lang="ar-SA" sz="4800">
                <a:solidFill>
                  <a:srgbClr val="FFC000"/>
                </a:solidFill>
                <a:effectLst>
                  <a:outerShdw blurRad="38100" dist="38100" dir="2700000" algn="tl">
                    <a:srgbClr val="000000">
                      <a:alpha val="43137"/>
                    </a:srgbClr>
                  </a:outerShdw>
                </a:effectLst>
              </a:rPr>
              <a:t>: </a:t>
            </a:r>
            <a:r>
              <a:rPr lang="fa-IR" sz="4800">
                <a:solidFill>
                  <a:srgbClr val="FFC000"/>
                </a:solidFill>
                <a:effectLst>
                  <a:outerShdw blurRad="38100" dist="38100" dir="2700000" algn="tl">
                    <a:srgbClr val="000000">
                      <a:alpha val="43137"/>
                    </a:srgbClr>
                  </a:outerShdw>
                </a:effectLst>
              </a:rPr>
              <a:t>گزارشها نشان می دهد شاخص بهره وری نیروی انسانی در ایران در مقایسه با کشورهای منطقه و نیز شرق آسیا بسیار پایین است. </a:t>
            </a:r>
            <a:endParaRPr lang="en-US" sz="4800">
              <a:solidFill>
                <a:srgbClr val="FFC000"/>
              </a:solidFill>
              <a:effectLst>
                <a:outerShdw blurRad="38100" dist="38100" dir="2700000" algn="tl">
                  <a:srgbClr val="000000">
                    <a:alpha val="43137"/>
                  </a:srgbClr>
                </a:outerShdw>
              </a:effectLst>
            </a:endParaRPr>
          </a:p>
        </p:txBody>
      </p:sp>
      <p:sp>
        <p:nvSpPr>
          <p:cNvPr id="60420"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60421" name="Text Box 5"/>
          <p:cNvSpPr txBox="1">
            <a:spLocks noChangeArrowheads="1"/>
          </p:cNvSpPr>
          <p:nvPr/>
        </p:nvSpPr>
        <p:spPr bwMode="auto">
          <a:xfrm>
            <a:off x="395288" y="1052513"/>
            <a:ext cx="8208962"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(2)</a:t>
            </a:r>
            <a:endParaRPr lang="en-US" sz="50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61443" name="Rectangle 3"/>
          <p:cNvSpPr>
            <a:spLocks noChangeArrowheads="1"/>
          </p:cNvSpPr>
          <p:nvPr/>
        </p:nvSpPr>
        <p:spPr bwMode="auto">
          <a:xfrm rot="10800000">
            <a:off x="0" y="1912174"/>
            <a:ext cx="8845550" cy="4524315"/>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800">
                <a:solidFill>
                  <a:srgbClr val="FFC000"/>
                </a:solidFill>
                <a:effectLst>
                  <a:outerShdw blurRad="38100" dist="38100" dir="2700000" algn="tl">
                    <a:srgbClr val="000000">
                      <a:alpha val="43137"/>
                    </a:srgbClr>
                  </a:outerShdw>
                </a:effectLst>
              </a:rPr>
              <a:t>بهره وری مواد غذایی</a:t>
            </a:r>
            <a:r>
              <a:rPr lang="ar-SA" sz="4800">
                <a:solidFill>
                  <a:srgbClr val="FFC000"/>
                </a:solidFill>
                <a:effectLst>
                  <a:outerShdw blurRad="38100" dist="38100" dir="2700000" algn="tl">
                    <a:srgbClr val="000000">
                      <a:alpha val="43137"/>
                    </a:srgbClr>
                  </a:outerShdw>
                </a:effectLst>
              </a:rPr>
              <a:t>: </a:t>
            </a:r>
            <a:r>
              <a:rPr lang="fa-IR" sz="4000">
                <a:solidFill>
                  <a:srgbClr val="FFC000"/>
                </a:solidFill>
                <a:effectLst>
                  <a:outerShdw blurRad="38100" dist="38100" dir="2700000" algn="tl">
                    <a:srgbClr val="000000">
                      <a:alpha val="43137"/>
                    </a:srgbClr>
                  </a:outerShdw>
                </a:effectLst>
              </a:rPr>
              <a:t>بررسی های انجام شده نشان می دهد که ایران جزء سه کشوری است که بیشترین ضایعات مواد غذایی را در جهان دارند. سرانه مواد غذایی که هر شبانه روز در کشور به هدر می رود، معادل 1600 کیلو کالری است ، در صورتی که متوسط میزان مصرف غذایی در سالهای اخیر، 3900 کیلو کالری در روز افزایش یافته است. </a:t>
            </a:r>
            <a:endParaRPr lang="ar-SA" sz="4000">
              <a:solidFill>
                <a:srgbClr val="FFC000"/>
              </a:solidFill>
              <a:effectLst>
                <a:outerShdw blurRad="38100" dist="38100" dir="2700000" algn="tl">
                  <a:srgbClr val="000000">
                    <a:alpha val="43137"/>
                  </a:srgbClr>
                </a:outerShdw>
              </a:effectLst>
            </a:endParaRPr>
          </a:p>
        </p:txBody>
      </p:sp>
      <p:sp>
        <p:nvSpPr>
          <p:cNvPr id="61444"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61445" name="Text Box 5"/>
          <p:cNvSpPr txBox="1">
            <a:spLocks noChangeArrowheads="1"/>
          </p:cNvSpPr>
          <p:nvPr/>
        </p:nvSpPr>
        <p:spPr bwMode="auto">
          <a:xfrm>
            <a:off x="395288" y="765175"/>
            <a:ext cx="8208962"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(3)</a:t>
            </a:r>
            <a:endParaRPr lang="en-US" sz="50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62467" name="Rectangle 3"/>
          <p:cNvSpPr>
            <a:spLocks noChangeArrowheads="1"/>
          </p:cNvSpPr>
          <p:nvPr/>
        </p:nvSpPr>
        <p:spPr bwMode="auto">
          <a:xfrm rot="10800000">
            <a:off x="0" y="1991033"/>
            <a:ext cx="8845550" cy="4893647"/>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800">
                <a:solidFill>
                  <a:srgbClr val="FFC000"/>
                </a:solidFill>
                <a:effectLst>
                  <a:outerShdw blurRad="38100" dist="38100" dir="2700000" algn="tl">
                    <a:srgbClr val="000000">
                      <a:alpha val="43137"/>
                    </a:srgbClr>
                  </a:outerShdw>
                </a:effectLst>
              </a:rPr>
              <a:t>بهره وری ساعت کار</a:t>
            </a:r>
            <a:r>
              <a:rPr lang="ar-SA" sz="4800">
                <a:solidFill>
                  <a:srgbClr val="FFC000"/>
                </a:solidFill>
                <a:effectLst>
                  <a:outerShdw blurRad="38100" dist="38100" dir="2700000" algn="tl">
                    <a:srgbClr val="000000">
                      <a:alpha val="43137"/>
                    </a:srgbClr>
                  </a:outerShdw>
                </a:effectLst>
              </a:rPr>
              <a:t>: </a:t>
            </a:r>
            <a:r>
              <a:rPr lang="fa-IR" sz="4400">
                <a:solidFill>
                  <a:srgbClr val="FFC000"/>
                </a:solidFill>
                <a:effectLst>
                  <a:outerShdw blurRad="38100" dist="38100" dir="2700000" algn="tl">
                    <a:srgbClr val="000000">
                      <a:alpha val="43137"/>
                    </a:srgbClr>
                  </a:outerShdw>
                </a:effectLst>
              </a:rPr>
              <a:t>طبق آمار رسمی منتشر شده توسط مجامع علمی، ساعات کار مفید در ژاپن 49 تا 60 ساعت در هفته است . این رقم در کره جنوبی به 54 تا 72 ساعت و در آمریکا 36 تا 40 ساعت در هفته است در صورتیکه در صنایع ما ساعات کار مفید هفتگی به 6 تا 9 ساعت می رسد. </a:t>
            </a:r>
            <a:endParaRPr lang="ar-SA" sz="4400">
              <a:solidFill>
                <a:srgbClr val="FFC000"/>
              </a:solidFill>
              <a:effectLst>
                <a:outerShdw blurRad="38100" dist="38100" dir="2700000" algn="tl">
                  <a:srgbClr val="000000">
                    <a:alpha val="43137"/>
                  </a:srgbClr>
                </a:outerShdw>
              </a:effectLst>
            </a:endParaRPr>
          </a:p>
        </p:txBody>
      </p:sp>
      <p:sp>
        <p:nvSpPr>
          <p:cNvPr id="62468"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62469" name="Text Box 5"/>
          <p:cNvSpPr txBox="1">
            <a:spLocks noChangeArrowheads="1"/>
          </p:cNvSpPr>
          <p:nvPr/>
        </p:nvSpPr>
        <p:spPr bwMode="auto">
          <a:xfrm>
            <a:off x="395288" y="908050"/>
            <a:ext cx="8208962"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(4)</a:t>
            </a:r>
            <a:endParaRPr lang="en-US" sz="50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63491" name="Rectangle 3"/>
          <p:cNvSpPr>
            <a:spLocks noChangeArrowheads="1"/>
          </p:cNvSpPr>
          <p:nvPr/>
        </p:nvSpPr>
        <p:spPr bwMode="auto">
          <a:xfrm rot="10800000">
            <a:off x="-1588" y="2332762"/>
            <a:ext cx="8848726" cy="4216539"/>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800">
                <a:solidFill>
                  <a:srgbClr val="FFC000"/>
                </a:solidFill>
                <a:effectLst>
                  <a:outerShdw blurRad="38100" dist="38100" dir="2700000" algn="tl">
                    <a:srgbClr val="000000">
                      <a:alpha val="43137"/>
                    </a:srgbClr>
                  </a:outerShdw>
                </a:effectLst>
              </a:rPr>
              <a:t>بهره وری انرژی</a:t>
            </a:r>
            <a:r>
              <a:rPr lang="ar-SA" sz="4800">
                <a:solidFill>
                  <a:srgbClr val="FFC000"/>
                </a:solidFill>
                <a:effectLst>
                  <a:outerShdw blurRad="38100" dist="38100" dir="2700000" algn="tl">
                    <a:srgbClr val="000000">
                      <a:alpha val="43137"/>
                    </a:srgbClr>
                  </a:outerShdw>
                </a:effectLst>
              </a:rPr>
              <a:t>: </a:t>
            </a:r>
            <a:r>
              <a:rPr lang="fa-IR" sz="4400">
                <a:solidFill>
                  <a:srgbClr val="FFC000"/>
                </a:solidFill>
                <a:effectLst>
                  <a:outerShdw blurRad="38100" dist="38100" dir="2700000" algn="tl">
                    <a:srgbClr val="000000">
                      <a:alpha val="43137"/>
                    </a:srgbClr>
                  </a:outerShdw>
                </a:effectLst>
              </a:rPr>
              <a:t>در زمینه مصرف انرژی، طبق آمار ارائه شده نرخ مصرف سرانه انرژی در ایران بالاترین نرخ مصرف سرانه در دنیاست. چنانچه مصرف انرژی در ایران را معادل 100 فرض کنیم، مصرف سرانه انرژی در چين 33، در هند 19 و اندونزی 14  می باشد.   </a:t>
            </a:r>
            <a:endParaRPr lang="ar-SA" sz="4400">
              <a:solidFill>
                <a:srgbClr val="FFC000"/>
              </a:solidFill>
              <a:effectLst>
                <a:outerShdw blurRad="38100" dist="38100" dir="2700000" algn="tl">
                  <a:srgbClr val="000000">
                    <a:alpha val="43137"/>
                  </a:srgbClr>
                </a:outerShdw>
              </a:effectLst>
            </a:endParaRPr>
          </a:p>
        </p:txBody>
      </p:sp>
      <p:sp>
        <p:nvSpPr>
          <p:cNvPr id="63492"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63493" name="Text Box 5"/>
          <p:cNvSpPr txBox="1">
            <a:spLocks noChangeArrowheads="1"/>
          </p:cNvSpPr>
          <p:nvPr/>
        </p:nvSpPr>
        <p:spPr bwMode="auto">
          <a:xfrm>
            <a:off x="395288" y="908050"/>
            <a:ext cx="8208962"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(5)</a:t>
            </a:r>
            <a:endParaRPr lang="en-US" sz="50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64515" name="Rectangle 3"/>
          <p:cNvSpPr>
            <a:spLocks noChangeArrowheads="1"/>
          </p:cNvSpPr>
          <p:nvPr/>
        </p:nvSpPr>
        <p:spPr bwMode="auto">
          <a:xfrm rot="10800000">
            <a:off x="0" y="1750487"/>
            <a:ext cx="8848725" cy="3785652"/>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800">
                <a:solidFill>
                  <a:srgbClr val="FFC000"/>
                </a:solidFill>
                <a:effectLst>
                  <a:outerShdw blurRad="38100" dist="38100" dir="2700000" algn="tl">
                    <a:srgbClr val="000000">
                      <a:alpha val="43137"/>
                    </a:srgbClr>
                  </a:outerShdw>
                </a:effectLst>
              </a:rPr>
              <a:t>تحقیق و توسعه</a:t>
            </a:r>
            <a:r>
              <a:rPr lang="ar-SA" sz="4800">
                <a:solidFill>
                  <a:srgbClr val="FFC000"/>
                </a:solidFill>
                <a:effectLst>
                  <a:outerShdw blurRad="38100" dist="38100" dir="2700000" algn="tl">
                    <a:srgbClr val="000000">
                      <a:alpha val="43137"/>
                    </a:srgbClr>
                  </a:outerShdw>
                </a:effectLst>
              </a:rPr>
              <a:t>:</a:t>
            </a:r>
            <a:endParaRPr lang="fa-IR" sz="4800">
              <a:solidFill>
                <a:srgbClr val="FFC000"/>
              </a:solidFill>
              <a:effectLst>
                <a:outerShdw blurRad="38100" dist="38100" dir="2700000" algn="tl">
                  <a:srgbClr val="000000">
                    <a:alpha val="43137"/>
                  </a:srgbClr>
                </a:outerShdw>
              </a:effectLst>
            </a:endParaRPr>
          </a:p>
          <a:p>
            <a:pPr marL="457200" indent="-457200" algn="just" rtl="1">
              <a:buFontTx/>
              <a:buChar char="-"/>
            </a:pPr>
            <a:r>
              <a:rPr lang="fa-IR" sz="4800">
                <a:solidFill>
                  <a:srgbClr val="FFC000"/>
                </a:solidFill>
                <a:effectLst>
                  <a:outerShdw blurRad="38100" dist="38100" dir="2700000" algn="tl">
                    <a:srgbClr val="000000">
                      <a:alpha val="43137"/>
                    </a:srgbClr>
                  </a:outerShdw>
                </a:effectLst>
              </a:rPr>
              <a:t>طبق آمار در دهه 1370، هزینه تحقیقات در آمریکا و سوئیس 185 دلاربرای هر نفر بوده، در حالیکه در ایران 5/1 دلار برای هر نفر بوده است.</a:t>
            </a:r>
          </a:p>
        </p:txBody>
      </p:sp>
      <p:sp>
        <p:nvSpPr>
          <p:cNvPr id="64516"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64517" name="Text Box 5"/>
          <p:cNvSpPr txBox="1">
            <a:spLocks noChangeArrowheads="1"/>
          </p:cNvSpPr>
          <p:nvPr/>
        </p:nvSpPr>
        <p:spPr bwMode="auto">
          <a:xfrm>
            <a:off x="395288" y="908050"/>
            <a:ext cx="8208962"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(6)</a:t>
            </a:r>
            <a:endParaRPr lang="en-US" sz="50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65539" name="Rectangle 3"/>
          <p:cNvSpPr>
            <a:spLocks noChangeArrowheads="1"/>
          </p:cNvSpPr>
          <p:nvPr/>
        </p:nvSpPr>
        <p:spPr bwMode="auto">
          <a:xfrm rot="10800000">
            <a:off x="-3175" y="2185224"/>
            <a:ext cx="8850313" cy="4524315"/>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4800">
                <a:solidFill>
                  <a:srgbClr val="FFC000"/>
                </a:solidFill>
                <a:effectLst>
                  <a:outerShdw blurRad="38100" dist="38100" dir="2700000" algn="tl">
                    <a:srgbClr val="000000">
                      <a:alpha val="43137"/>
                    </a:srgbClr>
                  </a:outerShdw>
                </a:effectLst>
              </a:rPr>
              <a:t>کتاب </a:t>
            </a:r>
            <a:r>
              <a:rPr lang="ar-SA" sz="4800">
                <a:solidFill>
                  <a:srgbClr val="FFC000"/>
                </a:solidFill>
                <a:effectLst>
                  <a:outerShdw blurRad="38100" dist="38100" dir="2700000" algn="tl">
                    <a:srgbClr val="000000">
                      <a:alpha val="43137"/>
                    </a:srgbClr>
                  </a:outerShdw>
                </a:effectLst>
              </a:rPr>
              <a:t>:</a:t>
            </a:r>
            <a:r>
              <a:rPr lang="fa-IR" sz="4800">
                <a:solidFill>
                  <a:srgbClr val="FFC000"/>
                </a:solidFill>
                <a:effectLst>
                  <a:outerShdw blurRad="38100" dist="38100" dir="2700000" algn="tl">
                    <a:srgbClr val="000000">
                      <a:alpha val="43137"/>
                    </a:srgbClr>
                  </a:outerShdw>
                </a:effectLst>
              </a:rPr>
              <a:t>طبق آمار سال 1368 در ایران 6289 عنوان کتاب منتشر شده است و این در حالی است که در همین سال در تایلند 8/1 برابر ایران، در سوئیس 1/2برابر ایران، در کره جنوبی 2/6 برابر ایران کتاب منتشر شده است.  </a:t>
            </a:r>
            <a:endParaRPr lang="ar-SA" sz="4400">
              <a:solidFill>
                <a:srgbClr val="FFC000"/>
              </a:solidFill>
              <a:effectLst>
                <a:outerShdw blurRad="38100" dist="38100" dir="2700000" algn="tl">
                  <a:srgbClr val="000000">
                    <a:alpha val="43137"/>
                  </a:srgbClr>
                </a:outerShdw>
              </a:effectLst>
            </a:endParaRPr>
          </a:p>
        </p:txBody>
      </p:sp>
      <p:sp>
        <p:nvSpPr>
          <p:cNvPr id="65540"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65541" name="Text Box 5"/>
          <p:cNvSpPr txBox="1">
            <a:spLocks noChangeArrowheads="1"/>
          </p:cNvSpPr>
          <p:nvPr/>
        </p:nvSpPr>
        <p:spPr bwMode="auto">
          <a:xfrm>
            <a:off x="395288" y="908050"/>
            <a:ext cx="8208962"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(7)</a:t>
            </a:r>
            <a:endParaRPr lang="en-US" sz="50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lvl="0">
              <a:spcBef>
                <a:spcPct val="50000"/>
              </a:spcBef>
            </a:pPr>
            <a:r>
              <a:rPr lang="fa-IR" sz="1400" dirty="0" smtClean="0">
                <a:solidFill>
                  <a:srgbClr val="FFC000"/>
                </a:solidFill>
                <a:effectLst>
                  <a:outerShdw blurRad="38100" dist="38100" dir="2700000" algn="tl">
                    <a:srgbClr val="000000">
                      <a:alpha val="43137"/>
                    </a:srgbClr>
                  </a:outerShdw>
                </a:effectLst>
                <a:cs typeface="2  Bardiya" pitchFamily="2" charset="-78"/>
              </a:rPr>
              <a:t>فصل دوم: ضرورت مديريت فراگير بهره وری </a:t>
            </a:r>
            <a:endParaRPr lang="en-US" sz="1400" dirty="0">
              <a:solidFill>
                <a:srgbClr val="FFC000"/>
              </a:solidFill>
              <a:effectLst>
                <a:outerShdw blurRad="38100" dist="38100" dir="2700000" algn="tl">
                  <a:srgbClr val="000000">
                    <a:alpha val="43137"/>
                  </a:srgbClr>
                </a:outerShdw>
              </a:effectLst>
              <a:cs typeface="2  Bardiya" pitchFamily="2" charset="-78"/>
            </a:endParaRPr>
          </a:p>
        </p:txBody>
      </p:sp>
      <p:sp>
        <p:nvSpPr>
          <p:cNvPr id="66563" name="Rectangle 3"/>
          <p:cNvSpPr>
            <a:spLocks noChangeArrowheads="1"/>
          </p:cNvSpPr>
          <p:nvPr/>
        </p:nvSpPr>
        <p:spPr bwMode="auto">
          <a:xfrm rot="10800000">
            <a:off x="-1588" y="1674813"/>
            <a:ext cx="8853488" cy="5122862"/>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fa-IR" sz="3600">
                <a:solidFill>
                  <a:srgbClr val="FFC000"/>
                </a:solidFill>
                <a:effectLst>
                  <a:outerShdw blurRad="38100" dist="38100" dir="2700000" algn="tl">
                    <a:srgbClr val="000000">
                      <a:alpha val="43137"/>
                    </a:srgbClr>
                  </a:outerShdw>
                </a:effectLst>
              </a:rPr>
              <a:t>چالشهایی که مؤسسات و سازمانهای ایرانی در آینده با آن روبرو خواهند بود عبارتند از:</a:t>
            </a:r>
          </a:p>
          <a:p>
            <a:pPr marL="457200" indent="-457200" algn="just" rtl="1"/>
            <a:r>
              <a:rPr lang="fa-IR" sz="3200">
                <a:solidFill>
                  <a:srgbClr val="FFC000"/>
                </a:solidFill>
                <a:effectLst>
                  <a:outerShdw blurRad="38100" dist="38100" dir="2700000" algn="tl">
                    <a:srgbClr val="000000">
                      <a:alpha val="43137"/>
                    </a:srgbClr>
                  </a:outerShdw>
                </a:effectLst>
              </a:rPr>
              <a:t>الف-</a:t>
            </a:r>
            <a:r>
              <a:rPr lang="fa-IR" sz="3000">
                <a:solidFill>
                  <a:srgbClr val="FFC000"/>
                </a:solidFill>
                <a:effectLst>
                  <a:outerShdw blurRad="38100" dist="38100" dir="2700000" algn="tl">
                    <a:srgbClr val="000000">
                      <a:alpha val="43137"/>
                    </a:srgbClr>
                  </a:outerShdw>
                </a:effectLst>
              </a:rPr>
              <a:t>کاهش شدید درآمدهای ارزی کشور.</a:t>
            </a:r>
          </a:p>
          <a:p>
            <a:pPr marL="457200" indent="-457200" algn="just" rtl="1"/>
            <a:r>
              <a:rPr lang="fa-IR" sz="3000">
                <a:solidFill>
                  <a:srgbClr val="FFC000"/>
                </a:solidFill>
                <a:effectLst>
                  <a:outerShdw blurRad="38100" dist="38100" dir="2700000" algn="tl">
                    <a:srgbClr val="000000">
                      <a:alpha val="43137"/>
                    </a:srgbClr>
                  </a:outerShdw>
                </a:effectLst>
              </a:rPr>
              <a:t>ب- کاهش بودجه حقیقی دولت.</a:t>
            </a:r>
          </a:p>
          <a:p>
            <a:pPr marL="457200" indent="-457200" algn="just" rtl="1"/>
            <a:r>
              <a:rPr lang="fa-IR" sz="3000">
                <a:solidFill>
                  <a:srgbClr val="FFC000"/>
                </a:solidFill>
                <a:effectLst>
                  <a:outerShdw blurRad="38100" dist="38100" dir="2700000" algn="tl">
                    <a:srgbClr val="000000">
                      <a:alpha val="43137"/>
                    </a:srgbClr>
                  </a:outerShdw>
                </a:effectLst>
              </a:rPr>
              <a:t>پ- واگذاری شرکتهای دولتی به بخش خصوصی.</a:t>
            </a:r>
          </a:p>
          <a:p>
            <a:pPr marL="457200" indent="-457200" algn="just" rtl="1"/>
            <a:r>
              <a:rPr lang="fa-IR" sz="3000">
                <a:solidFill>
                  <a:srgbClr val="FFC000"/>
                </a:solidFill>
                <a:effectLst>
                  <a:outerShdw blurRad="38100" dist="38100" dir="2700000" algn="tl">
                    <a:srgbClr val="000000">
                      <a:alpha val="43137"/>
                    </a:srgbClr>
                  </a:outerShdw>
                </a:effectLst>
              </a:rPr>
              <a:t>ت- افزایش بیکاری.</a:t>
            </a:r>
          </a:p>
          <a:p>
            <a:pPr marL="457200" indent="-457200" algn="just" rtl="1"/>
            <a:r>
              <a:rPr lang="fa-IR" sz="3000">
                <a:solidFill>
                  <a:srgbClr val="FFC000"/>
                </a:solidFill>
                <a:effectLst>
                  <a:outerShdw blurRad="38100" dist="38100" dir="2700000" algn="tl">
                    <a:srgbClr val="000000">
                      <a:alpha val="43137"/>
                    </a:srgbClr>
                  </a:outerShdw>
                </a:effectLst>
              </a:rPr>
              <a:t>ث-تقاضای روزافزون برای خدمات زیر بنایی، آموزش و بهداشتی.</a:t>
            </a:r>
          </a:p>
          <a:p>
            <a:pPr marL="457200" indent="-457200" algn="just" rtl="1"/>
            <a:r>
              <a:rPr lang="fa-IR" sz="3000">
                <a:solidFill>
                  <a:srgbClr val="FFC000"/>
                </a:solidFill>
                <a:effectLst>
                  <a:outerShdw blurRad="38100" dist="38100" dir="2700000" algn="tl">
                    <a:srgbClr val="000000">
                      <a:alpha val="43137"/>
                    </a:srgbClr>
                  </a:outerShdw>
                </a:effectLst>
              </a:rPr>
              <a:t>ج- استهلاک صنایع و ساختارهای کشور.</a:t>
            </a:r>
          </a:p>
          <a:p>
            <a:pPr marL="457200" indent="-457200" algn="just" rtl="1"/>
            <a:r>
              <a:rPr lang="fa-IR" sz="3000">
                <a:solidFill>
                  <a:srgbClr val="FFC000"/>
                </a:solidFill>
                <a:effectLst>
                  <a:outerShdw blurRad="38100" dist="38100" dir="2700000" algn="tl">
                    <a:srgbClr val="000000">
                      <a:alpha val="43137"/>
                    </a:srgbClr>
                  </a:outerShdw>
                </a:effectLst>
              </a:rPr>
              <a:t>لذا تنها راه برون رفت از تنگناهای فوق، مدیریت جامع بهره وری نگرشی استراتژیک و اجرای مدیریت در سازمانهاست</a:t>
            </a:r>
            <a:r>
              <a:rPr lang="fa-IR" sz="3800">
                <a:solidFill>
                  <a:srgbClr val="FFC000"/>
                </a:solidFill>
                <a:effectLst>
                  <a:outerShdw blurRad="38100" dist="38100" dir="2700000" algn="tl">
                    <a:srgbClr val="000000">
                      <a:alpha val="43137"/>
                    </a:srgbClr>
                  </a:outerShdw>
                </a:effectLst>
              </a:rPr>
              <a:t>.</a:t>
            </a:r>
            <a:r>
              <a:rPr lang="fa-IR" sz="4600">
                <a:solidFill>
                  <a:srgbClr val="FFC000"/>
                </a:solidFill>
                <a:effectLst>
                  <a:outerShdw blurRad="38100" dist="38100" dir="2700000" algn="tl">
                    <a:srgbClr val="000000">
                      <a:alpha val="43137"/>
                    </a:srgbClr>
                  </a:outerShdw>
                </a:effectLst>
              </a:rPr>
              <a:t> </a:t>
            </a:r>
            <a:endParaRPr lang="ar-SA" sz="4400">
              <a:solidFill>
                <a:srgbClr val="FFC000"/>
              </a:solidFill>
              <a:effectLst>
                <a:outerShdw blurRad="38100" dist="38100" dir="2700000" algn="tl">
                  <a:srgbClr val="000000">
                    <a:alpha val="43137"/>
                  </a:srgbClr>
                </a:outerShdw>
              </a:effectLst>
            </a:endParaRPr>
          </a:p>
        </p:txBody>
      </p:sp>
      <p:sp>
        <p:nvSpPr>
          <p:cNvPr id="66564"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solidFill>
                <a:srgbClr val="FFC000"/>
              </a:solidFill>
              <a:effectLst>
                <a:outerShdw blurRad="38100" dist="38100" dir="2700000" algn="tl">
                  <a:srgbClr val="000000">
                    <a:alpha val="43137"/>
                  </a:srgbClr>
                </a:outerShdw>
              </a:effectLst>
            </a:endParaRPr>
          </a:p>
        </p:txBody>
      </p:sp>
      <p:sp>
        <p:nvSpPr>
          <p:cNvPr id="66565" name="Text Box 5"/>
          <p:cNvSpPr txBox="1">
            <a:spLocks noChangeArrowheads="1"/>
          </p:cNvSpPr>
          <p:nvPr/>
        </p:nvSpPr>
        <p:spPr bwMode="auto">
          <a:xfrm>
            <a:off x="395288" y="620713"/>
            <a:ext cx="8208962" cy="854075"/>
          </a:xfrm>
          <a:prstGeom prst="rect">
            <a:avLst/>
          </a:prstGeom>
          <a:noFill/>
          <a:ln w="9525" algn="ctr">
            <a:noFill/>
            <a:miter lim="800000"/>
            <a:headEnd/>
            <a:tailEnd/>
          </a:ln>
          <a:effectLst/>
        </p:spPr>
        <p:txBody>
          <a:bodyPr>
            <a:spAutoFit/>
          </a:bodyPr>
          <a:lstStyle/>
          <a:p>
            <a:pPr>
              <a:spcBef>
                <a:spcPct val="50000"/>
              </a:spcBef>
            </a:pPr>
            <a:r>
              <a:rPr lang="fa-IR" sz="5000">
                <a:solidFill>
                  <a:srgbClr val="FFC000"/>
                </a:solidFill>
                <a:effectLst>
                  <a:outerShdw blurRad="38100" dist="38100" dir="2700000" algn="tl">
                    <a:srgbClr val="000000">
                      <a:alpha val="43137"/>
                    </a:srgbClr>
                  </a:outerShdw>
                </a:effectLst>
              </a:rPr>
              <a:t>بهره وری در ایران (8)</a:t>
            </a:r>
            <a:endParaRPr lang="en-US" sz="5000">
              <a:solidFill>
                <a:srgbClr val="FFC000"/>
              </a:solidFill>
              <a:effectLst>
                <a:outerShdw blurRad="38100" dist="38100" dir="2700000" algn="tl">
                  <a:srgbClr val="000000">
                    <a:alpha val="43137"/>
                  </a:srgbClr>
                </a:outerShdw>
              </a:effectLst>
            </a:endParaRPr>
          </a:p>
        </p:txBody>
      </p:sp>
    </p:spTree>
  </p:cSld>
  <p:clrMapOvr>
    <a:masterClrMapping/>
  </p:clrMapOvr>
  <p:transition>
    <p:split orient="vert"/>
  </p:transition>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ChangeArrowheads="1"/>
          </p:cNvSpPr>
          <p:nvPr/>
        </p:nvSpPr>
        <p:spPr bwMode="auto">
          <a:xfrm>
            <a:off x="0" y="1700213"/>
            <a:ext cx="9144000" cy="639762"/>
          </a:xfrm>
          <a:prstGeom prst="rect">
            <a:avLst/>
          </a:prstGeom>
          <a:noFill/>
          <a:ln w="9525" algn="ctr">
            <a:noFill/>
            <a:miter lim="800000"/>
            <a:headEnd/>
            <a:tailEnd/>
          </a:ln>
          <a:effectLst/>
        </p:spPr>
        <p:txBody>
          <a:bodyPr anchor="ctr"/>
          <a:lstStyle/>
          <a:p>
            <a:pPr algn="r" rtl="1">
              <a:buFontTx/>
              <a:buBlip>
                <a:blip r:embed="rId2"/>
              </a:buBlip>
            </a:pPr>
            <a:r>
              <a:rPr lang="fa-IR">
                <a:solidFill>
                  <a:schemeClr val="tx2"/>
                </a:solidFill>
                <a:cs typeface="Nazanin" pitchFamily="2" charset="-78"/>
              </a:rPr>
              <a:t>      </a:t>
            </a:r>
            <a:r>
              <a:rPr lang="ar-SA">
                <a:solidFill>
                  <a:schemeClr val="tx2"/>
                </a:solidFill>
                <a:latin typeface="Times New Roman" pitchFamily="18" charset="0"/>
                <a:ea typeface="MS Mincho" pitchFamily="49" charset="-128"/>
                <a:cs typeface="Yagut" pitchFamily="2" charset="-78"/>
              </a:rPr>
              <a:t>- </a:t>
            </a:r>
            <a:r>
              <a:rPr lang="fa-IR">
                <a:solidFill>
                  <a:schemeClr val="tx2"/>
                </a:solidFill>
              </a:rPr>
              <a:t>دور</a:t>
            </a:r>
            <a:r>
              <a:rPr lang="ar-SA">
                <a:solidFill>
                  <a:schemeClr val="tx2"/>
                </a:solidFill>
              </a:rPr>
              <a:t> بهره وري</a:t>
            </a:r>
            <a:r>
              <a:rPr lang="en-US">
                <a:solidFill>
                  <a:schemeClr val="tx2"/>
                </a:solidFill>
              </a:rPr>
              <a:t/>
            </a:r>
            <a:br>
              <a:rPr lang="en-US">
                <a:solidFill>
                  <a:schemeClr val="tx2"/>
                </a:solidFill>
              </a:rPr>
            </a:br>
            <a:endParaRPr lang="en-US">
              <a:solidFill>
                <a:schemeClr val="tx2"/>
              </a:solidFill>
            </a:endParaRPr>
          </a:p>
        </p:txBody>
      </p:sp>
      <p:sp>
        <p:nvSpPr>
          <p:cNvPr id="67587" name="Rectangle 3"/>
          <p:cNvSpPr>
            <a:spLocks noChangeArrowheads="1"/>
          </p:cNvSpPr>
          <p:nvPr/>
        </p:nvSpPr>
        <p:spPr bwMode="auto">
          <a:xfrm>
            <a:off x="0" y="1916113"/>
            <a:ext cx="9144000" cy="1000125"/>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cs typeface="Nazanin" pitchFamily="2" charset="-78"/>
              </a:rPr>
              <a:t>     </a:t>
            </a:r>
            <a:r>
              <a:rPr lang="ar-SA" sz="2300">
                <a:solidFill>
                  <a:schemeClr val="tx2"/>
                </a:solidFill>
                <a:latin typeface="Times New Roman" pitchFamily="18" charset="0"/>
                <a:ea typeface="MS Mincho" pitchFamily="49" charset="-128"/>
                <a:cs typeface="Yagut" pitchFamily="2" charset="-78"/>
              </a:rPr>
              <a:t>- </a:t>
            </a:r>
            <a:r>
              <a:rPr lang="fa-IR">
                <a:solidFill>
                  <a:schemeClr val="tx2"/>
                </a:solidFill>
              </a:rPr>
              <a:t>مرحله سنجش و اندازه گيری </a:t>
            </a:r>
            <a:endParaRPr lang="en-US">
              <a:solidFill>
                <a:schemeClr val="tx2"/>
              </a:solidFill>
            </a:endParaRPr>
          </a:p>
        </p:txBody>
      </p:sp>
      <p:sp>
        <p:nvSpPr>
          <p:cNvPr id="67588" name="Rectangle 4"/>
          <p:cNvSpPr>
            <a:spLocks noChangeArrowheads="1"/>
          </p:cNvSpPr>
          <p:nvPr/>
        </p:nvSpPr>
        <p:spPr bwMode="auto">
          <a:xfrm>
            <a:off x="0" y="2781300"/>
            <a:ext cx="9144000" cy="719138"/>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cs typeface="Nazanin" pitchFamily="2" charset="-78"/>
              </a:rPr>
              <a:t>     </a:t>
            </a:r>
            <a:r>
              <a:rPr lang="ar-SA" sz="1900">
                <a:solidFill>
                  <a:schemeClr val="tx2"/>
                </a:solidFill>
                <a:latin typeface="Courier New" pitchFamily="49" charset="0"/>
                <a:ea typeface="MS Mincho" pitchFamily="49" charset="-128"/>
                <a:cs typeface="Yagut" pitchFamily="2" charset="-78"/>
              </a:rPr>
              <a:t>- </a:t>
            </a:r>
            <a:r>
              <a:rPr lang="fa-IR">
                <a:solidFill>
                  <a:schemeClr val="tx2"/>
                </a:solidFill>
              </a:rPr>
              <a:t>مدل بهره وری فراگير</a:t>
            </a:r>
            <a:endParaRPr lang="en-US">
              <a:solidFill>
                <a:schemeClr val="tx2"/>
              </a:solidFill>
            </a:endParaRPr>
          </a:p>
        </p:txBody>
      </p:sp>
      <p:sp>
        <p:nvSpPr>
          <p:cNvPr id="67589" name="Text Box 5"/>
          <p:cNvSpPr txBox="1">
            <a:spLocks noChangeArrowheads="1"/>
          </p:cNvSpPr>
          <p:nvPr/>
        </p:nvSpPr>
        <p:spPr bwMode="auto">
          <a:xfrm>
            <a:off x="0" y="5300663"/>
            <a:ext cx="9144000" cy="1295400"/>
          </a:xfrm>
          <a:prstGeom prst="rect">
            <a:avLst/>
          </a:prstGeom>
          <a:noFill/>
          <a:ln w="9525" algn="ctr">
            <a:noFill/>
            <a:miter lim="800000"/>
            <a:headEnd/>
            <a:tailEnd/>
          </a:ln>
          <a:effectLst/>
        </p:spPr>
        <p:txBody>
          <a:bodyPr anchor="ctr"/>
          <a:lstStyle/>
          <a:p>
            <a:pPr algn="r"/>
            <a:r>
              <a:rPr lang="fa-IR" sz="2800">
                <a:solidFill>
                  <a:schemeClr val="tx2"/>
                </a:solidFill>
                <a:ea typeface="Times New Roman" pitchFamily="18" charset="0"/>
                <a:cs typeface="Nazanin" pitchFamily="2" charset="-78"/>
              </a:rPr>
              <a:t>     </a:t>
            </a:r>
            <a:r>
              <a:rPr lang="fa-IR">
                <a:solidFill>
                  <a:schemeClr val="tx2"/>
                </a:solidFill>
                <a:ea typeface="Times New Roman" pitchFamily="18" charset="0"/>
              </a:rPr>
              <a:t> </a:t>
            </a:r>
            <a:endParaRPr lang="en-US" sz="2200">
              <a:solidFill>
                <a:schemeClr val="tx2"/>
              </a:solidFill>
              <a:ea typeface="Times New Roman" pitchFamily="18" charset="0"/>
            </a:endParaRPr>
          </a:p>
        </p:txBody>
      </p:sp>
      <p:sp>
        <p:nvSpPr>
          <p:cNvPr id="67590" name="Text Box 6"/>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indent="-342900">
              <a:spcBef>
                <a:spcPct val="50000"/>
              </a:spcBef>
            </a:pPr>
            <a:r>
              <a:rPr lang="fa-IR" sz="1400" dirty="0">
                <a:solidFill>
                  <a:schemeClr val="tx2"/>
                </a:solidFill>
                <a:cs typeface="2  Bardiya" pitchFamily="2" charset="-78"/>
              </a:rPr>
              <a:t>فصل سوم: مفهوم و فلسفه مدیریت فراگير بهره وری </a:t>
            </a:r>
            <a:endParaRPr lang="en-US" sz="1400" dirty="0">
              <a:solidFill>
                <a:schemeClr val="tx2"/>
              </a:solidFill>
              <a:cs typeface="2  Bardiya" pitchFamily="2" charset="-78"/>
            </a:endParaRPr>
          </a:p>
        </p:txBody>
      </p:sp>
      <p:sp>
        <p:nvSpPr>
          <p:cNvPr id="67591" name="Text Box 7"/>
          <p:cNvSpPr txBox="1">
            <a:spLocks noChangeArrowheads="1"/>
          </p:cNvSpPr>
          <p:nvPr/>
        </p:nvSpPr>
        <p:spPr bwMode="auto">
          <a:xfrm>
            <a:off x="2819400" y="911225"/>
            <a:ext cx="3524250" cy="671513"/>
          </a:xfrm>
          <a:prstGeom prst="rect">
            <a:avLst/>
          </a:prstGeom>
          <a:noFill/>
          <a:ln w="9525" algn="ctr">
            <a:noFill/>
            <a:miter lim="800000"/>
            <a:headEnd/>
            <a:tailEnd/>
          </a:ln>
          <a:effectLst/>
        </p:spPr>
        <p:txBody>
          <a:bodyPr wrap="none">
            <a:spAutoFit/>
          </a:bodyPr>
          <a:lstStyle/>
          <a:p>
            <a:r>
              <a:rPr lang="fa-IR" sz="3800">
                <a:solidFill>
                  <a:schemeClr val="tx2"/>
                </a:solidFill>
              </a:rPr>
              <a:t>رئوس مطالب فصل سوم </a:t>
            </a:r>
            <a:endParaRPr lang="en-US" sz="3800">
              <a:solidFill>
                <a:schemeClr val="tx2"/>
              </a:solidFill>
            </a:endParaRPr>
          </a:p>
        </p:txBody>
      </p:sp>
      <p:sp>
        <p:nvSpPr>
          <p:cNvPr id="67592" name="Rectangle 8"/>
          <p:cNvSpPr>
            <a:spLocks noChangeArrowheads="1"/>
          </p:cNvSpPr>
          <p:nvPr/>
        </p:nvSpPr>
        <p:spPr bwMode="auto">
          <a:xfrm>
            <a:off x="4586093" y="3573463"/>
            <a:ext cx="4669228" cy="492443"/>
          </a:xfrm>
          <a:prstGeom prst="rect">
            <a:avLst/>
          </a:prstGeom>
          <a:noFill/>
          <a:ln w="9525" algn="ctr">
            <a:noFill/>
            <a:miter lim="800000"/>
            <a:headEnd/>
            <a:tailEnd/>
          </a:ln>
          <a:effectLst/>
        </p:spPr>
        <p:txBody>
          <a:bodyPr wrap="none">
            <a:spAutoFit/>
          </a:bodyPr>
          <a:lstStyle/>
          <a:p>
            <a:pPr rtl="1">
              <a:buFontTx/>
              <a:buBlip>
                <a:blip r:embed="rId2"/>
              </a:buBlip>
            </a:pPr>
            <a:r>
              <a:rPr lang="fa-IR">
                <a:solidFill>
                  <a:schemeClr val="tx2"/>
                </a:solidFill>
              </a:rPr>
              <a:t>       </a:t>
            </a:r>
            <a:r>
              <a:rPr lang="ar-SA">
                <a:solidFill>
                  <a:schemeClr val="tx2"/>
                </a:solidFill>
              </a:rPr>
              <a:t>- </a:t>
            </a:r>
            <a:r>
              <a:rPr lang="fa-IR">
                <a:solidFill>
                  <a:schemeClr val="tx2"/>
                </a:solidFill>
              </a:rPr>
              <a:t>مدل بهره وری فراگير دکتر سومانث </a:t>
            </a:r>
            <a:endParaRPr lang="en-US">
              <a:solidFill>
                <a:schemeClr val="tx2"/>
              </a:solidFill>
            </a:endParaRPr>
          </a:p>
        </p:txBody>
      </p:sp>
      <p:sp>
        <p:nvSpPr>
          <p:cNvPr id="67593" name="Rectangle 9"/>
          <p:cNvSpPr>
            <a:spLocks noChangeArrowheads="1"/>
          </p:cNvSpPr>
          <p:nvPr/>
        </p:nvSpPr>
        <p:spPr bwMode="auto">
          <a:xfrm>
            <a:off x="5508625" y="4292600"/>
            <a:ext cx="4572000" cy="488950"/>
          </a:xfrm>
          <a:prstGeom prst="rect">
            <a:avLst/>
          </a:prstGeom>
          <a:noFill/>
          <a:ln w="9525" algn="ctr">
            <a:noFill/>
            <a:miter lim="800000"/>
            <a:headEnd/>
            <a:tailEnd/>
          </a:ln>
          <a:effectLst/>
        </p:spPr>
        <p:txBody>
          <a:bodyPr>
            <a:spAutoFit/>
          </a:bodyPr>
          <a:lstStyle/>
          <a:p>
            <a:pPr rtl="1">
              <a:buFontTx/>
              <a:buBlip>
                <a:blip r:embed="rId2"/>
              </a:buBlip>
            </a:pPr>
            <a:r>
              <a:rPr lang="fa-IR">
                <a:solidFill>
                  <a:schemeClr val="tx2"/>
                </a:solidFill>
              </a:rPr>
              <a:t>     </a:t>
            </a:r>
            <a:r>
              <a:rPr lang="ar-SA">
                <a:solidFill>
                  <a:schemeClr val="tx2"/>
                </a:solidFill>
              </a:rPr>
              <a:t>-</a:t>
            </a:r>
            <a:r>
              <a:rPr lang="fa-IR">
                <a:solidFill>
                  <a:schemeClr val="tx2"/>
                </a:solidFill>
              </a:rPr>
              <a:t> ارزيابی بهره وری  </a:t>
            </a:r>
            <a:endParaRPr lang="en-US">
              <a:solidFill>
                <a:schemeClr val="tx2"/>
              </a:solidFill>
            </a:endParaRPr>
          </a:p>
        </p:txBody>
      </p:sp>
      <p:sp>
        <p:nvSpPr>
          <p:cNvPr id="67594" name="Rectangle 10"/>
          <p:cNvSpPr>
            <a:spLocks noChangeArrowheads="1"/>
          </p:cNvSpPr>
          <p:nvPr/>
        </p:nvSpPr>
        <p:spPr bwMode="auto">
          <a:xfrm>
            <a:off x="3632200" y="4941888"/>
            <a:ext cx="5511800" cy="488950"/>
          </a:xfrm>
          <a:prstGeom prst="rect">
            <a:avLst/>
          </a:prstGeom>
          <a:noFill/>
          <a:ln w="9525" algn="ctr">
            <a:noFill/>
            <a:miter lim="800000"/>
            <a:headEnd/>
            <a:tailEnd/>
          </a:ln>
          <a:effectLst/>
        </p:spPr>
        <p:txBody>
          <a:bodyPr wrap="none">
            <a:spAutoFit/>
          </a:bodyPr>
          <a:lstStyle/>
          <a:p>
            <a:pPr rtl="1">
              <a:buFontTx/>
              <a:buBlip>
                <a:blip r:embed="rId2"/>
              </a:buBlip>
            </a:pPr>
            <a:r>
              <a:rPr lang="fa-IR">
                <a:solidFill>
                  <a:schemeClr val="tx2"/>
                </a:solidFill>
              </a:rPr>
              <a:t>     </a:t>
            </a:r>
            <a:r>
              <a:rPr lang="ar-SA">
                <a:solidFill>
                  <a:schemeClr val="tx2"/>
                </a:solidFill>
              </a:rPr>
              <a:t>- </a:t>
            </a:r>
            <a:r>
              <a:rPr lang="fa-IR">
                <a:solidFill>
                  <a:schemeClr val="tx2"/>
                </a:solidFill>
              </a:rPr>
              <a:t>مرحله تهيه برنامه عملياتی برای بهبود بهره وری  </a:t>
            </a:r>
            <a:endParaRPr lang="en-US">
              <a:solidFill>
                <a:schemeClr val="tx2"/>
              </a:solidFill>
            </a:endParaRPr>
          </a:p>
        </p:txBody>
      </p:sp>
      <p:sp>
        <p:nvSpPr>
          <p:cNvPr id="67595" name="Rectangle 11"/>
          <p:cNvSpPr>
            <a:spLocks noChangeArrowheads="1"/>
          </p:cNvSpPr>
          <p:nvPr/>
        </p:nvSpPr>
        <p:spPr bwMode="auto">
          <a:xfrm>
            <a:off x="5724525" y="5516563"/>
            <a:ext cx="3770313" cy="488950"/>
          </a:xfrm>
          <a:prstGeom prst="rect">
            <a:avLst/>
          </a:prstGeom>
          <a:noFill/>
          <a:ln w="9525" algn="ctr">
            <a:noFill/>
            <a:miter lim="800000"/>
            <a:headEnd/>
            <a:tailEnd/>
          </a:ln>
          <a:effectLst/>
        </p:spPr>
        <p:txBody>
          <a:bodyPr>
            <a:spAutoFit/>
          </a:bodyPr>
          <a:lstStyle/>
          <a:p>
            <a:pPr rtl="1">
              <a:buFontTx/>
              <a:buBlip>
                <a:blip r:embed="rId2"/>
              </a:buBlip>
            </a:pPr>
            <a:r>
              <a:rPr lang="fa-IR">
                <a:solidFill>
                  <a:schemeClr val="tx2"/>
                </a:solidFill>
              </a:rPr>
              <a:t>     - مرحله بهبود بهره وری</a:t>
            </a:r>
            <a:endParaRPr lang="en-US">
              <a:solidFill>
                <a:schemeClr val="tx2"/>
              </a:solidFill>
            </a:endParaRPr>
          </a:p>
        </p:txBody>
      </p:sp>
      <p:sp>
        <p:nvSpPr>
          <p:cNvPr id="67596" name="Rectangle 12"/>
          <p:cNvSpPr>
            <a:spLocks noChangeArrowheads="1"/>
          </p:cNvSpPr>
          <p:nvPr/>
        </p:nvSpPr>
        <p:spPr bwMode="auto">
          <a:xfrm>
            <a:off x="5580063" y="6092825"/>
            <a:ext cx="3770312" cy="488950"/>
          </a:xfrm>
          <a:prstGeom prst="rect">
            <a:avLst/>
          </a:prstGeom>
          <a:noFill/>
          <a:ln w="9525" algn="ctr">
            <a:noFill/>
            <a:miter lim="800000"/>
            <a:headEnd/>
            <a:tailEnd/>
          </a:ln>
          <a:effectLst/>
        </p:spPr>
        <p:txBody>
          <a:bodyPr>
            <a:spAutoFit/>
          </a:bodyPr>
          <a:lstStyle/>
          <a:p>
            <a:pPr rtl="1">
              <a:buFontTx/>
              <a:buBlip>
                <a:blip r:embed="rId2"/>
              </a:buBlip>
            </a:pPr>
            <a:r>
              <a:rPr lang="fa-IR">
                <a:solidFill>
                  <a:schemeClr val="tx2"/>
                </a:solidFill>
              </a:rPr>
              <a:t>     - مديريت  بهره وری فراگير</a:t>
            </a:r>
            <a:endParaRPr lang="en-US">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slide(fromBottom)">
                                      <p:cBhvr>
                                        <p:cTn id="7" dur="500"/>
                                        <p:tgtEl>
                                          <p:spTgt spid="6758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67587"/>
                                        </p:tgtEl>
                                        <p:attrNameLst>
                                          <p:attrName>style.visibility</p:attrName>
                                        </p:attrNameLst>
                                      </p:cBhvr>
                                      <p:to>
                                        <p:strVal val="visible"/>
                                      </p:to>
                                    </p:set>
                                    <p:animEffect transition="in" filter="slide(fromBottom)">
                                      <p:cBhvr>
                                        <p:cTn id="12" dur="500"/>
                                        <p:tgtEl>
                                          <p:spTgt spid="6758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67588"/>
                                        </p:tgtEl>
                                        <p:attrNameLst>
                                          <p:attrName>style.visibility</p:attrName>
                                        </p:attrNameLst>
                                      </p:cBhvr>
                                      <p:to>
                                        <p:strVal val="visible"/>
                                      </p:to>
                                    </p:set>
                                    <p:animEffect transition="in" filter="slide(fromBottom)">
                                      <p:cBhvr>
                                        <p:cTn id="17" dur="500"/>
                                        <p:tgtEl>
                                          <p:spTgt spid="67588"/>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grpId="0" nodeType="clickEffect">
                                  <p:stCondLst>
                                    <p:cond delay="0"/>
                                  </p:stCondLst>
                                  <p:childTnLst>
                                    <p:set>
                                      <p:cBhvr>
                                        <p:cTn id="21" dur="1" fill="hold">
                                          <p:stCondLst>
                                            <p:cond delay="0"/>
                                          </p:stCondLst>
                                        </p:cTn>
                                        <p:tgtEl>
                                          <p:spTgt spid="67589"/>
                                        </p:tgtEl>
                                        <p:attrNameLst>
                                          <p:attrName>style.visibility</p:attrName>
                                        </p:attrNameLst>
                                      </p:cBhvr>
                                      <p:to>
                                        <p:strVal val="visible"/>
                                      </p:to>
                                    </p:set>
                                    <p:animEffect transition="in" filter="slide(fromBottom)">
                                      <p:cBhvr>
                                        <p:cTn id="22" dur="500"/>
                                        <p:tgtEl>
                                          <p:spTgt spid="6758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7592"/>
                                        </p:tgtEl>
                                        <p:attrNameLst>
                                          <p:attrName>style.visibility</p:attrName>
                                        </p:attrNameLst>
                                      </p:cBhvr>
                                      <p:to>
                                        <p:strVal val="visible"/>
                                      </p:to>
                                    </p:set>
                                    <p:animEffect transition="in" filter="blinds(horizontal)">
                                      <p:cBhvr>
                                        <p:cTn id="27" dur="500"/>
                                        <p:tgtEl>
                                          <p:spTgt spid="67592"/>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67593"/>
                                        </p:tgtEl>
                                        <p:attrNameLst>
                                          <p:attrName>style.visibility</p:attrName>
                                        </p:attrNameLst>
                                      </p:cBhvr>
                                      <p:to>
                                        <p:strVal val="visible"/>
                                      </p:to>
                                    </p:set>
                                    <p:animEffect transition="in" filter="blinds(horizontal)">
                                      <p:cBhvr>
                                        <p:cTn id="32" dur="500"/>
                                        <p:tgtEl>
                                          <p:spTgt spid="67593"/>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7594"/>
                                        </p:tgtEl>
                                        <p:attrNameLst>
                                          <p:attrName>style.visibility</p:attrName>
                                        </p:attrNameLst>
                                      </p:cBhvr>
                                      <p:to>
                                        <p:strVal val="visible"/>
                                      </p:to>
                                    </p:set>
                                    <p:animEffect transition="in" filter="blinds(horizontal)">
                                      <p:cBhvr>
                                        <p:cTn id="37" dur="500"/>
                                        <p:tgtEl>
                                          <p:spTgt spid="67594"/>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67595"/>
                                        </p:tgtEl>
                                        <p:attrNameLst>
                                          <p:attrName>style.visibility</p:attrName>
                                        </p:attrNameLst>
                                      </p:cBhvr>
                                      <p:to>
                                        <p:strVal val="visible"/>
                                      </p:to>
                                    </p:set>
                                    <p:animEffect transition="in" filter="blinds(horizontal)">
                                      <p:cBhvr>
                                        <p:cTn id="42" dur="500"/>
                                        <p:tgtEl>
                                          <p:spTgt spid="67595"/>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67596"/>
                                        </p:tgtEl>
                                        <p:attrNameLst>
                                          <p:attrName>style.visibility</p:attrName>
                                        </p:attrNameLst>
                                      </p:cBhvr>
                                      <p:to>
                                        <p:strVal val="visible"/>
                                      </p:to>
                                    </p:set>
                                    <p:animEffect transition="in" filter="blinds(horizontal)">
                                      <p:cBhvr>
                                        <p:cTn id="47" dur="500"/>
                                        <p:tgtEl>
                                          <p:spTgt spid="675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p:bldP spid="67588" grpId="0"/>
      <p:bldP spid="67589" grpId="0"/>
      <p:bldP spid="67592" grpId="0"/>
      <p:bldP spid="67593" grpId="0"/>
      <p:bldP spid="67594" grpId="0"/>
      <p:bldP spid="67595" grpId="0"/>
      <p:bldP spid="67596" grpId="0"/>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AutoShape 2"/>
          <p:cNvSpPr>
            <a:spLocks noChangeArrowheads="1"/>
          </p:cNvSpPr>
          <p:nvPr/>
        </p:nvSpPr>
        <p:spPr bwMode="auto">
          <a:xfrm>
            <a:off x="1477963" y="1838325"/>
            <a:ext cx="1344612" cy="159067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chemeClr val="hlink"/>
              </a:gs>
              <a:gs pos="100000">
                <a:schemeClr val="hlink">
                  <a:gamma/>
                  <a:shade val="46275"/>
                  <a:invGamma/>
                </a:schemeClr>
              </a:gs>
            </a:gsLst>
            <a:lin ang="18900000" scaled="1"/>
          </a:gradFill>
          <a:ln w="9525">
            <a:solidFill>
              <a:schemeClr val="tx1"/>
            </a:solidFill>
            <a:miter lim="800000"/>
            <a:headEnd/>
            <a:tailEnd/>
          </a:ln>
          <a:effectLst/>
        </p:spPr>
        <p:txBody>
          <a:bodyPr wrap="none" anchor="ctr"/>
          <a:lstStyle/>
          <a:p>
            <a:endParaRPr lang="fa-IR">
              <a:solidFill>
                <a:schemeClr val="tx2"/>
              </a:solidFill>
            </a:endParaRPr>
          </a:p>
        </p:txBody>
      </p:sp>
      <p:sp>
        <p:nvSpPr>
          <p:cNvPr id="68611" name="AutoShape 3"/>
          <p:cNvSpPr>
            <a:spLocks noChangeArrowheads="1"/>
          </p:cNvSpPr>
          <p:nvPr/>
        </p:nvSpPr>
        <p:spPr bwMode="auto">
          <a:xfrm rot="-5285084">
            <a:off x="1574800" y="4652963"/>
            <a:ext cx="1031875" cy="2041525"/>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chemeClr val="hlink">
                  <a:gamma/>
                  <a:shade val="46275"/>
                  <a:invGamma/>
                </a:schemeClr>
              </a:gs>
              <a:gs pos="100000">
                <a:schemeClr val="hlink"/>
              </a:gs>
            </a:gsLst>
            <a:lin ang="5400000" scaled="1"/>
          </a:gradFill>
          <a:ln w="9525">
            <a:solidFill>
              <a:schemeClr val="tx1"/>
            </a:solidFill>
            <a:miter lim="800000"/>
            <a:headEnd/>
            <a:tailEnd/>
          </a:ln>
          <a:effectLst/>
        </p:spPr>
        <p:txBody>
          <a:bodyPr wrap="none" anchor="ctr"/>
          <a:lstStyle/>
          <a:p>
            <a:endParaRPr lang="fa-IR">
              <a:solidFill>
                <a:schemeClr val="tx2"/>
              </a:solidFill>
            </a:endParaRPr>
          </a:p>
        </p:txBody>
      </p:sp>
      <p:sp>
        <p:nvSpPr>
          <p:cNvPr id="68612" name="AutoShape 4"/>
          <p:cNvSpPr>
            <a:spLocks noChangeArrowheads="1"/>
          </p:cNvSpPr>
          <p:nvPr/>
        </p:nvSpPr>
        <p:spPr bwMode="auto">
          <a:xfrm rot="-10769514">
            <a:off x="6351588" y="4868863"/>
            <a:ext cx="1354137" cy="1585912"/>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chemeClr val="hlink"/>
              </a:gs>
              <a:gs pos="100000">
                <a:schemeClr val="hlink">
                  <a:gamma/>
                  <a:shade val="46275"/>
                  <a:invGamma/>
                </a:schemeClr>
              </a:gs>
            </a:gsLst>
            <a:lin ang="5400000" scaled="1"/>
          </a:gradFill>
          <a:ln w="9525">
            <a:solidFill>
              <a:schemeClr val="tx1"/>
            </a:solidFill>
            <a:miter lim="800000"/>
            <a:headEnd/>
            <a:tailEnd/>
          </a:ln>
          <a:effectLst/>
        </p:spPr>
        <p:txBody>
          <a:bodyPr wrap="none" anchor="ctr"/>
          <a:lstStyle/>
          <a:p>
            <a:endParaRPr lang="fa-IR">
              <a:solidFill>
                <a:schemeClr val="tx2"/>
              </a:solidFill>
            </a:endParaRPr>
          </a:p>
        </p:txBody>
      </p:sp>
      <p:sp>
        <p:nvSpPr>
          <p:cNvPr id="68613" name="AutoShape 5"/>
          <p:cNvSpPr>
            <a:spLocks noChangeArrowheads="1"/>
          </p:cNvSpPr>
          <p:nvPr/>
        </p:nvSpPr>
        <p:spPr bwMode="auto">
          <a:xfrm rot="-16200000">
            <a:off x="6704807" y="1647031"/>
            <a:ext cx="1060450" cy="2017713"/>
          </a:xfrm>
          <a:custGeom>
            <a:avLst/>
            <a:gdLst>
              <a:gd name="G0" fmla="+- 15126 0 0"/>
              <a:gd name="G1" fmla="+- 2912 0 0"/>
              <a:gd name="G2" fmla="+- 12158 0 2912"/>
              <a:gd name="G3" fmla="+- G2 0 2912"/>
              <a:gd name="G4" fmla="*/ G3 32768 32059"/>
              <a:gd name="G5" fmla="*/ G4 1 2"/>
              <a:gd name="G6" fmla="+- 21600 0 15126"/>
              <a:gd name="G7" fmla="*/ G6 2912 6079"/>
              <a:gd name="G8" fmla="+- G7 15126 0"/>
              <a:gd name="T0" fmla="*/ 15126 w 21600"/>
              <a:gd name="T1" fmla="*/ 0 h 21600"/>
              <a:gd name="T2" fmla="*/ 15126 w 21600"/>
              <a:gd name="T3" fmla="*/ 12158 h 21600"/>
              <a:gd name="T4" fmla="*/ 3237 w 21600"/>
              <a:gd name="T5" fmla="*/ 21600 h 21600"/>
              <a:gd name="T6" fmla="*/ 21600 w 21600"/>
              <a:gd name="T7" fmla="*/ 6079 h 21600"/>
              <a:gd name="T8" fmla="*/ 17694720 60000 65536"/>
              <a:gd name="T9" fmla="*/ 5898240 60000 65536"/>
              <a:gd name="T10" fmla="*/ 5898240 60000 65536"/>
              <a:gd name="T11" fmla="*/ 0 60000 65536"/>
              <a:gd name="T12" fmla="*/ 12427 w 21600"/>
              <a:gd name="T13" fmla="*/ G1 h 21600"/>
              <a:gd name="T14" fmla="*/ G8 w 21600"/>
              <a:gd name="T15" fmla="*/ G2 h 21600"/>
            </a:gdLst>
            <a:ahLst/>
            <a:cxnLst>
              <a:cxn ang="T8">
                <a:pos x="T0" y="T1"/>
              </a:cxn>
              <a:cxn ang="T9">
                <a:pos x="T2" y="T3"/>
              </a:cxn>
              <a:cxn ang="T10">
                <a:pos x="T4" y="T5"/>
              </a:cxn>
              <a:cxn ang="T11">
                <a:pos x="T6" y="T7"/>
              </a:cxn>
            </a:cxnLst>
            <a:rect l="T12" t="T13" r="T14" b="T15"/>
            <a:pathLst>
              <a:path w="21600" h="21600">
                <a:moveTo>
                  <a:pt x="21600" y="6079"/>
                </a:moveTo>
                <a:lnTo>
                  <a:pt x="15126" y="0"/>
                </a:lnTo>
                <a:lnTo>
                  <a:pt x="15126" y="2912"/>
                </a:lnTo>
                <a:lnTo>
                  <a:pt x="12427" y="2912"/>
                </a:lnTo>
                <a:cubicBezTo>
                  <a:pt x="5564" y="2912"/>
                  <a:pt x="0" y="7052"/>
                  <a:pt x="0" y="12158"/>
                </a:cubicBezTo>
                <a:lnTo>
                  <a:pt x="0" y="21600"/>
                </a:lnTo>
                <a:lnTo>
                  <a:pt x="6474" y="21600"/>
                </a:lnTo>
                <a:lnTo>
                  <a:pt x="6474" y="12158"/>
                </a:lnTo>
                <a:cubicBezTo>
                  <a:pt x="6474" y="10550"/>
                  <a:pt x="9139" y="9246"/>
                  <a:pt x="12427" y="9246"/>
                </a:cubicBezTo>
                <a:lnTo>
                  <a:pt x="15126" y="9246"/>
                </a:lnTo>
                <a:lnTo>
                  <a:pt x="15126" y="12158"/>
                </a:lnTo>
                <a:close/>
              </a:path>
            </a:pathLst>
          </a:custGeom>
          <a:gradFill rotWithShape="0">
            <a:gsLst>
              <a:gs pos="0">
                <a:schemeClr val="hlink"/>
              </a:gs>
              <a:gs pos="100000">
                <a:schemeClr val="hlink">
                  <a:gamma/>
                  <a:shade val="46275"/>
                  <a:invGamma/>
                </a:schemeClr>
              </a:gs>
            </a:gsLst>
            <a:lin ang="5400000" scaled="1"/>
          </a:gradFill>
          <a:ln w="9525">
            <a:solidFill>
              <a:schemeClr val="tx1"/>
            </a:solidFill>
            <a:miter lim="800000"/>
            <a:headEnd/>
            <a:tailEnd/>
          </a:ln>
          <a:effectLst/>
        </p:spPr>
        <p:txBody>
          <a:bodyPr wrap="none" anchor="ctr"/>
          <a:lstStyle/>
          <a:p>
            <a:endParaRPr lang="fa-IR">
              <a:solidFill>
                <a:schemeClr val="tx2"/>
              </a:solidFill>
            </a:endParaRPr>
          </a:p>
        </p:txBody>
      </p:sp>
      <p:sp>
        <p:nvSpPr>
          <p:cNvPr id="68614" name="Text Box 6"/>
          <p:cNvSpPr txBox="1">
            <a:spLocks noChangeArrowheads="1"/>
          </p:cNvSpPr>
          <p:nvPr/>
        </p:nvSpPr>
        <p:spPr bwMode="auto">
          <a:xfrm>
            <a:off x="2195513" y="163513"/>
            <a:ext cx="4537075"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68615" name="Rectangle 7"/>
          <p:cNvSpPr>
            <a:spLocks noChangeArrowheads="1"/>
          </p:cNvSpPr>
          <p:nvPr/>
        </p:nvSpPr>
        <p:spPr bwMode="auto">
          <a:xfrm>
            <a:off x="3059113" y="620713"/>
            <a:ext cx="2536272" cy="830997"/>
          </a:xfrm>
          <a:prstGeom prst="rect">
            <a:avLst/>
          </a:prstGeom>
          <a:noFill/>
          <a:ln w="9525">
            <a:noFill/>
            <a:miter lim="800000"/>
            <a:headEnd/>
            <a:tailEnd/>
          </a:ln>
          <a:effectLst/>
        </p:spPr>
        <p:txBody>
          <a:bodyPr wrap="none">
            <a:spAutoFit/>
          </a:bodyPr>
          <a:lstStyle/>
          <a:p>
            <a:pPr algn="l"/>
            <a:r>
              <a:rPr lang="fa-IR" sz="4800">
                <a:solidFill>
                  <a:schemeClr val="tx2"/>
                </a:solidFill>
              </a:rPr>
              <a:t>دور</a:t>
            </a:r>
            <a:r>
              <a:rPr lang="ar-SA" sz="4800">
                <a:solidFill>
                  <a:schemeClr val="tx2"/>
                </a:solidFill>
              </a:rPr>
              <a:t> بهره وري</a:t>
            </a:r>
            <a:endParaRPr lang="en-US" sz="4800">
              <a:solidFill>
                <a:schemeClr val="tx2"/>
              </a:solidFill>
            </a:endParaRPr>
          </a:p>
        </p:txBody>
      </p:sp>
      <p:sp>
        <p:nvSpPr>
          <p:cNvPr id="68616" name="Rectangle 8"/>
          <p:cNvSpPr>
            <a:spLocks noChangeArrowheads="1"/>
          </p:cNvSpPr>
          <p:nvPr/>
        </p:nvSpPr>
        <p:spPr bwMode="auto">
          <a:xfrm>
            <a:off x="2916238" y="1628775"/>
            <a:ext cx="3097212" cy="1655763"/>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anchor="ctr"/>
          <a:lstStyle/>
          <a:p>
            <a:r>
              <a:rPr lang="fa-IR" sz="3000" u="sng">
                <a:solidFill>
                  <a:schemeClr val="tx2"/>
                </a:solidFill>
              </a:rPr>
              <a:t>سنجش و اندازه گيری</a:t>
            </a:r>
            <a:r>
              <a:rPr lang="fa-IR">
                <a:solidFill>
                  <a:schemeClr val="tx2"/>
                </a:solidFill>
              </a:rPr>
              <a:t> </a:t>
            </a:r>
          </a:p>
          <a:p>
            <a:r>
              <a:rPr lang="fa-IR" b="0">
                <a:solidFill>
                  <a:schemeClr val="tx2"/>
                </a:solidFill>
              </a:rPr>
              <a:t>براساس محصول، مشتری، دپارتمان، واحدهای توليد و  بر اساس شرکت</a:t>
            </a:r>
            <a:endParaRPr lang="en-US" b="0">
              <a:solidFill>
                <a:schemeClr val="tx2"/>
              </a:solidFill>
            </a:endParaRPr>
          </a:p>
        </p:txBody>
      </p:sp>
      <p:sp>
        <p:nvSpPr>
          <p:cNvPr id="68617" name="Rectangle 9"/>
          <p:cNvSpPr>
            <a:spLocks noChangeArrowheads="1"/>
          </p:cNvSpPr>
          <p:nvPr/>
        </p:nvSpPr>
        <p:spPr bwMode="auto">
          <a:xfrm>
            <a:off x="6443663" y="3284538"/>
            <a:ext cx="2305050" cy="1439862"/>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r>
              <a:rPr lang="fa-IR" u="sng">
                <a:solidFill>
                  <a:schemeClr val="tx2"/>
                </a:solidFill>
              </a:rPr>
              <a:t>ارزيابی</a:t>
            </a:r>
            <a:endParaRPr lang="en-US" b="0">
              <a:solidFill>
                <a:schemeClr val="tx2"/>
              </a:solidFill>
            </a:endParaRPr>
          </a:p>
          <a:p>
            <a:r>
              <a:rPr lang="fa-IR" b="0">
                <a:solidFill>
                  <a:schemeClr val="tx2"/>
                </a:solidFill>
              </a:rPr>
              <a:t>در يک دوره زمانی</a:t>
            </a:r>
          </a:p>
          <a:p>
            <a:r>
              <a:rPr lang="fa-IR" b="0">
                <a:solidFill>
                  <a:schemeClr val="tx2"/>
                </a:solidFill>
              </a:rPr>
              <a:t>بين دو دوره</a:t>
            </a:r>
            <a:endParaRPr lang="en-US" b="0">
              <a:solidFill>
                <a:schemeClr val="tx2"/>
              </a:solidFill>
            </a:endParaRPr>
          </a:p>
        </p:txBody>
      </p:sp>
      <p:sp>
        <p:nvSpPr>
          <p:cNvPr id="68618" name="Rectangle 10"/>
          <p:cNvSpPr>
            <a:spLocks noChangeArrowheads="1"/>
          </p:cNvSpPr>
          <p:nvPr/>
        </p:nvSpPr>
        <p:spPr bwMode="auto">
          <a:xfrm>
            <a:off x="3203575" y="5445125"/>
            <a:ext cx="3024188" cy="1223963"/>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r>
              <a:rPr lang="ar-SA" u="sng">
                <a:solidFill>
                  <a:schemeClr val="tx2"/>
                </a:solidFill>
              </a:rPr>
              <a:t>برنامه ريزي </a:t>
            </a:r>
            <a:endParaRPr lang="en-US" u="sng">
              <a:solidFill>
                <a:schemeClr val="tx2"/>
              </a:solidFill>
            </a:endParaRPr>
          </a:p>
          <a:p>
            <a:r>
              <a:rPr lang="fa-IR" b="0">
                <a:solidFill>
                  <a:schemeClr val="tx2"/>
                </a:solidFill>
              </a:rPr>
              <a:t>بلند مدت</a:t>
            </a:r>
          </a:p>
          <a:p>
            <a:r>
              <a:rPr lang="fa-IR" b="0">
                <a:solidFill>
                  <a:schemeClr val="tx2"/>
                </a:solidFill>
              </a:rPr>
              <a:t>کوتاه مدت</a:t>
            </a:r>
            <a:endParaRPr lang="en-US" b="0">
              <a:solidFill>
                <a:schemeClr val="tx2"/>
              </a:solidFill>
            </a:endParaRPr>
          </a:p>
        </p:txBody>
      </p:sp>
      <p:sp>
        <p:nvSpPr>
          <p:cNvPr id="68619" name="Rectangle 11"/>
          <p:cNvSpPr>
            <a:spLocks noChangeArrowheads="1"/>
          </p:cNvSpPr>
          <p:nvPr/>
        </p:nvSpPr>
        <p:spPr bwMode="auto">
          <a:xfrm>
            <a:off x="250825" y="3573463"/>
            <a:ext cx="2305050" cy="1439862"/>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r>
              <a:rPr lang="ar-SA" u="sng">
                <a:solidFill>
                  <a:schemeClr val="tx2"/>
                </a:solidFill>
              </a:rPr>
              <a:t>بهبود</a:t>
            </a:r>
            <a:endParaRPr lang="fa-IR" u="sng">
              <a:solidFill>
                <a:schemeClr val="tx2"/>
              </a:solidFill>
            </a:endParaRPr>
          </a:p>
          <a:p>
            <a:r>
              <a:rPr lang="fa-IR" sz="2200" b="0">
                <a:solidFill>
                  <a:schemeClr val="tx2"/>
                </a:solidFill>
              </a:rPr>
              <a:t>تکنولوژی، مواد، فرايند، </a:t>
            </a:r>
          </a:p>
          <a:p>
            <a:r>
              <a:rPr lang="fa-IR" sz="2200" b="0">
                <a:solidFill>
                  <a:schemeClr val="tx2"/>
                </a:solidFill>
              </a:rPr>
              <a:t>کارکنان و محصول</a:t>
            </a:r>
            <a:endParaRPr lang="en-US" sz="2200" b="0">
              <a:solidFill>
                <a:schemeClr val="tx2"/>
              </a:solidFill>
            </a:endParaRPr>
          </a:p>
          <a:p>
            <a:endParaRPr lang="en-US" sz="2200">
              <a:solidFill>
                <a:schemeClr val="tx2"/>
              </a:solidFill>
            </a:endParaRPr>
          </a:p>
        </p:txBody>
      </p:sp>
      <p:sp>
        <p:nvSpPr>
          <p:cNvPr id="68620" name="Rectangle 12"/>
          <p:cNvSpPr>
            <a:spLocks noChangeArrowheads="1"/>
          </p:cNvSpPr>
          <p:nvPr/>
        </p:nvSpPr>
        <p:spPr bwMode="auto">
          <a:xfrm>
            <a:off x="3348038" y="3644900"/>
            <a:ext cx="2305050" cy="1225550"/>
          </a:xfrm>
          <a:prstGeom prst="rect">
            <a:avLst/>
          </a:prstGeom>
          <a:solidFill>
            <a:srgbClr val="000080"/>
          </a:solidFill>
          <a:ln w="9525" algn="ctr">
            <a:solidFill>
              <a:schemeClr val="tx1"/>
            </a:solidFill>
            <a:miter lim="800000"/>
            <a:headEnd/>
            <a:tailEnd/>
          </a:ln>
          <a:effectLst/>
        </p:spPr>
        <p:txBody>
          <a:bodyPr wrap="none" anchor="ctr"/>
          <a:lstStyle/>
          <a:p>
            <a:r>
              <a:rPr lang="fa-IR" sz="3000" u="sng">
                <a:solidFill>
                  <a:schemeClr val="tx2"/>
                </a:solidFill>
              </a:rPr>
              <a:t>بهره وری فراگیر </a:t>
            </a:r>
          </a:p>
          <a:p>
            <a:r>
              <a:rPr lang="fa-IR" b="0">
                <a:solidFill>
                  <a:schemeClr val="tx2"/>
                </a:solidFill>
              </a:rPr>
              <a:t>محصول قابل لمس</a:t>
            </a:r>
          </a:p>
          <a:p>
            <a:r>
              <a:rPr lang="fa-IR" b="0">
                <a:solidFill>
                  <a:schemeClr val="tx2"/>
                </a:solidFill>
              </a:rPr>
              <a:t>نهاده قابل لمس</a:t>
            </a:r>
            <a:endParaRPr lang="en-US" b="0">
              <a:solidFill>
                <a:schemeClr val="tx2"/>
              </a:solidFill>
            </a:endParaRPr>
          </a:p>
        </p:txBody>
      </p:sp>
      <p:sp>
        <p:nvSpPr>
          <p:cNvPr id="68621" name="Line 13"/>
          <p:cNvSpPr>
            <a:spLocks noChangeShapeType="1"/>
          </p:cNvSpPr>
          <p:nvPr/>
        </p:nvSpPr>
        <p:spPr bwMode="auto">
          <a:xfrm>
            <a:off x="5651500" y="4221163"/>
            <a:ext cx="792163" cy="0"/>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
        <p:nvSpPr>
          <p:cNvPr id="68622" name="Line 14"/>
          <p:cNvSpPr>
            <a:spLocks noChangeShapeType="1"/>
          </p:cNvSpPr>
          <p:nvPr/>
        </p:nvSpPr>
        <p:spPr bwMode="auto">
          <a:xfrm>
            <a:off x="4500563" y="3284538"/>
            <a:ext cx="0" cy="360362"/>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
        <p:nvSpPr>
          <p:cNvPr id="68623" name="Line 15"/>
          <p:cNvSpPr>
            <a:spLocks noChangeShapeType="1"/>
          </p:cNvSpPr>
          <p:nvPr/>
        </p:nvSpPr>
        <p:spPr bwMode="auto">
          <a:xfrm>
            <a:off x="2555875" y="4292600"/>
            <a:ext cx="792163" cy="0"/>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
        <p:nvSpPr>
          <p:cNvPr id="68624" name="Line 16"/>
          <p:cNvSpPr>
            <a:spLocks noChangeShapeType="1"/>
          </p:cNvSpPr>
          <p:nvPr/>
        </p:nvSpPr>
        <p:spPr bwMode="auto">
          <a:xfrm>
            <a:off x="4500563" y="4868863"/>
            <a:ext cx="0" cy="576262"/>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8616"/>
                                        </p:tgtEl>
                                        <p:attrNameLst>
                                          <p:attrName>style.visibility</p:attrName>
                                        </p:attrNameLst>
                                      </p:cBhvr>
                                      <p:to>
                                        <p:strVal val="visible"/>
                                      </p:to>
                                    </p:set>
                                    <p:animEffect transition="in" filter="blinds(horizontal)">
                                      <p:cBhvr>
                                        <p:cTn id="7" dur="500"/>
                                        <p:tgtEl>
                                          <p:spTgt spid="68616"/>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grpId="0" nodeType="clickEffect">
                                  <p:stCondLst>
                                    <p:cond delay="0"/>
                                  </p:stCondLst>
                                  <p:childTnLst>
                                    <p:set>
                                      <p:cBhvr>
                                        <p:cTn id="11" dur="1" fill="hold">
                                          <p:stCondLst>
                                            <p:cond delay="0"/>
                                          </p:stCondLst>
                                        </p:cTn>
                                        <p:tgtEl>
                                          <p:spTgt spid="68613"/>
                                        </p:tgtEl>
                                        <p:attrNameLst>
                                          <p:attrName>style.visibility</p:attrName>
                                        </p:attrNameLst>
                                      </p:cBhvr>
                                      <p:to>
                                        <p:strVal val="visible"/>
                                      </p:to>
                                    </p:set>
                                    <p:animEffect transition="in" filter="strips(downRight)">
                                      <p:cBhvr>
                                        <p:cTn id="12" dur="500"/>
                                        <p:tgtEl>
                                          <p:spTgt spid="68613"/>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68617"/>
                                        </p:tgtEl>
                                        <p:attrNameLst>
                                          <p:attrName>style.visibility</p:attrName>
                                        </p:attrNameLst>
                                      </p:cBhvr>
                                      <p:to>
                                        <p:strVal val="visible"/>
                                      </p:to>
                                    </p:set>
                                    <p:animEffect transition="in" filter="blinds(horizontal)">
                                      <p:cBhvr>
                                        <p:cTn id="17" dur="500"/>
                                        <p:tgtEl>
                                          <p:spTgt spid="68617"/>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68612"/>
                                        </p:tgtEl>
                                        <p:attrNameLst>
                                          <p:attrName>style.visibility</p:attrName>
                                        </p:attrNameLst>
                                      </p:cBhvr>
                                      <p:to>
                                        <p:strVal val="visible"/>
                                      </p:to>
                                    </p:set>
                                    <p:animEffect transition="in" filter="strips(downLeft)">
                                      <p:cBhvr>
                                        <p:cTn id="22" dur="500"/>
                                        <p:tgtEl>
                                          <p:spTgt spid="68612"/>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68618"/>
                                        </p:tgtEl>
                                        <p:attrNameLst>
                                          <p:attrName>style.visibility</p:attrName>
                                        </p:attrNameLst>
                                      </p:cBhvr>
                                      <p:to>
                                        <p:strVal val="visible"/>
                                      </p:to>
                                    </p:set>
                                    <p:animEffect transition="in" filter="blinds(horizontal)">
                                      <p:cBhvr>
                                        <p:cTn id="27" dur="500"/>
                                        <p:tgtEl>
                                          <p:spTgt spid="68618"/>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9" fill="hold" grpId="0" nodeType="clickEffect">
                                  <p:stCondLst>
                                    <p:cond delay="0"/>
                                  </p:stCondLst>
                                  <p:childTnLst>
                                    <p:set>
                                      <p:cBhvr>
                                        <p:cTn id="31" dur="1" fill="hold">
                                          <p:stCondLst>
                                            <p:cond delay="0"/>
                                          </p:stCondLst>
                                        </p:cTn>
                                        <p:tgtEl>
                                          <p:spTgt spid="68611"/>
                                        </p:tgtEl>
                                        <p:attrNameLst>
                                          <p:attrName>style.visibility</p:attrName>
                                        </p:attrNameLst>
                                      </p:cBhvr>
                                      <p:to>
                                        <p:strVal val="visible"/>
                                      </p:to>
                                    </p:set>
                                    <p:animEffect transition="in" filter="strips(upLeft)">
                                      <p:cBhvr>
                                        <p:cTn id="32" dur="500"/>
                                        <p:tgtEl>
                                          <p:spTgt spid="68611"/>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68619"/>
                                        </p:tgtEl>
                                        <p:attrNameLst>
                                          <p:attrName>style.visibility</p:attrName>
                                        </p:attrNameLst>
                                      </p:cBhvr>
                                      <p:to>
                                        <p:strVal val="visible"/>
                                      </p:to>
                                    </p:set>
                                    <p:animEffect transition="in" filter="blinds(horizontal)">
                                      <p:cBhvr>
                                        <p:cTn id="37" dur="500"/>
                                        <p:tgtEl>
                                          <p:spTgt spid="68619"/>
                                        </p:tgtEl>
                                      </p:cBhvr>
                                    </p:animEffect>
                                  </p:childTnLst>
                                </p:cTn>
                              </p:par>
                            </p:childTnLst>
                          </p:cTn>
                        </p:par>
                      </p:childTnLst>
                    </p:cTn>
                  </p:par>
                  <p:par>
                    <p:cTn id="38" fill="hold">
                      <p:stCondLst>
                        <p:cond delay="indefinite"/>
                      </p:stCondLst>
                      <p:childTnLst>
                        <p:par>
                          <p:cTn id="39" fill="hold">
                            <p:stCondLst>
                              <p:cond delay="0"/>
                            </p:stCondLst>
                            <p:childTnLst>
                              <p:par>
                                <p:cTn id="40" presetID="18" presetClass="entr" presetSubtype="3" fill="hold" grpId="0" nodeType="clickEffect">
                                  <p:stCondLst>
                                    <p:cond delay="0"/>
                                  </p:stCondLst>
                                  <p:childTnLst>
                                    <p:set>
                                      <p:cBhvr>
                                        <p:cTn id="41" dur="1" fill="hold">
                                          <p:stCondLst>
                                            <p:cond delay="0"/>
                                          </p:stCondLst>
                                        </p:cTn>
                                        <p:tgtEl>
                                          <p:spTgt spid="68610"/>
                                        </p:tgtEl>
                                        <p:attrNameLst>
                                          <p:attrName>style.visibility</p:attrName>
                                        </p:attrNameLst>
                                      </p:cBhvr>
                                      <p:to>
                                        <p:strVal val="visible"/>
                                      </p:to>
                                    </p:set>
                                    <p:animEffect transition="in" filter="strips(upRight)">
                                      <p:cBhvr>
                                        <p:cTn id="42" dur="500"/>
                                        <p:tgtEl>
                                          <p:spTgt spid="68610"/>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68620"/>
                                        </p:tgtEl>
                                        <p:attrNameLst>
                                          <p:attrName>style.visibility</p:attrName>
                                        </p:attrNameLst>
                                      </p:cBhvr>
                                      <p:to>
                                        <p:strVal val="visible"/>
                                      </p:to>
                                    </p:set>
                                    <p:animEffect transition="in" filter="box(in)">
                                      <p:cBhvr>
                                        <p:cTn id="47" dur="500"/>
                                        <p:tgtEl>
                                          <p:spTgt spid="686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0" grpId="0" animBg="1"/>
      <p:bldP spid="68611" grpId="0" animBg="1"/>
      <p:bldP spid="68612" grpId="0" animBg="1"/>
      <p:bldP spid="68613" grpId="0" animBg="1"/>
      <p:bldP spid="68616" grpId="0" animBg="1"/>
      <p:bldP spid="68617" grpId="0" animBg="1"/>
      <p:bldP spid="68618" grpId="0" animBg="1"/>
      <p:bldP spid="68619" grpId="0" animBg="1"/>
      <p:bldP spid="68620"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12291" name="Rectangle 3"/>
          <p:cNvSpPr>
            <a:spLocks noChangeArrowheads="1"/>
          </p:cNvSpPr>
          <p:nvPr/>
        </p:nvSpPr>
        <p:spPr bwMode="auto">
          <a:xfrm rot="10800000">
            <a:off x="295275" y="2743200"/>
            <a:ext cx="8848725" cy="4524315"/>
          </a:xfrm>
          <a:prstGeom prst="rect">
            <a:avLst/>
          </a:prstGeom>
          <a:noFill/>
          <a:ln w="9525" algn="ctr">
            <a:noFill/>
            <a:miter lim="800000"/>
            <a:headEnd/>
            <a:tailEnd/>
          </a:ln>
          <a:effectLst/>
        </p:spPr>
        <p:txBody>
          <a:bodyPr rot="10800000" anchor="ctr">
            <a:spAutoFit/>
          </a:bodyPr>
          <a:lstStyle/>
          <a:p>
            <a:pPr marL="457200" indent="-457200" algn="just" rtl="1"/>
            <a:r>
              <a:rPr lang="fa-IR" sz="32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  </a:t>
            </a:r>
            <a:r>
              <a:rPr lang="ar-SA" sz="320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در</a:t>
            </a:r>
            <a:r>
              <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اطلاعيه تشکيل </a:t>
            </a:r>
            <a:r>
              <a:rPr lang="fa-IR" sz="3200" dirty="0">
                <a:ln w="12700">
                  <a:solidFill>
                    <a:schemeClr val="tx2">
                      <a:satMod val="155000"/>
                    </a:schemeClr>
                  </a:solidFill>
                  <a:prstDash val="solid"/>
                </a:ln>
                <a:solidFill>
                  <a:srgbClr val="FFC000"/>
                </a:solidFill>
                <a:effectLst>
                  <a:outerShdw blurRad="41275" dist="20320" dir="1800000" algn="tl" rotWithShape="0">
                    <a:srgbClr val="000000">
                      <a:alpha val="40000"/>
                    </a:srgbClr>
                  </a:outerShdw>
                </a:effectLst>
                <a:cs typeface="2  Titr" pitchFamily="2" charset="-78"/>
              </a:rPr>
              <a:t>مرکز بهره وری ژاپن </a:t>
            </a:r>
            <a:r>
              <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در سال 1955 در ارتباط با اهداف ناشی از </a:t>
            </a:r>
            <a:r>
              <a:rPr lang="fa-IR" sz="3200" dirty="0">
                <a:ln w="12700">
                  <a:solidFill>
                    <a:schemeClr val="tx2">
                      <a:satMod val="155000"/>
                    </a:schemeClr>
                  </a:solidFill>
                  <a:prstDash val="solid"/>
                </a:ln>
                <a:effectLst>
                  <a:outerShdw blurRad="41275" dist="20320" dir="1800000" algn="tl" rotWithShape="0">
                    <a:srgbClr val="000000">
                      <a:alpha val="40000"/>
                    </a:srgbClr>
                  </a:outerShdw>
                </a:effectLst>
                <a:cs typeface="2  Titr" pitchFamily="2" charset="-78"/>
              </a:rPr>
              <a:t>بهبود بهره وری </a:t>
            </a:r>
            <a:r>
              <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rPr>
              <a:t>چنين بيان شده است: </a:t>
            </a:r>
            <a:r>
              <a:rPr lang="fa-IR" sz="3200" dirty="0">
                <a:ln w="12700">
                  <a:solidFill>
                    <a:schemeClr val="tx2">
                      <a:satMod val="155000"/>
                    </a:schemeClr>
                  </a:solidFill>
                  <a:prstDash val="solid"/>
                </a:ln>
                <a:effectLst>
                  <a:outerShdw blurRad="41275" dist="20320" dir="1800000" algn="tl" rotWithShape="0">
                    <a:srgbClr val="000000">
                      <a:alpha val="40000"/>
                    </a:srgbClr>
                  </a:outerShdw>
                </a:effectLst>
                <a:cs typeface="2  Titr" pitchFamily="2" charset="-78"/>
              </a:rPr>
              <a:t>«حداکثر استفاده از منابع فيزيکی، نيروی انسانی و ساير عوامل به روشهای علمی به طوری که بهبود بهره وری به کاهش هزينه های توليد , گسترش بازارها , افزايش اشتغال و بالارفتن سطح زندگی همه آحاد ملت، منجر شود.» </a:t>
            </a:r>
          </a:p>
          <a:p>
            <a:pPr marL="457200" indent="-457200" algn="just" rtl="1"/>
            <a:endParaRPr lang="fa-IR"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a:p>
            <a:pPr marL="457200" indent="-457200" algn="r" rtl="1"/>
            <a:endParaRPr lang="ar-SA" sz="320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cs typeface="2  Titr" pitchFamily="2" charset="-78"/>
            </a:endParaRPr>
          </a:p>
        </p:txBody>
      </p:sp>
      <p:sp>
        <p:nvSpPr>
          <p:cNvPr id="12292" name="Rectangle 4"/>
          <p:cNvSpPr>
            <a:spLocks noChangeArrowheads="1"/>
          </p:cNvSpPr>
          <p:nvPr/>
        </p:nvSpPr>
        <p:spPr bwMode="auto">
          <a:xfrm>
            <a:off x="323850" y="836613"/>
            <a:ext cx="8820150" cy="1495425"/>
          </a:xfrm>
          <a:prstGeom prst="rect">
            <a:avLst/>
          </a:prstGeom>
          <a:noFill/>
          <a:ln w="9525" algn="ctr">
            <a:noFill/>
            <a:miter lim="800000"/>
            <a:headEnd/>
            <a:tailEnd/>
          </a:ln>
          <a:effectLst/>
        </p:spPr>
        <p:txBody>
          <a:bodyPr>
            <a:spAutoFit/>
          </a:bodyPr>
          <a:lstStyle/>
          <a:p>
            <a:r>
              <a:rPr lang="fa-IR" sz="4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2  Titr" pitchFamily="2" charset="-78"/>
              </a:rPr>
              <a:t>اهداف ناشی از بهبود بهره وری در اطلاعيه تشکيل </a:t>
            </a:r>
            <a:r>
              <a:rPr lang="fa-IR" sz="460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cs typeface="2  Titr" pitchFamily="2" charset="-78"/>
              </a:rPr>
              <a:t>مرکز بهره وری ژاپن</a:t>
            </a:r>
            <a:r>
              <a:rPr lang="fa-IR" sz="420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cs typeface="2  Titr" pitchFamily="2" charset="-78"/>
              </a:rPr>
              <a:t> </a:t>
            </a:r>
            <a:endParaRPr lang="en-US" sz="420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cs typeface="2  Titr" pitchFamily="2" charset="-78"/>
            </a:endParaRPr>
          </a:p>
        </p:txBody>
      </p:sp>
    </p:spTree>
  </p:cSld>
  <p:clrMapOvr>
    <a:masterClrMapping/>
  </p:clrMapOvr>
  <p:transition>
    <p:split orient="vert"/>
  </p:transition>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Text Box 2"/>
          <p:cNvSpPr txBox="1">
            <a:spLocks noChangeArrowheads="1"/>
          </p:cNvSpPr>
          <p:nvPr/>
        </p:nvSpPr>
        <p:spPr bwMode="auto">
          <a:xfrm>
            <a:off x="2195513" y="163513"/>
            <a:ext cx="4537075"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69635" name="Rectangle 3"/>
          <p:cNvSpPr>
            <a:spLocks noChangeArrowheads="1"/>
          </p:cNvSpPr>
          <p:nvPr/>
        </p:nvSpPr>
        <p:spPr bwMode="auto">
          <a:xfrm>
            <a:off x="3348038" y="836613"/>
            <a:ext cx="2638864" cy="830997"/>
          </a:xfrm>
          <a:prstGeom prst="rect">
            <a:avLst/>
          </a:prstGeom>
          <a:noFill/>
          <a:ln w="9525">
            <a:noFill/>
            <a:miter lim="800000"/>
            <a:headEnd/>
            <a:tailEnd/>
          </a:ln>
          <a:effectLst/>
        </p:spPr>
        <p:txBody>
          <a:bodyPr wrap="none">
            <a:spAutoFit/>
          </a:bodyPr>
          <a:lstStyle/>
          <a:p>
            <a:pPr algn="l"/>
            <a:r>
              <a:rPr lang="fa-IR" sz="4800">
                <a:solidFill>
                  <a:schemeClr val="tx2"/>
                </a:solidFill>
              </a:rPr>
              <a:t>مدار</a:t>
            </a:r>
            <a:r>
              <a:rPr lang="ar-SA" sz="4800">
                <a:solidFill>
                  <a:schemeClr val="tx2"/>
                </a:solidFill>
              </a:rPr>
              <a:t> بهره وري</a:t>
            </a:r>
            <a:endParaRPr lang="en-US" sz="4800">
              <a:solidFill>
                <a:schemeClr val="tx2"/>
              </a:solidFill>
            </a:endParaRPr>
          </a:p>
        </p:txBody>
      </p:sp>
      <p:sp>
        <p:nvSpPr>
          <p:cNvPr id="69636" name="Rectangle 4"/>
          <p:cNvSpPr>
            <a:spLocks noChangeArrowheads="1"/>
          </p:cNvSpPr>
          <p:nvPr/>
        </p:nvSpPr>
        <p:spPr bwMode="auto">
          <a:xfrm>
            <a:off x="179388" y="908050"/>
            <a:ext cx="3097212" cy="3744913"/>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anchor="ctr"/>
          <a:lstStyle/>
          <a:p>
            <a:pPr algn="r"/>
            <a:r>
              <a:rPr lang="fa-IR" sz="3000" b="0">
                <a:solidFill>
                  <a:schemeClr val="tx2"/>
                </a:solidFill>
              </a:rPr>
              <a:t>سنجش و اندازه گيری</a:t>
            </a:r>
            <a:r>
              <a:rPr lang="fa-IR" sz="2400" b="0">
                <a:solidFill>
                  <a:schemeClr val="tx2"/>
                </a:solidFill>
              </a:rPr>
              <a:t> (</a:t>
            </a:r>
            <a:r>
              <a:rPr lang="fa-IR" sz="2400">
                <a:solidFill>
                  <a:schemeClr val="tx2"/>
                </a:solidFill>
              </a:rPr>
              <a:t>س)</a:t>
            </a:r>
            <a:endParaRPr lang="fa-IR" sz="2400" b="0">
              <a:solidFill>
                <a:schemeClr val="tx2"/>
              </a:solidFill>
            </a:endParaRPr>
          </a:p>
          <a:p>
            <a:pPr algn="r"/>
            <a:r>
              <a:rPr lang="fa-IR" sz="2400" b="0">
                <a:solidFill>
                  <a:schemeClr val="tx2"/>
                </a:solidFill>
              </a:rPr>
              <a:t>ارزيابی                          (</a:t>
            </a:r>
            <a:r>
              <a:rPr lang="fa-IR" sz="2400">
                <a:solidFill>
                  <a:schemeClr val="tx2"/>
                </a:solidFill>
              </a:rPr>
              <a:t>1)</a:t>
            </a:r>
            <a:endParaRPr lang="fa-IR" sz="2400" b="0">
              <a:solidFill>
                <a:schemeClr val="tx2"/>
              </a:solidFill>
            </a:endParaRPr>
          </a:p>
          <a:p>
            <a:pPr algn="r"/>
            <a:r>
              <a:rPr lang="fa-IR" sz="2400" b="0">
                <a:solidFill>
                  <a:schemeClr val="tx2"/>
                </a:solidFill>
              </a:rPr>
              <a:t> </a:t>
            </a:r>
            <a:r>
              <a:rPr lang="ar-SA" sz="2400" b="0">
                <a:solidFill>
                  <a:schemeClr val="tx2"/>
                </a:solidFill>
              </a:rPr>
              <a:t>برنامه ريزي </a:t>
            </a:r>
            <a:r>
              <a:rPr lang="fa-IR" sz="2400" b="0">
                <a:solidFill>
                  <a:schemeClr val="tx2"/>
                </a:solidFill>
              </a:rPr>
              <a:t>                  (</a:t>
            </a:r>
            <a:r>
              <a:rPr lang="fa-IR" sz="2400">
                <a:solidFill>
                  <a:schemeClr val="tx2"/>
                </a:solidFill>
              </a:rPr>
              <a:t>ب</a:t>
            </a:r>
            <a:r>
              <a:rPr lang="fa-IR" sz="2400" b="0">
                <a:solidFill>
                  <a:schemeClr val="tx2"/>
                </a:solidFill>
              </a:rPr>
              <a:t>)</a:t>
            </a:r>
          </a:p>
          <a:p>
            <a:pPr algn="r"/>
            <a:r>
              <a:rPr lang="ar-SA" sz="2400" b="0">
                <a:solidFill>
                  <a:schemeClr val="tx2"/>
                </a:solidFill>
              </a:rPr>
              <a:t>بهبود</a:t>
            </a:r>
            <a:r>
              <a:rPr lang="fa-IR" sz="2400" b="0">
                <a:solidFill>
                  <a:schemeClr val="tx2"/>
                </a:solidFill>
              </a:rPr>
              <a:t>                            (</a:t>
            </a:r>
            <a:r>
              <a:rPr lang="fa-IR" sz="2400">
                <a:solidFill>
                  <a:schemeClr val="tx2"/>
                </a:solidFill>
              </a:rPr>
              <a:t>به</a:t>
            </a:r>
            <a:r>
              <a:rPr lang="fa-IR" sz="2400" b="0">
                <a:solidFill>
                  <a:schemeClr val="tx2"/>
                </a:solidFill>
              </a:rPr>
              <a:t>)</a:t>
            </a:r>
          </a:p>
          <a:p>
            <a:endParaRPr lang="en-US" b="0">
              <a:solidFill>
                <a:schemeClr val="tx2"/>
              </a:solidFill>
            </a:endParaRPr>
          </a:p>
        </p:txBody>
      </p:sp>
      <p:sp>
        <p:nvSpPr>
          <p:cNvPr id="69637" name="Line 5"/>
          <p:cNvSpPr>
            <a:spLocks noChangeShapeType="1"/>
          </p:cNvSpPr>
          <p:nvPr/>
        </p:nvSpPr>
        <p:spPr bwMode="auto">
          <a:xfrm flipH="1" flipV="1">
            <a:off x="6588125" y="5661025"/>
            <a:ext cx="1152525" cy="7921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38" name="Rectangle 6"/>
          <p:cNvSpPr>
            <a:spLocks noChangeArrowheads="1"/>
          </p:cNvSpPr>
          <p:nvPr/>
        </p:nvSpPr>
        <p:spPr bwMode="auto">
          <a:xfrm>
            <a:off x="6108929" y="5373688"/>
            <a:ext cx="412292" cy="492443"/>
          </a:xfrm>
          <a:prstGeom prst="rect">
            <a:avLst/>
          </a:prstGeom>
          <a:noFill/>
          <a:ln w="9525" algn="ctr">
            <a:noFill/>
            <a:miter lim="800000"/>
            <a:headEnd/>
            <a:tailEnd/>
          </a:ln>
          <a:effectLst/>
        </p:spPr>
        <p:txBody>
          <a:bodyPr wrap="none">
            <a:spAutoFit/>
          </a:bodyPr>
          <a:lstStyle/>
          <a:p>
            <a:r>
              <a:rPr lang="fa-IR">
                <a:solidFill>
                  <a:schemeClr val="tx2"/>
                </a:solidFill>
              </a:rPr>
              <a:t>س</a:t>
            </a:r>
            <a:endParaRPr lang="en-US">
              <a:solidFill>
                <a:schemeClr val="tx2"/>
              </a:solidFill>
            </a:endParaRPr>
          </a:p>
        </p:txBody>
      </p:sp>
      <p:sp>
        <p:nvSpPr>
          <p:cNvPr id="69639" name="Line 7"/>
          <p:cNvSpPr>
            <a:spLocks noChangeShapeType="1"/>
          </p:cNvSpPr>
          <p:nvPr/>
        </p:nvSpPr>
        <p:spPr bwMode="auto">
          <a:xfrm flipH="1">
            <a:off x="5219700" y="5734050"/>
            <a:ext cx="865188" cy="215900"/>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40" name="Rectangle 8"/>
          <p:cNvSpPr>
            <a:spLocks noChangeArrowheads="1"/>
          </p:cNvSpPr>
          <p:nvPr/>
        </p:nvSpPr>
        <p:spPr bwMode="auto">
          <a:xfrm>
            <a:off x="4982862" y="4437063"/>
            <a:ext cx="357790" cy="492443"/>
          </a:xfrm>
          <a:prstGeom prst="rect">
            <a:avLst/>
          </a:prstGeom>
          <a:noFill/>
          <a:ln w="9525" algn="ctr">
            <a:noFill/>
            <a:miter lim="800000"/>
            <a:headEnd/>
            <a:tailEnd/>
          </a:ln>
          <a:effectLst/>
        </p:spPr>
        <p:txBody>
          <a:bodyPr wrap="none">
            <a:spAutoFit/>
          </a:bodyPr>
          <a:lstStyle/>
          <a:p>
            <a:r>
              <a:rPr lang="fa-IR">
                <a:solidFill>
                  <a:schemeClr val="tx2"/>
                </a:solidFill>
              </a:rPr>
              <a:t>1</a:t>
            </a:r>
            <a:endParaRPr lang="en-US">
              <a:solidFill>
                <a:schemeClr val="tx2"/>
              </a:solidFill>
            </a:endParaRPr>
          </a:p>
        </p:txBody>
      </p:sp>
      <p:sp>
        <p:nvSpPr>
          <p:cNvPr id="69641" name="Line 9"/>
          <p:cNvSpPr>
            <a:spLocks noChangeShapeType="1"/>
          </p:cNvSpPr>
          <p:nvPr/>
        </p:nvSpPr>
        <p:spPr bwMode="auto">
          <a:xfrm>
            <a:off x="5219700" y="6092825"/>
            <a:ext cx="1008063" cy="1444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42" name="Rectangle 10"/>
          <p:cNvSpPr>
            <a:spLocks noChangeArrowheads="1"/>
          </p:cNvSpPr>
          <p:nvPr/>
        </p:nvSpPr>
        <p:spPr bwMode="auto">
          <a:xfrm>
            <a:off x="6144617" y="5949950"/>
            <a:ext cx="418704" cy="492443"/>
          </a:xfrm>
          <a:prstGeom prst="rect">
            <a:avLst/>
          </a:prstGeom>
          <a:noFill/>
          <a:ln w="9525" algn="ctr">
            <a:noFill/>
            <a:miter lim="800000"/>
            <a:headEnd/>
            <a:tailEnd/>
          </a:ln>
          <a:effectLst/>
        </p:spPr>
        <p:txBody>
          <a:bodyPr wrap="none">
            <a:spAutoFit/>
          </a:bodyPr>
          <a:lstStyle/>
          <a:p>
            <a:r>
              <a:rPr lang="fa-IR">
                <a:solidFill>
                  <a:schemeClr val="tx2"/>
                </a:solidFill>
              </a:rPr>
              <a:t>ب</a:t>
            </a:r>
            <a:endParaRPr lang="en-US">
              <a:solidFill>
                <a:schemeClr val="tx2"/>
              </a:solidFill>
            </a:endParaRPr>
          </a:p>
        </p:txBody>
      </p:sp>
      <p:sp>
        <p:nvSpPr>
          <p:cNvPr id="69643" name="Line 11"/>
          <p:cNvSpPr>
            <a:spLocks noChangeShapeType="1"/>
          </p:cNvSpPr>
          <p:nvPr/>
        </p:nvSpPr>
        <p:spPr bwMode="auto">
          <a:xfrm flipV="1">
            <a:off x="6516688" y="5157788"/>
            <a:ext cx="1008062" cy="1008062"/>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44" name="Rectangle 12"/>
          <p:cNvSpPr>
            <a:spLocks noChangeArrowheads="1"/>
          </p:cNvSpPr>
          <p:nvPr/>
        </p:nvSpPr>
        <p:spPr bwMode="auto">
          <a:xfrm>
            <a:off x="7380288" y="4797425"/>
            <a:ext cx="363537" cy="488950"/>
          </a:xfrm>
          <a:prstGeom prst="rect">
            <a:avLst/>
          </a:prstGeom>
          <a:noFill/>
          <a:ln w="9525" algn="ctr">
            <a:noFill/>
            <a:miter lim="800000"/>
            <a:headEnd/>
            <a:tailEnd/>
          </a:ln>
          <a:effectLst/>
        </p:spPr>
        <p:txBody>
          <a:bodyPr>
            <a:spAutoFit/>
          </a:bodyPr>
          <a:lstStyle/>
          <a:p>
            <a:r>
              <a:rPr lang="fa-IR">
                <a:solidFill>
                  <a:schemeClr val="tx2"/>
                </a:solidFill>
              </a:rPr>
              <a:t>به</a:t>
            </a:r>
            <a:endParaRPr lang="en-US">
              <a:solidFill>
                <a:schemeClr val="tx2"/>
              </a:solidFill>
            </a:endParaRPr>
          </a:p>
        </p:txBody>
      </p:sp>
      <p:sp>
        <p:nvSpPr>
          <p:cNvPr id="69645" name="Line 13"/>
          <p:cNvSpPr>
            <a:spLocks noChangeShapeType="1"/>
          </p:cNvSpPr>
          <p:nvPr/>
        </p:nvSpPr>
        <p:spPr bwMode="auto">
          <a:xfrm flipH="1" flipV="1">
            <a:off x="6516688" y="3933825"/>
            <a:ext cx="1008062" cy="10080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46" name="Rectangle 14"/>
          <p:cNvSpPr>
            <a:spLocks noChangeArrowheads="1"/>
          </p:cNvSpPr>
          <p:nvPr/>
        </p:nvSpPr>
        <p:spPr bwMode="auto">
          <a:xfrm>
            <a:off x="5964466" y="1700213"/>
            <a:ext cx="412292" cy="492443"/>
          </a:xfrm>
          <a:prstGeom prst="rect">
            <a:avLst/>
          </a:prstGeom>
          <a:noFill/>
          <a:ln w="9525" algn="ctr">
            <a:noFill/>
            <a:miter lim="800000"/>
            <a:headEnd/>
            <a:tailEnd/>
          </a:ln>
          <a:effectLst/>
        </p:spPr>
        <p:txBody>
          <a:bodyPr wrap="none">
            <a:spAutoFit/>
          </a:bodyPr>
          <a:lstStyle/>
          <a:p>
            <a:r>
              <a:rPr lang="fa-IR">
                <a:solidFill>
                  <a:schemeClr val="tx2"/>
                </a:solidFill>
              </a:rPr>
              <a:t>س</a:t>
            </a:r>
            <a:endParaRPr lang="en-US">
              <a:solidFill>
                <a:schemeClr val="tx2"/>
              </a:solidFill>
            </a:endParaRPr>
          </a:p>
        </p:txBody>
      </p:sp>
      <p:sp>
        <p:nvSpPr>
          <p:cNvPr id="69647" name="Line 15"/>
          <p:cNvSpPr>
            <a:spLocks noChangeShapeType="1"/>
          </p:cNvSpPr>
          <p:nvPr/>
        </p:nvSpPr>
        <p:spPr bwMode="auto">
          <a:xfrm flipH="1">
            <a:off x="5219700" y="4076700"/>
            <a:ext cx="792163" cy="5048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48" name="Rectangle 16"/>
          <p:cNvSpPr>
            <a:spLocks noChangeArrowheads="1"/>
          </p:cNvSpPr>
          <p:nvPr/>
        </p:nvSpPr>
        <p:spPr bwMode="auto">
          <a:xfrm>
            <a:off x="4911424" y="5805488"/>
            <a:ext cx="357790" cy="492443"/>
          </a:xfrm>
          <a:prstGeom prst="rect">
            <a:avLst/>
          </a:prstGeom>
          <a:noFill/>
          <a:ln w="9525" algn="ctr">
            <a:noFill/>
            <a:miter lim="800000"/>
            <a:headEnd/>
            <a:tailEnd/>
          </a:ln>
          <a:effectLst/>
        </p:spPr>
        <p:txBody>
          <a:bodyPr wrap="none">
            <a:spAutoFit/>
          </a:bodyPr>
          <a:lstStyle/>
          <a:p>
            <a:r>
              <a:rPr lang="fa-IR">
                <a:solidFill>
                  <a:schemeClr val="tx2"/>
                </a:solidFill>
              </a:rPr>
              <a:t>1</a:t>
            </a:r>
            <a:endParaRPr lang="en-US">
              <a:solidFill>
                <a:schemeClr val="tx2"/>
              </a:solidFill>
            </a:endParaRPr>
          </a:p>
        </p:txBody>
      </p:sp>
      <p:sp>
        <p:nvSpPr>
          <p:cNvPr id="69649" name="Line 17"/>
          <p:cNvSpPr>
            <a:spLocks noChangeShapeType="1"/>
          </p:cNvSpPr>
          <p:nvPr/>
        </p:nvSpPr>
        <p:spPr bwMode="auto">
          <a:xfrm>
            <a:off x="5292725" y="4652963"/>
            <a:ext cx="863600" cy="2889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50" name="Rectangle 18"/>
          <p:cNvSpPr>
            <a:spLocks noChangeArrowheads="1"/>
          </p:cNvSpPr>
          <p:nvPr/>
        </p:nvSpPr>
        <p:spPr bwMode="auto">
          <a:xfrm>
            <a:off x="6073180" y="4652963"/>
            <a:ext cx="418704" cy="492443"/>
          </a:xfrm>
          <a:prstGeom prst="rect">
            <a:avLst/>
          </a:prstGeom>
          <a:noFill/>
          <a:ln w="9525" algn="ctr">
            <a:noFill/>
            <a:miter lim="800000"/>
            <a:headEnd/>
            <a:tailEnd/>
          </a:ln>
          <a:effectLst/>
        </p:spPr>
        <p:txBody>
          <a:bodyPr wrap="none">
            <a:spAutoFit/>
          </a:bodyPr>
          <a:lstStyle/>
          <a:p>
            <a:r>
              <a:rPr lang="fa-IR">
                <a:solidFill>
                  <a:schemeClr val="tx2"/>
                </a:solidFill>
              </a:rPr>
              <a:t>ب</a:t>
            </a:r>
            <a:endParaRPr lang="en-US">
              <a:solidFill>
                <a:schemeClr val="tx2"/>
              </a:solidFill>
            </a:endParaRPr>
          </a:p>
        </p:txBody>
      </p:sp>
      <p:sp>
        <p:nvSpPr>
          <p:cNvPr id="69651" name="Line 19"/>
          <p:cNvSpPr>
            <a:spLocks noChangeShapeType="1"/>
          </p:cNvSpPr>
          <p:nvPr/>
        </p:nvSpPr>
        <p:spPr bwMode="auto">
          <a:xfrm flipV="1">
            <a:off x="6443663" y="3213100"/>
            <a:ext cx="1441450" cy="16557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52" name="Rectangle 20"/>
          <p:cNvSpPr>
            <a:spLocks noChangeArrowheads="1"/>
          </p:cNvSpPr>
          <p:nvPr/>
        </p:nvSpPr>
        <p:spPr bwMode="auto">
          <a:xfrm>
            <a:off x="7812088" y="2924175"/>
            <a:ext cx="363537" cy="488950"/>
          </a:xfrm>
          <a:prstGeom prst="rect">
            <a:avLst/>
          </a:prstGeom>
          <a:noFill/>
          <a:ln w="9525" algn="ctr">
            <a:noFill/>
            <a:miter lim="800000"/>
            <a:headEnd/>
            <a:tailEnd/>
          </a:ln>
          <a:effectLst/>
        </p:spPr>
        <p:txBody>
          <a:bodyPr>
            <a:spAutoFit/>
          </a:bodyPr>
          <a:lstStyle/>
          <a:p>
            <a:r>
              <a:rPr lang="fa-IR">
                <a:solidFill>
                  <a:schemeClr val="tx2"/>
                </a:solidFill>
              </a:rPr>
              <a:t>به</a:t>
            </a:r>
            <a:endParaRPr lang="en-US">
              <a:solidFill>
                <a:schemeClr val="tx2"/>
              </a:solidFill>
            </a:endParaRPr>
          </a:p>
        </p:txBody>
      </p:sp>
      <p:sp>
        <p:nvSpPr>
          <p:cNvPr id="69653" name="Line 21"/>
          <p:cNvSpPr>
            <a:spLocks noChangeShapeType="1"/>
          </p:cNvSpPr>
          <p:nvPr/>
        </p:nvSpPr>
        <p:spPr bwMode="auto">
          <a:xfrm flipH="1" flipV="1">
            <a:off x="6372225" y="1989138"/>
            <a:ext cx="1439863" cy="1079500"/>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54" name="Rectangle 22"/>
          <p:cNvSpPr>
            <a:spLocks noChangeArrowheads="1"/>
          </p:cNvSpPr>
          <p:nvPr/>
        </p:nvSpPr>
        <p:spPr bwMode="auto">
          <a:xfrm>
            <a:off x="6035904" y="3716338"/>
            <a:ext cx="412292" cy="492443"/>
          </a:xfrm>
          <a:prstGeom prst="rect">
            <a:avLst/>
          </a:prstGeom>
          <a:noFill/>
          <a:ln w="9525" algn="ctr">
            <a:noFill/>
            <a:miter lim="800000"/>
            <a:headEnd/>
            <a:tailEnd/>
          </a:ln>
          <a:effectLst/>
        </p:spPr>
        <p:txBody>
          <a:bodyPr wrap="none">
            <a:spAutoFit/>
          </a:bodyPr>
          <a:lstStyle/>
          <a:p>
            <a:r>
              <a:rPr lang="fa-IR">
                <a:solidFill>
                  <a:schemeClr val="tx2"/>
                </a:solidFill>
              </a:rPr>
              <a:t>س</a:t>
            </a:r>
            <a:endParaRPr lang="en-US">
              <a:solidFill>
                <a:schemeClr val="tx2"/>
              </a:solidFill>
            </a:endParaRPr>
          </a:p>
        </p:txBody>
      </p:sp>
      <p:sp>
        <p:nvSpPr>
          <p:cNvPr id="69655" name="Line 23"/>
          <p:cNvSpPr>
            <a:spLocks noChangeShapeType="1"/>
          </p:cNvSpPr>
          <p:nvPr/>
        </p:nvSpPr>
        <p:spPr bwMode="auto">
          <a:xfrm flipH="1">
            <a:off x="5076825" y="2060575"/>
            <a:ext cx="935038" cy="5048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56" name="Rectangle 24"/>
          <p:cNvSpPr>
            <a:spLocks noChangeArrowheads="1"/>
          </p:cNvSpPr>
          <p:nvPr/>
        </p:nvSpPr>
        <p:spPr bwMode="auto">
          <a:xfrm>
            <a:off x="4766962" y="2420938"/>
            <a:ext cx="357790" cy="492443"/>
          </a:xfrm>
          <a:prstGeom prst="rect">
            <a:avLst/>
          </a:prstGeom>
          <a:noFill/>
          <a:ln w="9525" algn="ctr">
            <a:noFill/>
            <a:miter lim="800000"/>
            <a:headEnd/>
            <a:tailEnd/>
          </a:ln>
          <a:effectLst/>
        </p:spPr>
        <p:txBody>
          <a:bodyPr wrap="none">
            <a:spAutoFit/>
          </a:bodyPr>
          <a:lstStyle/>
          <a:p>
            <a:r>
              <a:rPr lang="fa-IR">
                <a:solidFill>
                  <a:schemeClr val="tx2"/>
                </a:solidFill>
              </a:rPr>
              <a:t>1</a:t>
            </a:r>
            <a:endParaRPr lang="en-US">
              <a:solidFill>
                <a:schemeClr val="tx2"/>
              </a:solidFill>
            </a:endParaRPr>
          </a:p>
        </p:txBody>
      </p:sp>
      <p:sp>
        <p:nvSpPr>
          <p:cNvPr id="69657" name="Line 25"/>
          <p:cNvSpPr>
            <a:spLocks noChangeShapeType="1"/>
          </p:cNvSpPr>
          <p:nvPr/>
        </p:nvSpPr>
        <p:spPr bwMode="auto">
          <a:xfrm>
            <a:off x="5148263" y="2708275"/>
            <a:ext cx="863600" cy="2889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58" name="Rectangle 26"/>
          <p:cNvSpPr>
            <a:spLocks noChangeArrowheads="1"/>
          </p:cNvSpPr>
          <p:nvPr/>
        </p:nvSpPr>
        <p:spPr bwMode="auto">
          <a:xfrm>
            <a:off x="5928717" y="2708275"/>
            <a:ext cx="418704" cy="492443"/>
          </a:xfrm>
          <a:prstGeom prst="rect">
            <a:avLst/>
          </a:prstGeom>
          <a:noFill/>
          <a:ln w="9525" algn="ctr">
            <a:noFill/>
            <a:miter lim="800000"/>
            <a:headEnd/>
            <a:tailEnd/>
          </a:ln>
          <a:effectLst/>
        </p:spPr>
        <p:txBody>
          <a:bodyPr wrap="none">
            <a:spAutoFit/>
          </a:bodyPr>
          <a:lstStyle/>
          <a:p>
            <a:r>
              <a:rPr lang="fa-IR">
                <a:solidFill>
                  <a:schemeClr val="tx2"/>
                </a:solidFill>
              </a:rPr>
              <a:t>ب</a:t>
            </a:r>
            <a:endParaRPr lang="en-US">
              <a:solidFill>
                <a:schemeClr val="tx2"/>
              </a:solidFill>
            </a:endParaRPr>
          </a:p>
        </p:txBody>
      </p:sp>
      <p:sp>
        <p:nvSpPr>
          <p:cNvPr id="69659" name="Line 27"/>
          <p:cNvSpPr>
            <a:spLocks noChangeShapeType="1"/>
          </p:cNvSpPr>
          <p:nvPr/>
        </p:nvSpPr>
        <p:spPr bwMode="auto">
          <a:xfrm flipV="1">
            <a:off x="6300788" y="1700213"/>
            <a:ext cx="1366837" cy="1223962"/>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60" name="Rectangle 28"/>
          <p:cNvSpPr>
            <a:spLocks noChangeArrowheads="1"/>
          </p:cNvSpPr>
          <p:nvPr/>
        </p:nvSpPr>
        <p:spPr bwMode="auto">
          <a:xfrm>
            <a:off x="7524750" y="1412875"/>
            <a:ext cx="363538" cy="488950"/>
          </a:xfrm>
          <a:prstGeom prst="rect">
            <a:avLst/>
          </a:prstGeom>
          <a:noFill/>
          <a:ln w="9525" algn="ctr">
            <a:noFill/>
            <a:miter lim="800000"/>
            <a:headEnd/>
            <a:tailEnd/>
          </a:ln>
          <a:effectLst/>
        </p:spPr>
        <p:txBody>
          <a:bodyPr>
            <a:spAutoFit/>
          </a:bodyPr>
          <a:lstStyle/>
          <a:p>
            <a:r>
              <a:rPr lang="fa-IR">
                <a:solidFill>
                  <a:schemeClr val="tx2"/>
                </a:solidFill>
              </a:rPr>
              <a:t>به</a:t>
            </a:r>
            <a:endParaRPr lang="en-US">
              <a:solidFill>
                <a:schemeClr val="tx2"/>
              </a:solidFill>
            </a:endParaRPr>
          </a:p>
        </p:txBody>
      </p:sp>
      <p:sp>
        <p:nvSpPr>
          <p:cNvPr id="69661" name="Line 29"/>
          <p:cNvSpPr>
            <a:spLocks noChangeShapeType="1"/>
          </p:cNvSpPr>
          <p:nvPr/>
        </p:nvSpPr>
        <p:spPr bwMode="auto">
          <a:xfrm flipH="1" flipV="1">
            <a:off x="6659563" y="1125538"/>
            <a:ext cx="936625" cy="503237"/>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62" name="Line 30"/>
          <p:cNvSpPr>
            <a:spLocks noChangeShapeType="1"/>
          </p:cNvSpPr>
          <p:nvPr/>
        </p:nvSpPr>
        <p:spPr bwMode="auto">
          <a:xfrm flipV="1">
            <a:off x="2195513" y="4797425"/>
            <a:ext cx="936625" cy="13684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69663" name="Text Box 31"/>
          <p:cNvSpPr txBox="1">
            <a:spLocks noChangeArrowheads="1"/>
          </p:cNvSpPr>
          <p:nvPr/>
        </p:nvSpPr>
        <p:spPr bwMode="auto">
          <a:xfrm>
            <a:off x="1979613" y="4941888"/>
            <a:ext cx="863600" cy="488950"/>
          </a:xfrm>
          <a:prstGeom prst="rect">
            <a:avLst/>
          </a:prstGeom>
          <a:noFill/>
          <a:ln w="9525" algn="ctr">
            <a:noFill/>
            <a:miter lim="800000"/>
            <a:headEnd/>
            <a:tailEnd/>
          </a:ln>
          <a:effectLst/>
        </p:spPr>
        <p:txBody>
          <a:bodyPr>
            <a:spAutoFit/>
          </a:bodyPr>
          <a:lstStyle/>
          <a:p>
            <a:pPr>
              <a:spcBef>
                <a:spcPct val="50000"/>
              </a:spcBef>
            </a:pPr>
            <a:r>
              <a:rPr lang="fa-IR">
                <a:solidFill>
                  <a:schemeClr val="tx2"/>
                </a:solidFill>
              </a:rPr>
              <a:t>زمان</a:t>
            </a:r>
            <a:endParaRPr lang="en-US">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69636"/>
                                        </p:tgtEl>
                                        <p:attrNameLst>
                                          <p:attrName>style.visibility</p:attrName>
                                        </p:attrNameLst>
                                      </p:cBhvr>
                                      <p:to>
                                        <p:strVal val="visible"/>
                                      </p:to>
                                    </p:set>
                                    <p:animEffect transition="in" filter="blinds(horizontal)">
                                      <p:cBhvr>
                                        <p:cTn id="7" dur="500"/>
                                        <p:tgtEl>
                                          <p:spTgt spid="696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6" grpId="0" animBg="1"/>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Text Box 2"/>
          <p:cNvSpPr txBox="1">
            <a:spLocks noChangeArrowheads="1"/>
          </p:cNvSpPr>
          <p:nvPr/>
        </p:nvSpPr>
        <p:spPr bwMode="auto">
          <a:xfrm>
            <a:off x="2195513" y="163513"/>
            <a:ext cx="4537075"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0659" name="Rectangle 3"/>
          <p:cNvSpPr>
            <a:spLocks noChangeArrowheads="1"/>
          </p:cNvSpPr>
          <p:nvPr/>
        </p:nvSpPr>
        <p:spPr bwMode="auto">
          <a:xfrm>
            <a:off x="1835150" y="981075"/>
            <a:ext cx="5434501" cy="830997"/>
          </a:xfrm>
          <a:prstGeom prst="rect">
            <a:avLst/>
          </a:prstGeom>
          <a:noFill/>
          <a:ln w="9525">
            <a:noFill/>
            <a:miter lim="800000"/>
            <a:headEnd/>
            <a:tailEnd/>
          </a:ln>
          <a:effectLst/>
        </p:spPr>
        <p:txBody>
          <a:bodyPr wrap="none">
            <a:spAutoFit/>
          </a:bodyPr>
          <a:lstStyle/>
          <a:p>
            <a:pPr algn="l"/>
            <a:r>
              <a:rPr lang="fa-IR" sz="4800">
                <a:solidFill>
                  <a:schemeClr val="tx2"/>
                </a:solidFill>
              </a:rPr>
              <a:t>مرحله سنجش و اندازه گیری</a:t>
            </a:r>
            <a:endParaRPr lang="en-US" sz="4800">
              <a:solidFill>
                <a:schemeClr val="tx2"/>
              </a:solidFill>
            </a:endParaRPr>
          </a:p>
        </p:txBody>
      </p:sp>
      <p:sp>
        <p:nvSpPr>
          <p:cNvPr id="70660" name="Text Box 4"/>
          <p:cNvSpPr txBox="1">
            <a:spLocks noChangeArrowheads="1"/>
          </p:cNvSpPr>
          <p:nvPr/>
        </p:nvSpPr>
        <p:spPr bwMode="auto">
          <a:xfrm>
            <a:off x="323850" y="1844675"/>
            <a:ext cx="7850188" cy="488950"/>
          </a:xfrm>
          <a:prstGeom prst="rect">
            <a:avLst/>
          </a:prstGeom>
          <a:noFill/>
          <a:ln w="9525" algn="ctr">
            <a:noFill/>
            <a:miter lim="800000"/>
            <a:headEnd/>
            <a:tailEnd/>
          </a:ln>
          <a:effectLst/>
        </p:spPr>
        <p:txBody>
          <a:bodyPr>
            <a:spAutoFit/>
          </a:bodyPr>
          <a:lstStyle/>
          <a:p>
            <a:pPr>
              <a:spcBef>
                <a:spcPct val="50000"/>
              </a:spcBef>
            </a:pPr>
            <a:endParaRPr lang="fa-IR">
              <a:solidFill>
                <a:schemeClr val="tx2"/>
              </a:solidFill>
            </a:endParaRPr>
          </a:p>
        </p:txBody>
      </p:sp>
      <p:sp>
        <p:nvSpPr>
          <p:cNvPr id="70661" name="Text Box 5"/>
          <p:cNvSpPr txBox="1">
            <a:spLocks noChangeArrowheads="1"/>
          </p:cNvSpPr>
          <p:nvPr/>
        </p:nvSpPr>
        <p:spPr bwMode="auto">
          <a:xfrm>
            <a:off x="0" y="1773238"/>
            <a:ext cx="8459788" cy="2989262"/>
          </a:xfrm>
          <a:prstGeom prst="rect">
            <a:avLst/>
          </a:prstGeom>
          <a:noFill/>
          <a:ln w="9525" algn="ctr">
            <a:noFill/>
            <a:miter lim="800000"/>
            <a:headEnd/>
            <a:tailEnd/>
          </a:ln>
          <a:effectLst/>
        </p:spPr>
        <p:txBody>
          <a:bodyPr>
            <a:spAutoFit/>
          </a:bodyPr>
          <a:lstStyle/>
          <a:p>
            <a:pPr algn="just" rtl="1">
              <a:spcBef>
                <a:spcPct val="50000"/>
              </a:spcBef>
            </a:pPr>
            <a:r>
              <a:rPr lang="fa-IR" sz="3800">
                <a:solidFill>
                  <a:schemeClr val="tx2"/>
                </a:solidFill>
              </a:rPr>
              <a:t>نخستین دور بهره وری، سنجش و اندازه گیری است. هر شرکتی برای بهبود بهره وری بايد از سنجش و اندازه گيری عملکرد سازمان شروع کند. بدون سنجش و اندازه گيری عملکرد سازمان و بدون روشی متمرکز، سيستماتيک و تحليلی نمی توان بهبود بهره وری را شروع کرد. </a:t>
            </a:r>
            <a:endParaRPr lang="en-US" sz="38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Text Box 2"/>
          <p:cNvSpPr txBox="1">
            <a:spLocks noChangeArrowheads="1"/>
          </p:cNvSpPr>
          <p:nvPr/>
        </p:nvSpPr>
        <p:spPr bwMode="auto">
          <a:xfrm>
            <a:off x="2195513" y="163513"/>
            <a:ext cx="4537075"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1683" name="Text Box 3"/>
          <p:cNvSpPr txBox="1">
            <a:spLocks noChangeArrowheads="1"/>
          </p:cNvSpPr>
          <p:nvPr/>
        </p:nvSpPr>
        <p:spPr bwMode="auto">
          <a:xfrm>
            <a:off x="323850" y="1844675"/>
            <a:ext cx="7850188" cy="488950"/>
          </a:xfrm>
          <a:prstGeom prst="rect">
            <a:avLst/>
          </a:prstGeom>
          <a:noFill/>
          <a:ln w="9525" algn="ctr">
            <a:noFill/>
            <a:miter lim="800000"/>
            <a:headEnd/>
            <a:tailEnd/>
          </a:ln>
          <a:effectLst/>
        </p:spPr>
        <p:txBody>
          <a:bodyPr>
            <a:spAutoFit/>
          </a:bodyPr>
          <a:lstStyle/>
          <a:p>
            <a:pPr>
              <a:spcBef>
                <a:spcPct val="50000"/>
              </a:spcBef>
            </a:pPr>
            <a:endParaRPr lang="fa-IR">
              <a:solidFill>
                <a:schemeClr val="tx2"/>
              </a:solidFill>
            </a:endParaRPr>
          </a:p>
        </p:txBody>
      </p:sp>
      <p:graphicFrame>
        <p:nvGraphicFramePr>
          <p:cNvPr id="71684" name="Group 4"/>
          <p:cNvGraphicFramePr>
            <a:graphicFrameLocks noGrp="1"/>
          </p:cNvGraphicFramePr>
          <p:nvPr/>
        </p:nvGraphicFramePr>
        <p:xfrm>
          <a:off x="-1260475" y="981075"/>
          <a:ext cx="7945756" cy="5696903"/>
        </p:xfrm>
        <a:graphic>
          <a:graphicData uri="http://schemas.openxmlformats.org/drawingml/2006/table">
            <a:tbl>
              <a:tblPr/>
              <a:tblGrid>
                <a:gridCol w="208280"/>
                <a:gridCol w="1978026"/>
                <a:gridCol w="398462"/>
                <a:gridCol w="2265363"/>
                <a:gridCol w="3095625"/>
              </a:tblGrid>
              <a:tr h="576263">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cap="flat">
                      <a:noFill/>
                    </a:lnL>
                    <a:lnR>
                      <a:noFill/>
                    </a:lnR>
                    <a:lnT cap="flat">
                      <a:noFill/>
                    </a:lnT>
                    <a:lnB cap="flat">
                      <a:noFill/>
                    </a:lnB>
                    <a:lnTlToBr>
                      <a:noFill/>
                    </a:lnTlToBr>
                    <a:lnBlToTr>
                      <a:noFill/>
                    </a:lnBlToTr>
                    <a:noFill/>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pitchFamily="34" charset="0"/>
                        </a:rPr>
                        <a:t>سطح دوم: بخش</a:t>
                      </a:r>
                      <a:endParaRPr kumimoji="0" lang="en-US" sz="24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pitchFamily="34" charset="0"/>
                        </a:rPr>
                        <a:t>سطح اول:  شرکت</a:t>
                      </a:r>
                      <a:r>
                        <a:rPr kumimoji="0" lang="fa-IR" sz="2800" b="1" i="0" u="none" strike="noStrike" cap="none" normalizeH="0" baseline="0" smtClean="0">
                          <a:ln>
                            <a:noFill/>
                          </a:ln>
                          <a:solidFill>
                            <a:schemeClr val="tx1"/>
                          </a:solidFill>
                          <a:effectLst/>
                          <a:latin typeface="Arial" pitchFamily="34" charset="0"/>
                        </a:rPr>
                        <a:t> </a:t>
                      </a:r>
                      <a:endParaRPr kumimoji="0" lang="en-US" sz="28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vMerge="1">
                  <a:txBody>
                    <a:bodyPr/>
                    <a:lstStyle/>
                    <a:p>
                      <a:pPr rtl="1"/>
                      <a:endParaRPr lang="fa-IR"/>
                    </a:p>
                  </a:txBody>
                  <a:tcPr/>
                </a:tc>
                <a:tc vMerge="1">
                  <a:txBody>
                    <a:bodyPr/>
                    <a:lstStyle/>
                    <a:p>
                      <a:pPr rtl="1"/>
                      <a:endParaRPr lang="fa-IR"/>
                    </a:p>
                  </a:txBody>
                  <a:tcPr/>
                </a:tc>
                <a:tc row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w="12700" cap="flat" cmpd="sng" algn="ctr">
                      <a:solidFill>
                        <a:schemeClr val="tx1"/>
                      </a:solidFill>
                      <a:prstDash val="solid"/>
                      <a:round/>
                      <a:headEnd type="none" w="med" len="med"/>
                      <a:tailEnd type="none" w="med" len="med"/>
                    </a:lnR>
                    <a:lnT>
                      <a:noFill/>
                    </a:lnT>
                    <a:lnB cap="flat">
                      <a:noFill/>
                    </a:lnB>
                    <a:lnTlToBr>
                      <a:noFill/>
                    </a:lnTlToBr>
                    <a:lnBlToTr>
                      <a:noFill/>
                    </a:lnBlToTr>
                    <a:noFill/>
                  </a:tcPr>
                </a:tc>
                <a:tc>
                  <a:txBody>
                    <a:bodyPr/>
                    <a:lstStyle/>
                    <a:p>
                      <a:pPr marL="457200" marR="0" lvl="1" indent="0" algn="r" defTabSz="914400" rtl="1" eaLnBrk="1" fontAlgn="base" latinLnBrk="0" hangingPunct="1">
                        <a:lnSpc>
                          <a:spcPct val="100000"/>
                        </a:lnSpc>
                        <a:spcBef>
                          <a:spcPct val="20000"/>
                        </a:spcBef>
                        <a:spcAft>
                          <a:spcPct val="0"/>
                        </a:spcAft>
                        <a:buClrTx/>
                        <a:buSzTx/>
                        <a:buFontTx/>
                        <a:buBlip>
                          <a:blip r:embed="rId2"/>
                        </a:buBlip>
                        <a:tabLst/>
                      </a:pPr>
                      <a:r>
                        <a:rPr kumimoji="0" lang="en-US" sz="2000" b="0" i="0" u="none" strike="noStrike" cap="none" normalizeH="0" baseline="0" smtClean="0">
                          <a:ln>
                            <a:noFill/>
                          </a:ln>
                          <a:solidFill>
                            <a:schemeClr val="tx1"/>
                          </a:solidFill>
                          <a:effectLst/>
                          <a:latin typeface="Arial" pitchFamily="34" charset="0"/>
                        </a:rPr>
                        <a:t> </a:t>
                      </a:r>
                      <a:r>
                        <a:rPr kumimoji="0" lang="en-US" sz="2400" b="0" i="0" u="none" strike="noStrike" cap="none" normalizeH="0" baseline="0" smtClean="0">
                          <a:ln>
                            <a:noFill/>
                          </a:ln>
                          <a:solidFill>
                            <a:schemeClr val="tx1"/>
                          </a:solidFill>
                          <a:effectLst/>
                          <a:latin typeface="Arial" pitchFamily="34" charset="0"/>
                        </a:rPr>
                        <a:t>TPM</a:t>
                      </a:r>
                      <a:endParaRPr kumimoji="0" lang="fa-IR" sz="2400" b="0" i="0" u="none" strike="noStrike" cap="none" normalizeH="0" baseline="0" smtClean="0">
                        <a:ln>
                          <a:noFill/>
                        </a:ln>
                        <a:solidFill>
                          <a:schemeClr val="tx1"/>
                        </a:solidFill>
                        <a:effectLst/>
                        <a:latin typeface="Arial" pitchFamily="34" charset="0"/>
                      </a:endParaRPr>
                    </a:p>
                    <a:p>
                      <a:pPr marL="457200" marR="0" lvl="1" indent="0" algn="r" defTabSz="914400" rtl="1" eaLnBrk="1" fontAlgn="base" latinLnBrk="0" hangingPunct="1">
                        <a:lnSpc>
                          <a:spcPct val="100000"/>
                        </a:lnSpc>
                        <a:spcBef>
                          <a:spcPct val="20000"/>
                        </a:spcBef>
                        <a:spcAft>
                          <a:spcPct val="0"/>
                        </a:spcAft>
                        <a:buClrTx/>
                        <a:buSzTx/>
                        <a:buFontTx/>
                        <a:buBlip>
                          <a:blip r:embed="rId2"/>
                        </a:buBlip>
                        <a:tabLst/>
                      </a:pPr>
                      <a:r>
                        <a:rPr kumimoji="0" lang="fa-IR" sz="2000" b="0" i="0" u="none" strike="noStrike" cap="none" normalizeH="0" baseline="0" smtClean="0">
                          <a:ln>
                            <a:noFill/>
                          </a:ln>
                          <a:solidFill>
                            <a:schemeClr val="tx1"/>
                          </a:solidFill>
                          <a:effectLst/>
                          <a:latin typeface="Arial" pitchFamily="34" charset="0"/>
                        </a:rPr>
                        <a:t>مدل </a:t>
                      </a:r>
                      <a:r>
                        <a:rPr kumimoji="0" lang="en-US" sz="2000" b="0" i="0" u="none" strike="noStrike" cap="none" normalizeH="0" baseline="0" smtClean="0">
                          <a:ln>
                            <a:noFill/>
                          </a:ln>
                          <a:solidFill>
                            <a:schemeClr val="tx1"/>
                          </a:solidFill>
                          <a:effectLst/>
                          <a:latin typeface="Arial" pitchFamily="34" charset="0"/>
                        </a:rPr>
                        <a:t>MEPMM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fa-IR" sz="2400" b="0" i="0" u="none" strike="noStrike" cap="none" normalizeH="0" baseline="0" smtClean="0">
                          <a:ln>
                            <a:noFill/>
                          </a:ln>
                          <a:solidFill>
                            <a:schemeClr val="tx1"/>
                          </a:solidFill>
                          <a:effectLst/>
                          <a:latin typeface="Arial" pitchFamily="34" charset="0"/>
                        </a:rPr>
                        <a:t>بهره وری فراگير</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2400" b="0" i="0" u="none" strike="noStrike" cap="none" normalizeH="0" baseline="0" smtClean="0">
                          <a:ln>
                            <a:noFill/>
                          </a:ln>
                          <a:solidFill>
                            <a:schemeClr val="tx1"/>
                          </a:solidFill>
                          <a:effectLst/>
                          <a:latin typeface="Arial" pitchFamily="34" charset="0"/>
                        </a:rPr>
                        <a:t>            TPM</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800" b="0" i="0" u="none" strike="noStrike" cap="none" normalizeH="0" baseline="0" smtClean="0">
                          <a:ln>
                            <a:noFill/>
                          </a:ln>
                          <a:solidFill>
                            <a:schemeClr val="tx1"/>
                          </a:solidFill>
                          <a:effectLst/>
                          <a:latin typeface="Arial" pitchFamily="34" charset="0"/>
                        </a:rPr>
                        <a:t>Kendrik-creamer</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مدل </a:t>
                      </a:r>
                      <a:r>
                        <a:rPr kumimoji="0" lang="en-US" sz="1800" b="0" i="0" u="none" strike="noStrike" cap="none" normalizeH="0" baseline="0" smtClean="0">
                          <a:ln>
                            <a:noFill/>
                          </a:ln>
                          <a:solidFill>
                            <a:schemeClr val="tx1"/>
                          </a:solidFill>
                          <a:effectLst/>
                          <a:latin typeface="Arial" pitchFamily="34" charset="0"/>
                        </a:rPr>
                        <a:t>  Craig-Harris</a:t>
                      </a:r>
                      <a:r>
                        <a:rPr kumimoji="0" lang="fa-IR" sz="1800" b="0" i="0" u="none" strike="noStrike" cap="none" normalizeH="0" baseline="0" smtClean="0">
                          <a:ln>
                            <a:noFill/>
                          </a:ln>
                          <a:solidFill>
                            <a:schemeClr val="tx1"/>
                          </a:solidFill>
                          <a:effectLst/>
                          <a:latin typeface="Arial" pitchFamily="34" charset="0"/>
                        </a:rPr>
                        <a:t>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مدل </a:t>
                      </a:r>
                      <a:r>
                        <a:rPr kumimoji="0" lang="en-US" sz="1800" b="0" i="0" u="none" strike="noStrike" cap="none" normalizeH="0" baseline="0" smtClean="0">
                          <a:ln>
                            <a:noFill/>
                          </a:ln>
                          <a:solidFill>
                            <a:schemeClr val="tx1"/>
                          </a:solidFill>
                          <a:effectLst/>
                          <a:latin typeface="Arial" pitchFamily="34" charset="0"/>
                        </a:rPr>
                        <a:t>            Hines</a:t>
                      </a:r>
                      <a:r>
                        <a:rPr kumimoji="0" lang="fa-IR" sz="1800" b="0" i="0" u="none" strike="noStrike" cap="none" normalizeH="0" baseline="0" smtClean="0">
                          <a:ln>
                            <a:noFill/>
                          </a:ln>
                          <a:solidFill>
                            <a:schemeClr val="tx1"/>
                          </a:solidFill>
                          <a:effectLst/>
                          <a:latin typeface="Arial" pitchFamily="34" charset="0"/>
                        </a:rPr>
                        <a:t>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مدل </a:t>
                      </a:r>
                      <a:r>
                        <a:rPr kumimoji="0" lang="en-US" sz="1800" b="0" i="0" u="none" strike="noStrike" cap="none" normalizeH="0" baseline="0" smtClean="0">
                          <a:ln>
                            <a:noFill/>
                          </a:ln>
                          <a:solidFill>
                            <a:schemeClr val="tx1"/>
                          </a:solidFill>
                          <a:effectLst/>
                          <a:latin typeface="Arial" pitchFamily="34" charset="0"/>
                        </a:rPr>
                        <a:t>             Apc’s</a:t>
                      </a:r>
                      <a:r>
                        <a:rPr kumimoji="0" lang="fa-IR" sz="1800" b="0" i="0" u="none" strike="noStrike" cap="none" normalizeH="0" baseline="0" smtClean="0">
                          <a:ln>
                            <a:noFill/>
                          </a:ln>
                          <a:solidFill>
                            <a:schemeClr val="tx1"/>
                          </a:solidFill>
                          <a:effectLst/>
                          <a:latin typeface="Arial" pitchFamily="34" charset="0"/>
                        </a:rPr>
                        <a:t>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مدل </a:t>
                      </a:r>
                      <a:r>
                        <a:rPr kumimoji="0" lang="en-US" sz="1800" b="0" i="0" u="none" strike="noStrike" cap="none" normalizeH="0" baseline="0" smtClean="0">
                          <a:ln>
                            <a:noFill/>
                          </a:ln>
                          <a:solidFill>
                            <a:schemeClr val="tx1"/>
                          </a:solidFill>
                          <a:effectLst/>
                          <a:latin typeface="Arial" pitchFamily="34" charset="0"/>
                        </a:rPr>
                        <a:t>        MEPMM</a:t>
                      </a:r>
                      <a:r>
                        <a:rPr kumimoji="0" lang="fa-IR" sz="18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800" b="0" i="0" u="none" strike="noStrike" cap="none" normalizeH="0" baseline="0" smtClean="0">
                          <a:ln>
                            <a:noFill/>
                          </a:ln>
                          <a:solidFill>
                            <a:schemeClr val="tx1"/>
                          </a:solidFill>
                          <a:effectLst/>
                          <a:latin typeface="Arial" pitchFamily="34" charset="0"/>
                        </a:rPr>
                        <a: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a-IR" sz="2200" b="1" i="0" u="none" strike="noStrike" cap="none" normalizeH="0" baseline="0" smtClean="0">
                          <a:ln>
                            <a:noFill/>
                          </a:ln>
                          <a:solidFill>
                            <a:schemeClr val="tx1"/>
                          </a:solidFill>
                          <a:effectLst/>
                          <a:latin typeface="Arial" pitchFamily="34" charset="0"/>
                        </a:rPr>
                        <a:t>بهره وری فراگير عوامل توليد</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مدل </a:t>
                      </a:r>
                      <a:r>
                        <a:rPr kumimoji="0" lang="en-US" sz="1800" b="0" i="0" u="none" strike="noStrike" cap="none" normalizeH="0" baseline="0" smtClean="0">
                          <a:ln>
                            <a:noFill/>
                          </a:ln>
                          <a:solidFill>
                            <a:schemeClr val="tx1"/>
                          </a:solidFill>
                          <a:effectLst/>
                          <a:latin typeface="Arial" pitchFamily="34" charset="0"/>
                        </a:rPr>
                        <a:t>Kendrik-creamer</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مدل</a:t>
                      </a:r>
                      <a:r>
                        <a:rPr kumimoji="0" lang="fa-IR" sz="2400" b="1" i="0" u="none" strike="noStrike" cap="none" normalizeH="0" baseline="0" smtClean="0">
                          <a:ln>
                            <a:noFill/>
                          </a:ln>
                          <a:solidFill>
                            <a:schemeClr val="tx1"/>
                          </a:solidFill>
                          <a:effectLst/>
                          <a:latin typeface="Arial" pitchFamily="34" charset="0"/>
                        </a:rPr>
                        <a:t> </a:t>
                      </a:r>
                      <a:r>
                        <a:rPr kumimoji="0" lang="en-US" sz="2400" b="1" i="0" u="none" strike="noStrike" cap="none" normalizeH="0" baseline="0" smtClean="0">
                          <a:ln>
                            <a:noFill/>
                          </a:ln>
                          <a:solidFill>
                            <a:schemeClr val="tx1"/>
                          </a:solidFill>
                          <a:effectLst/>
                          <a:latin typeface="Arial" pitchFamily="34" charset="0"/>
                        </a:rPr>
                        <a:t>    </a:t>
                      </a:r>
                      <a:r>
                        <a:rPr kumimoji="0" lang="en-US" sz="1800" b="0" i="0" u="none" strike="noStrike" cap="none" normalizeH="0" baseline="0" smtClean="0">
                          <a:ln>
                            <a:noFill/>
                          </a:ln>
                          <a:solidFill>
                            <a:schemeClr val="tx1"/>
                          </a:solidFill>
                          <a:effectLst/>
                          <a:latin typeface="Arial" pitchFamily="34" charset="0"/>
                        </a:rPr>
                        <a:t>Taylor- Davis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vMerge="1">
                  <a:txBody>
                    <a:bodyPr/>
                    <a:lstStyle/>
                    <a:p>
                      <a:pPr rtl="1"/>
                      <a:endParaRPr lang="fa-I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a:noFill/>
                    </a:lnR>
                    <a:lnT>
                      <a:noFill/>
                    </a:lnT>
                    <a:lnB cap="flat">
                      <a:noFill/>
                    </a:lnB>
                    <a:lnTlToBr>
                      <a:noFill/>
                    </a:lnTlToBr>
                    <a:lnBlToTr>
                      <a:noFill/>
                    </a:lnBlToTr>
                    <a:noFill/>
                  </a:tcPr>
                </a:tc>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 معيارهای عملکرد: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fa-IR" sz="1800" b="0" i="0" u="none" strike="noStrike" cap="none" normalizeH="0" baseline="0" smtClean="0">
                          <a:ln>
                            <a:noFill/>
                          </a:ln>
                          <a:solidFill>
                            <a:schemeClr val="tx1"/>
                          </a:solidFill>
                          <a:effectLst/>
                          <a:latin typeface="Arial" pitchFamily="34" charset="0"/>
                        </a:rPr>
                        <a:t>ماتريس هدف</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smtClean="0">
                          <a:ln>
                            <a:noFill/>
                          </a:ln>
                          <a:solidFill>
                            <a:schemeClr val="tx1"/>
                          </a:solidFill>
                          <a:effectLst/>
                          <a:latin typeface="Arial" pitchFamily="34" charset="0"/>
                        </a:rPr>
                        <a:t>OFA</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pitchFamily="34" charset="0"/>
                        </a:rPr>
                        <a:t>API,MOPI,DEA:NGA</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Arial" pitchFamily="34" charset="0"/>
                        </a:rPr>
                        <a:t>بهره وری جزئی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 مدل </a:t>
                      </a:r>
                      <a:r>
                        <a:rPr kumimoji="0" lang="en-US" sz="1800" b="0" i="0" u="none" strike="noStrike" cap="none" normalizeH="0" baseline="0" smtClean="0">
                          <a:ln>
                            <a:noFill/>
                          </a:ln>
                          <a:solidFill>
                            <a:schemeClr val="tx1"/>
                          </a:solidFill>
                          <a:effectLst/>
                          <a:latin typeface="Arial" pitchFamily="34" charset="0"/>
                        </a:rPr>
                        <a:t>Craig-Harris</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  معيارهای عملکرد  .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 مدل </a:t>
                      </a:r>
                      <a:r>
                        <a:rPr kumimoji="0" lang="en-US" sz="1800" b="0" i="0" u="none" strike="noStrike" cap="none" normalizeH="0" baseline="0" smtClean="0">
                          <a:ln>
                            <a:noFill/>
                          </a:ln>
                          <a:solidFill>
                            <a:schemeClr val="tx1"/>
                          </a:solidFill>
                          <a:effectLst/>
                          <a:latin typeface="Arial" pitchFamily="34" charset="0"/>
                        </a:rPr>
                        <a:t>           DEA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1713" name="Text Box 33"/>
          <p:cNvSpPr txBox="1">
            <a:spLocks noChangeArrowheads="1"/>
          </p:cNvSpPr>
          <p:nvPr/>
        </p:nvSpPr>
        <p:spPr bwMode="auto">
          <a:xfrm>
            <a:off x="7164388" y="1484313"/>
            <a:ext cx="1727200" cy="3063875"/>
          </a:xfrm>
          <a:prstGeom prst="rect">
            <a:avLst/>
          </a:prstGeom>
          <a:noFill/>
          <a:ln w="9525" algn="ctr">
            <a:noFill/>
            <a:miter lim="800000"/>
            <a:headEnd/>
            <a:tailEnd/>
          </a:ln>
          <a:effectLst/>
        </p:spPr>
        <p:txBody>
          <a:bodyPr>
            <a:spAutoFit/>
          </a:bodyPr>
          <a:lstStyle/>
          <a:p>
            <a:pPr>
              <a:spcBef>
                <a:spcPct val="50000"/>
              </a:spcBef>
            </a:pPr>
            <a:r>
              <a:rPr lang="fa-IR" sz="3000">
                <a:solidFill>
                  <a:schemeClr val="tx2"/>
                </a:solidFill>
              </a:rPr>
              <a:t>طبقه بندی روشهای </a:t>
            </a:r>
          </a:p>
          <a:p>
            <a:pPr>
              <a:spcBef>
                <a:spcPct val="50000"/>
              </a:spcBef>
            </a:pPr>
            <a:r>
              <a:rPr lang="fa-IR" sz="3000">
                <a:solidFill>
                  <a:schemeClr val="tx2"/>
                </a:solidFill>
              </a:rPr>
              <a:t> اندازه گيری و بهره وری در سطح اول و دوم شرکت</a:t>
            </a:r>
            <a:r>
              <a:rPr lang="fa-IR">
                <a:solidFill>
                  <a:schemeClr val="tx2"/>
                </a:solidFill>
              </a:rPr>
              <a:t> </a:t>
            </a:r>
            <a:endParaRPr lang="en-US">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Text Box 2"/>
          <p:cNvSpPr txBox="1">
            <a:spLocks noChangeArrowheads="1"/>
          </p:cNvSpPr>
          <p:nvPr/>
        </p:nvSpPr>
        <p:spPr bwMode="auto">
          <a:xfrm>
            <a:off x="2195513" y="163513"/>
            <a:ext cx="4537075"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2707" name="Text Box 3"/>
          <p:cNvSpPr txBox="1">
            <a:spLocks noChangeArrowheads="1"/>
          </p:cNvSpPr>
          <p:nvPr/>
        </p:nvSpPr>
        <p:spPr bwMode="auto">
          <a:xfrm>
            <a:off x="323850" y="1844675"/>
            <a:ext cx="7850188" cy="488950"/>
          </a:xfrm>
          <a:prstGeom prst="rect">
            <a:avLst/>
          </a:prstGeom>
          <a:noFill/>
          <a:ln w="9525" algn="ctr">
            <a:noFill/>
            <a:miter lim="800000"/>
            <a:headEnd/>
            <a:tailEnd/>
          </a:ln>
          <a:effectLst/>
        </p:spPr>
        <p:txBody>
          <a:bodyPr>
            <a:spAutoFit/>
          </a:bodyPr>
          <a:lstStyle/>
          <a:p>
            <a:pPr>
              <a:spcBef>
                <a:spcPct val="50000"/>
              </a:spcBef>
            </a:pPr>
            <a:endParaRPr lang="fa-IR">
              <a:solidFill>
                <a:schemeClr val="tx2"/>
              </a:solidFill>
            </a:endParaRPr>
          </a:p>
        </p:txBody>
      </p:sp>
      <p:graphicFrame>
        <p:nvGraphicFramePr>
          <p:cNvPr id="72708" name="Group 4"/>
          <p:cNvGraphicFramePr>
            <a:graphicFrameLocks noGrp="1"/>
          </p:cNvGraphicFramePr>
          <p:nvPr/>
        </p:nvGraphicFramePr>
        <p:xfrm>
          <a:off x="900113" y="1557338"/>
          <a:ext cx="7971472" cy="5119815"/>
        </p:xfrm>
        <a:graphic>
          <a:graphicData uri="http://schemas.openxmlformats.org/drawingml/2006/table">
            <a:tbl>
              <a:tblPr/>
              <a:tblGrid>
                <a:gridCol w="208280"/>
                <a:gridCol w="1978025"/>
                <a:gridCol w="208280"/>
                <a:gridCol w="2481262"/>
                <a:gridCol w="3095625"/>
              </a:tblGrid>
              <a:tr h="647700">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cap="flat">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000" b="1" i="0" u="none" strike="noStrike" cap="none" normalizeH="0" baseline="0" smtClean="0">
                          <a:ln>
                            <a:noFill/>
                          </a:ln>
                          <a:solidFill>
                            <a:schemeClr val="tx1"/>
                          </a:solidFill>
                          <a:effectLst/>
                          <a:latin typeface="Arial" pitchFamily="34" charset="0"/>
                        </a:rPr>
                        <a:t>سطح پنجم: مرکز کار</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pitchFamily="34" charset="0"/>
                        </a:rPr>
                        <a:t>سطح چهارم: دپارتمان</a:t>
                      </a:r>
                      <a:endParaRPr kumimoji="0" lang="en-US" sz="24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pitchFamily="34" charset="0"/>
                        </a:rPr>
                        <a:t>سطح سوم:کارگاه</a:t>
                      </a:r>
                      <a:r>
                        <a:rPr kumimoji="0" lang="fa-IR" sz="2800" b="1" i="0" u="none" strike="noStrike" cap="none" normalizeH="0" baseline="0" smtClean="0">
                          <a:ln>
                            <a:noFill/>
                          </a:ln>
                          <a:solidFill>
                            <a:schemeClr val="tx1"/>
                          </a:solidFill>
                          <a:effectLst/>
                          <a:latin typeface="Arial" pitchFamily="34" charset="0"/>
                        </a:rPr>
                        <a:t> </a:t>
                      </a:r>
                      <a:endParaRPr kumimoji="0" lang="en-US" sz="28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vMerge="1">
                  <a:txBody>
                    <a:bodyPr/>
                    <a:lstStyle/>
                    <a:p>
                      <a:pPr rtl="1"/>
                      <a:endParaRPr lang="fa-IR"/>
                    </a:p>
                  </a:txBody>
                  <a:tcPr/>
                </a:tc>
                <a:tc>
                  <a:txBody>
                    <a:bodyPr/>
                    <a:lstStyle/>
                    <a:p>
                      <a:pPr marL="457200" marR="0" lvl="1" indent="0" algn="r" defTabSz="914400" rtl="1" eaLnBrk="1" fontAlgn="base" latinLnBrk="0" hangingPunct="1">
                        <a:lnSpc>
                          <a:spcPct val="100000"/>
                        </a:lnSpc>
                        <a:spcBef>
                          <a:spcPct val="20000"/>
                        </a:spcBef>
                        <a:spcAft>
                          <a:spcPct val="0"/>
                        </a:spcAft>
                        <a:buClrTx/>
                        <a:buSzTx/>
                        <a:buFontTx/>
                        <a:buBlip>
                          <a:blip r:embed="rId2"/>
                        </a:buBlip>
                        <a:tabLst/>
                      </a:pPr>
                      <a:r>
                        <a:rPr kumimoji="0" lang="en-US" sz="2000" b="0" i="0" u="none" strike="noStrike" cap="none" normalizeH="0" baseline="0" smtClean="0">
                          <a:ln>
                            <a:noFill/>
                          </a:ln>
                          <a:solidFill>
                            <a:schemeClr val="tx1"/>
                          </a:solidFill>
                          <a:effectLst/>
                          <a:latin typeface="Arial" pitchFamily="34" charset="0"/>
                        </a:rPr>
                        <a:t> </a:t>
                      </a:r>
                      <a:r>
                        <a:rPr kumimoji="0" lang="en-US" sz="2400" b="0" i="0" u="none" strike="noStrike" cap="none" normalizeH="0" baseline="0" smtClean="0">
                          <a:ln>
                            <a:noFill/>
                          </a:ln>
                          <a:solidFill>
                            <a:schemeClr val="tx1"/>
                          </a:solidFill>
                          <a:effectLst/>
                          <a:latin typeface="Arial" pitchFamily="34" charset="0"/>
                        </a:rPr>
                        <a:t>TPM</a:t>
                      </a:r>
                      <a:endParaRPr kumimoji="0" lang="fa-IR" sz="2400" b="0" i="0" u="none" strike="noStrike" cap="none" normalizeH="0" baseline="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457200" marR="0" lvl="1" indent="0" algn="r" defTabSz="914400" rtl="1" eaLnBrk="1" fontAlgn="base" latinLnBrk="0" hangingPunct="1">
                        <a:lnSpc>
                          <a:spcPct val="100000"/>
                        </a:lnSpc>
                        <a:spcBef>
                          <a:spcPct val="20000"/>
                        </a:spcBef>
                        <a:spcAft>
                          <a:spcPct val="0"/>
                        </a:spcAft>
                        <a:buClrTx/>
                        <a:buSzTx/>
                        <a:buFontTx/>
                        <a:buBlip>
                          <a:blip r:embed="rId2"/>
                        </a:buBlip>
                        <a:tabLst/>
                      </a:pPr>
                      <a:r>
                        <a:rPr kumimoji="0" lang="en-US" sz="2000" b="0" i="0" u="none" strike="noStrike" cap="none" normalizeH="0" baseline="0" smtClean="0">
                          <a:ln>
                            <a:noFill/>
                          </a:ln>
                          <a:solidFill>
                            <a:schemeClr val="tx1"/>
                          </a:solidFill>
                          <a:effectLst/>
                          <a:latin typeface="Arial" pitchFamily="34" charset="0"/>
                        </a:rPr>
                        <a:t> </a:t>
                      </a:r>
                      <a:r>
                        <a:rPr kumimoji="0" lang="en-US" sz="2400" b="0" i="0" u="none" strike="noStrike" cap="none" normalizeH="0" baseline="0" smtClean="0">
                          <a:ln>
                            <a:noFill/>
                          </a:ln>
                          <a:solidFill>
                            <a:schemeClr val="tx1"/>
                          </a:solidFill>
                          <a:effectLst/>
                          <a:latin typeface="Arial" pitchFamily="34" charset="0"/>
                        </a:rPr>
                        <a:t>TPM</a:t>
                      </a:r>
                      <a:endParaRPr kumimoji="0" lang="fa-IR" sz="2400" b="0" i="0" u="none" strike="noStrike" cap="none" normalizeH="0" baseline="0" smtClean="0">
                        <a:ln>
                          <a:noFill/>
                        </a:ln>
                        <a:solidFill>
                          <a:schemeClr val="tx1"/>
                        </a:solidFill>
                        <a:effectLst/>
                        <a:latin typeface="Arial" pitchFamily="34" charset="0"/>
                      </a:endParaRPr>
                    </a:p>
                    <a:p>
                      <a:pPr marL="457200" marR="0" lvl="1" indent="0" algn="r" defTabSz="914400" rtl="1" eaLnBrk="1" fontAlgn="base" latinLnBrk="0" hangingPunct="1">
                        <a:lnSpc>
                          <a:spcPct val="100000"/>
                        </a:lnSpc>
                        <a:spcBef>
                          <a:spcPct val="20000"/>
                        </a:spcBef>
                        <a:spcAft>
                          <a:spcPct val="0"/>
                        </a:spcAft>
                        <a:buClrTx/>
                        <a:buSzTx/>
                        <a:buFontTx/>
                        <a:buBlip>
                          <a:blip r:embed="rId2"/>
                        </a:buBlip>
                        <a:tabLst/>
                      </a:pPr>
                      <a:r>
                        <a:rPr kumimoji="0" lang="fa-IR" sz="2000" b="0" i="0" u="none" strike="noStrike" cap="none" normalizeH="0" baseline="0" smtClean="0">
                          <a:ln>
                            <a:noFill/>
                          </a:ln>
                          <a:solidFill>
                            <a:schemeClr val="tx1"/>
                          </a:solidFill>
                          <a:effectLst/>
                          <a:latin typeface="Arial" pitchFamily="34" charset="0"/>
                        </a:rPr>
                        <a:t>مدل </a:t>
                      </a:r>
                      <a:r>
                        <a:rPr kumimoji="0" lang="en-US" sz="2000" b="0" i="0" u="none" strike="noStrike" cap="none" normalizeH="0" baseline="0" smtClean="0">
                          <a:ln>
                            <a:noFill/>
                          </a:ln>
                          <a:solidFill>
                            <a:schemeClr val="tx1"/>
                          </a:solidFill>
                          <a:effectLst/>
                          <a:latin typeface="Arial" pitchFamily="34" charset="0"/>
                        </a:rPr>
                        <a:t>MEPMM</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pitchFamily="34" charset="0"/>
                        </a:rPr>
                        <a:t>            TPM</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fa-IR" sz="1800" b="1" i="0" u="none" strike="noStrike" cap="none" normalizeH="0" baseline="0" smtClean="0">
                          <a:ln>
                            <a:noFill/>
                          </a:ln>
                          <a:solidFill>
                            <a:schemeClr val="tx1"/>
                          </a:solidFill>
                          <a:effectLst/>
                          <a:latin typeface="Arial" pitchFamily="34" charset="0"/>
                        </a:rPr>
                        <a:t>مدل </a:t>
                      </a:r>
                      <a:r>
                        <a:rPr kumimoji="0" lang="en-US" sz="1800" b="1" i="0" u="none" strike="noStrike" cap="none" normalizeH="0" baseline="0" smtClean="0">
                          <a:ln>
                            <a:noFill/>
                          </a:ln>
                          <a:solidFill>
                            <a:schemeClr val="tx1"/>
                          </a:solidFill>
                          <a:effectLst/>
                          <a:latin typeface="Arial" pitchFamily="34" charset="0"/>
                        </a:rPr>
                        <a:t>        MEPMM</a:t>
                      </a:r>
                      <a:r>
                        <a:rPr kumimoji="0" lang="fa-IR" sz="1800" b="0" i="0" u="none" strike="noStrike" cap="none" normalizeH="0" baseline="0" smtClean="0">
                          <a:ln>
                            <a:noFill/>
                          </a:ln>
                          <a:solidFill>
                            <a:schemeClr val="tx1"/>
                          </a:solidFill>
                          <a:effectLst/>
                          <a:latin typeface="Arial" pitchFamily="34" charset="0"/>
                        </a:rPr>
                        <a:t>  </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39763">
                <a:tc vMerge="1">
                  <a:txBody>
                    <a:bodyPr/>
                    <a:lstStyle/>
                    <a:p>
                      <a:pPr rtl="1"/>
                      <a:endParaRPr lang="fa-I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rPr>
                        <a:t>______     </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rPr>
                        <a:t>  ______     </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rPr>
                        <a:t>______               </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6000">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معيارهای عملکرد: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rPr>
                        <a:t>- روش </a:t>
                      </a:r>
                      <a:r>
                        <a:rPr kumimoji="0" lang="en-US" sz="1800" b="0" i="0" u="none" strike="noStrike" cap="none" normalizeH="0" baseline="0" smtClean="0">
                          <a:ln>
                            <a:noFill/>
                          </a:ln>
                          <a:solidFill>
                            <a:schemeClr val="tx1"/>
                          </a:solidFill>
                          <a:effectLst/>
                          <a:latin typeface="Arial" pitchFamily="34" charset="0"/>
                        </a:rPr>
                        <a:t>APC</a:t>
                      </a:r>
                      <a:endParaRPr kumimoji="0" lang="fa-IR" sz="1800" b="0" i="0" u="none" strike="noStrike" cap="none" normalizeH="0" baseline="0" smtClean="0">
                        <a:ln>
                          <a:noFill/>
                        </a:ln>
                        <a:solidFill>
                          <a:schemeClr val="tx1"/>
                        </a:solidFill>
                        <a:effectLst/>
                        <a:latin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fa-IR" sz="1800" b="0" i="0" u="none" strike="noStrike" cap="none" normalizeH="0" baseline="0" smtClean="0">
                          <a:ln>
                            <a:noFill/>
                          </a:ln>
                          <a:solidFill>
                            <a:schemeClr val="tx1"/>
                          </a:solidFill>
                          <a:effectLst/>
                          <a:latin typeface="Arial" pitchFamily="34" charset="0"/>
                        </a:rPr>
                        <a:t>ماتريس هدف</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smtClean="0">
                          <a:ln>
                            <a:noFill/>
                          </a:ln>
                          <a:solidFill>
                            <a:schemeClr val="tx1"/>
                          </a:solidFill>
                          <a:effectLst/>
                          <a:latin typeface="Arial" pitchFamily="34" charset="0"/>
                        </a:rPr>
                        <a:t>OFA</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pitchFamily="34" charset="0"/>
                        </a:rPr>
                        <a:t>: NGT</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MOPI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NP/PMM</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FACT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API       </a:t>
                      </a:r>
                    </a:p>
                  </a:txBody>
                  <a:tcPr horzOverflow="overflow">
                    <a:lnL w="12700"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 معيارهای عملکرد: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rPr>
                        <a:t>- روش </a:t>
                      </a:r>
                      <a:r>
                        <a:rPr kumimoji="0" lang="en-US" sz="1800" b="0" i="0" u="none" strike="noStrike" cap="none" normalizeH="0" baseline="0" smtClean="0">
                          <a:ln>
                            <a:noFill/>
                          </a:ln>
                          <a:solidFill>
                            <a:schemeClr val="tx1"/>
                          </a:solidFill>
                          <a:effectLst/>
                          <a:latin typeface="Arial" pitchFamily="34" charset="0"/>
                        </a:rPr>
                        <a:t>APC</a:t>
                      </a:r>
                      <a:endParaRPr kumimoji="0" lang="fa-IR" sz="1800" b="0" i="0" u="none" strike="noStrike" cap="none" normalizeH="0" baseline="0" smtClean="0">
                        <a:ln>
                          <a:noFill/>
                        </a:ln>
                        <a:solidFill>
                          <a:schemeClr val="tx1"/>
                        </a:solidFill>
                        <a:effectLst/>
                        <a:latin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fa-IR" sz="1800" b="0" i="0" u="none" strike="noStrike" cap="none" normalizeH="0" baseline="0" smtClean="0">
                          <a:ln>
                            <a:noFill/>
                          </a:ln>
                          <a:solidFill>
                            <a:schemeClr val="tx1"/>
                          </a:solidFill>
                          <a:effectLst/>
                          <a:latin typeface="Arial" pitchFamily="34" charset="0"/>
                        </a:rPr>
                        <a:t>ماتريس هدف</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smtClean="0">
                          <a:ln>
                            <a:noFill/>
                          </a:ln>
                          <a:solidFill>
                            <a:schemeClr val="tx1"/>
                          </a:solidFill>
                          <a:effectLst/>
                          <a:latin typeface="Arial" pitchFamily="34" charset="0"/>
                        </a:rPr>
                        <a:t>OFA</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pitchFamily="34" charset="0"/>
                        </a:rPr>
                        <a:t>: NGT</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MOPI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NP/PMM</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APL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 معيارهای عملکرد: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rPr>
                        <a:t>- روش </a:t>
                      </a:r>
                      <a:r>
                        <a:rPr kumimoji="0" lang="en-US" sz="1800" b="0" i="0" u="none" strike="noStrike" cap="none" normalizeH="0" baseline="0" smtClean="0">
                          <a:ln>
                            <a:noFill/>
                          </a:ln>
                          <a:solidFill>
                            <a:schemeClr val="tx1"/>
                          </a:solidFill>
                          <a:effectLst/>
                          <a:latin typeface="Arial" pitchFamily="34" charset="0"/>
                        </a:rPr>
                        <a:t>APC</a:t>
                      </a:r>
                      <a:endParaRPr kumimoji="0" lang="fa-IR" sz="1800" b="0" i="0" u="none" strike="noStrike" cap="none" normalizeH="0" baseline="0" smtClean="0">
                        <a:ln>
                          <a:noFill/>
                        </a:ln>
                        <a:solidFill>
                          <a:schemeClr val="tx1"/>
                        </a:solidFill>
                        <a:effectLst/>
                        <a:latin typeface="Arial" pitchFamily="34" charset="0"/>
                      </a:endParaRP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fa-IR" sz="1800" b="0" i="0" u="none" strike="noStrike" cap="none" normalizeH="0" baseline="0" smtClean="0">
                          <a:ln>
                            <a:noFill/>
                          </a:ln>
                          <a:solidFill>
                            <a:schemeClr val="tx1"/>
                          </a:solidFill>
                          <a:effectLst/>
                          <a:latin typeface="Arial" pitchFamily="34" charset="0"/>
                        </a:rPr>
                        <a:t>ماتريس هدف</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smtClean="0">
                          <a:ln>
                            <a:noFill/>
                          </a:ln>
                          <a:solidFill>
                            <a:schemeClr val="tx1"/>
                          </a:solidFill>
                          <a:effectLst/>
                          <a:latin typeface="Arial" pitchFamily="34" charset="0"/>
                        </a:rPr>
                        <a:t>OFA</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pitchFamily="34" charset="0"/>
                        </a:rPr>
                        <a:t>:NGT</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MOPI     </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NP/PMM</a:t>
                      </a:r>
                    </a:p>
                    <a:p>
                      <a:pPr marL="0" marR="0" lvl="0" indent="0" algn="l" defTabSz="914400" rtl="1" eaLnBrk="1" fontAlgn="base" latinLnBrk="0" hangingPunct="1">
                        <a:lnSpc>
                          <a:spcPct val="100000"/>
                        </a:lnSpc>
                        <a:spcBef>
                          <a:spcPct val="20000"/>
                        </a:spcBef>
                        <a:spcAft>
                          <a:spcPct val="0"/>
                        </a:spcAft>
                        <a:buClrTx/>
                        <a:buSzTx/>
                        <a:buFontTx/>
                        <a:buBlip>
                          <a:blip r:embed="rId2"/>
                        </a:buBlip>
                        <a:tabLst/>
                      </a:pPr>
                      <a:r>
                        <a:rPr kumimoji="0" lang="en-US" sz="1600" b="1" i="0" u="none" strike="noStrike" cap="none" normalizeH="0" baseline="0" smtClean="0">
                          <a:ln>
                            <a:noFill/>
                          </a:ln>
                          <a:solidFill>
                            <a:schemeClr val="tx1"/>
                          </a:solidFill>
                          <a:effectLst/>
                          <a:latin typeface="Arial" pitchFamily="34" charset="0"/>
                        </a:rPr>
                        <a:t>APL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2740" name="Text Box 36"/>
          <p:cNvSpPr txBox="1">
            <a:spLocks noChangeArrowheads="1"/>
          </p:cNvSpPr>
          <p:nvPr/>
        </p:nvSpPr>
        <p:spPr bwMode="auto">
          <a:xfrm>
            <a:off x="179388" y="908050"/>
            <a:ext cx="8569325" cy="549275"/>
          </a:xfrm>
          <a:prstGeom prst="rect">
            <a:avLst/>
          </a:prstGeom>
          <a:noFill/>
          <a:ln w="9525" algn="ctr">
            <a:noFill/>
            <a:miter lim="800000"/>
            <a:headEnd/>
            <a:tailEnd/>
          </a:ln>
          <a:effectLst/>
        </p:spPr>
        <p:txBody>
          <a:bodyPr>
            <a:spAutoFit/>
          </a:bodyPr>
          <a:lstStyle/>
          <a:p>
            <a:pPr>
              <a:spcBef>
                <a:spcPct val="50000"/>
              </a:spcBef>
            </a:pPr>
            <a:r>
              <a:rPr lang="fa-IR">
                <a:solidFill>
                  <a:schemeClr val="tx2"/>
                </a:solidFill>
              </a:rPr>
              <a:t>طبقه بندی روشهای  اندازه گيری و بهره وری در سطح سوم، چهارم و پنجم</a:t>
            </a:r>
            <a:r>
              <a:rPr lang="fa-IR" sz="3000">
                <a:solidFill>
                  <a:schemeClr val="tx2"/>
                </a:solidFill>
              </a:rPr>
              <a:t> </a:t>
            </a:r>
            <a:endParaRPr lang="en-US">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ext Box 2"/>
          <p:cNvSpPr txBox="1">
            <a:spLocks noChangeArrowheads="1"/>
          </p:cNvSpPr>
          <p:nvPr/>
        </p:nvSpPr>
        <p:spPr bwMode="auto">
          <a:xfrm>
            <a:off x="2195513" y="163513"/>
            <a:ext cx="4537075"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3731" name="Text Box 3"/>
          <p:cNvSpPr txBox="1">
            <a:spLocks noChangeArrowheads="1"/>
          </p:cNvSpPr>
          <p:nvPr/>
        </p:nvSpPr>
        <p:spPr bwMode="auto">
          <a:xfrm>
            <a:off x="323850" y="1844675"/>
            <a:ext cx="7850188" cy="488950"/>
          </a:xfrm>
          <a:prstGeom prst="rect">
            <a:avLst/>
          </a:prstGeom>
          <a:noFill/>
          <a:ln w="9525" algn="ctr">
            <a:noFill/>
            <a:miter lim="800000"/>
            <a:headEnd/>
            <a:tailEnd/>
          </a:ln>
          <a:effectLst/>
        </p:spPr>
        <p:txBody>
          <a:bodyPr>
            <a:spAutoFit/>
          </a:bodyPr>
          <a:lstStyle/>
          <a:p>
            <a:pPr>
              <a:spcBef>
                <a:spcPct val="50000"/>
              </a:spcBef>
            </a:pPr>
            <a:endParaRPr lang="fa-IR">
              <a:solidFill>
                <a:schemeClr val="tx2"/>
              </a:solidFill>
            </a:endParaRPr>
          </a:p>
        </p:txBody>
      </p:sp>
      <p:graphicFrame>
        <p:nvGraphicFramePr>
          <p:cNvPr id="73732" name="Group 4"/>
          <p:cNvGraphicFramePr>
            <a:graphicFrameLocks noGrp="1"/>
          </p:cNvGraphicFramePr>
          <p:nvPr/>
        </p:nvGraphicFramePr>
        <p:xfrm>
          <a:off x="-304800" y="1091539"/>
          <a:ext cx="7971474" cy="5526097"/>
        </p:xfrm>
        <a:graphic>
          <a:graphicData uri="http://schemas.openxmlformats.org/drawingml/2006/table">
            <a:tbl>
              <a:tblPr/>
              <a:tblGrid>
                <a:gridCol w="208280"/>
                <a:gridCol w="1978026"/>
                <a:gridCol w="208280"/>
                <a:gridCol w="2481263"/>
                <a:gridCol w="3095625"/>
              </a:tblGrid>
              <a:tr h="483845">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2800" b="0" i="0" u="none" strike="noStrike" cap="none" normalizeH="0" baseline="0" dirty="0" smtClean="0">
                        <a:ln>
                          <a:noFill/>
                        </a:ln>
                        <a:solidFill>
                          <a:schemeClr val="tx1"/>
                        </a:solidFill>
                        <a:effectLst/>
                        <a:latin typeface="Arial" pitchFamily="34" charset="0"/>
                      </a:endParaRPr>
                    </a:p>
                  </a:txBody>
                  <a:tcPr horzOverflow="overflow">
                    <a:lnL cap="flat">
                      <a:noFill/>
                    </a:lnL>
                    <a:lnR>
                      <a:noFill/>
                    </a:lnR>
                    <a:lnT cap="flat">
                      <a:noFill/>
                    </a:lnT>
                    <a:lnB cap="flat">
                      <a:noFill/>
                    </a:lnB>
                    <a:lnTlToBr>
                      <a:noFill/>
                    </a:lnTlToBr>
                    <a:lnBlToTr>
                      <a:noFill/>
                    </a:lnBlToTr>
                    <a:noFill/>
                  </a:tcPr>
                </a:tc>
                <a:tc rowSpan="4">
                  <a:txBody>
                    <a:bodyPr/>
                    <a:lstStyle/>
                    <a:p>
                      <a:pPr marL="0" marR="0" lvl="0" indent="0" algn="ctr" defTabSz="914400" rtl="0" eaLnBrk="1" fontAlgn="base" latinLnBrk="0" hangingPunct="1">
                        <a:lnSpc>
                          <a:spcPct val="100000"/>
                        </a:lnSpc>
                        <a:spcBef>
                          <a:spcPct val="20000"/>
                        </a:spcBef>
                        <a:spcAft>
                          <a:spcPct val="0"/>
                        </a:spcAft>
                        <a:buClrTx/>
                        <a:buSzTx/>
                        <a:buFontTx/>
                        <a:buNone/>
                        <a:tabLst/>
                      </a:pPr>
                      <a:endParaRPr kumimoji="0" lang="fa-IR" sz="1600" b="1" i="0" u="none" strike="noStrike" cap="none" normalizeH="0" baseline="0" smtClean="0">
                        <a:ln>
                          <a:noFill/>
                        </a:ln>
                        <a:solidFill>
                          <a:schemeClr val="tx1"/>
                        </a:solidFill>
                        <a:effectLst/>
                        <a:latin typeface="Arial" pitchFamily="34" charset="0"/>
                      </a:endParaRPr>
                    </a:p>
                  </a:txBody>
                  <a:tcPr horzOverflow="overflow">
                    <a:lnL>
                      <a:noFill/>
                    </a:lnL>
                    <a:lnR>
                      <a:noFill/>
                    </a:lnR>
                    <a:lnT cap="flat">
                      <a:noFill/>
                    </a:lnT>
                    <a:lnB cap="flat">
                      <a:noFill/>
                    </a:lnB>
                    <a:lnTlToBr>
                      <a:noFill/>
                    </a:lnTlToBr>
                    <a:lnBlToTr>
                      <a:noFill/>
                    </a:lnBlToTr>
                    <a:noFill/>
                  </a:tcPr>
                </a:tc>
                <a:tc rowSpan="4">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fa-IR" sz="2800" b="0" i="0" u="none" strike="noStrike" cap="none" normalizeH="0" baseline="0" smtClean="0">
                        <a:ln>
                          <a:noFill/>
                        </a:ln>
                        <a:solidFill>
                          <a:schemeClr val="tx1"/>
                        </a:solidFill>
                        <a:effectLst/>
                        <a:latin typeface="Arial" pitchFamily="34" charset="0"/>
                      </a:endParaRPr>
                    </a:p>
                  </a:txBody>
                  <a:tcPr horzOverflow="overflow">
                    <a:lnL>
                      <a:noFill/>
                    </a:lnL>
                    <a:lnR w="12700" cap="flat" cmpd="sng" algn="ctr">
                      <a:solidFill>
                        <a:schemeClr val="tx1"/>
                      </a:solidFill>
                      <a:prstDash val="solid"/>
                      <a:round/>
                      <a:headEnd type="none" w="med" len="med"/>
                      <a:tailEnd type="none" w="med" len="med"/>
                    </a:lnR>
                    <a:lnT cap="flat">
                      <a:noFill/>
                    </a:lnT>
                    <a:lnB cap="flat">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pitchFamily="34" charset="0"/>
                        </a:rPr>
                        <a:t>سطح هفتم: کار</a:t>
                      </a:r>
                      <a:endParaRPr kumimoji="0" lang="en-US" sz="24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fa-IR" sz="2400" b="1" i="0" u="none" strike="noStrike" cap="none" normalizeH="0" baseline="0" smtClean="0">
                          <a:ln>
                            <a:noFill/>
                          </a:ln>
                          <a:solidFill>
                            <a:schemeClr val="tx1"/>
                          </a:solidFill>
                          <a:effectLst/>
                          <a:latin typeface="Arial" pitchFamily="34" charset="0"/>
                        </a:rPr>
                        <a:t>سطح ششم:ماشین آلات </a:t>
                      </a:r>
                      <a:endParaRPr kumimoji="0" lang="en-US" sz="28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7542">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457200" marR="0" lvl="1" indent="0" algn="r" defTabSz="914400" rtl="1" eaLnBrk="1" fontAlgn="base" latinLnBrk="0" hangingPunct="1">
                        <a:lnSpc>
                          <a:spcPct val="100000"/>
                        </a:lnSpc>
                        <a:spcBef>
                          <a:spcPct val="20000"/>
                        </a:spcBef>
                        <a:spcAft>
                          <a:spcPct val="0"/>
                        </a:spcAft>
                        <a:buClrTx/>
                        <a:buSzTx/>
                        <a:buFontTx/>
                        <a:buBlip>
                          <a:blip r:embed="rId2"/>
                        </a:buBlip>
                        <a:tabLst/>
                      </a:pPr>
                      <a:r>
                        <a:rPr kumimoji="0" lang="en-US" sz="2000" b="0" i="0" u="none" strike="noStrike" cap="none" normalizeH="0" baseline="0" smtClean="0">
                          <a:ln>
                            <a:noFill/>
                          </a:ln>
                          <a:solidFill>
                            <a:schemeClr val="tx1"/>
                          </a:solidFill>
                          <a:effectLst/>
                          <a:latin typeface="Arial" pitchFamily="34" charset="0"/>
                        </a:rPr>
                        <a:t> </a:t>
                      </a:r>
                      <a:r>
                        <a:rPr kumimoji="0" lang="en-US" sz="2400" b="0" i="0" u="none" strike="noStrike" cap="none" normalizeH="0" baseline="0" smtClean="0">
                          <a:ln>
                            <a:noFill/>
                          </a:ln>
                          <a:solidFill>
                            <a:schemeClr val="tx1"/>
                          </a:solidFill>
                          <a:effectLst/>
                          <a:latin typeface="Arial" pitchFamily="34" charset="0"/>
                        </a:rPr>
                        <a:t>TPM</a:t>
                      </a:r>
                      <a:endParaRPr kumimoji="0" lang="fa-IR" sz="2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Blip>
                          <a:blip r:embed="rId2"/>
                        </a:buBlip>
                        <a:tabLst/>
                      </a:pPr>
                      <a:r>
                        <a:rPr kumimoji="0" lang="en-US" sz="2400" b="0" i="0" u="none" strike="noStrike" cap="none" normalizeH="0" baseline="0" dirty="0" smtClean="0">
                          <a:ln>
                            <a:noFill/>
                          </a:ln>
                          <a:solidFill>
                            <a:schemeClr val="tx1"/>
                          </a:solidFill>
                          <a:effectLst/>
                          <a:latin typeface="Arial" pitchFamily="34" charset="0"/>
                        </a:rPr>
                        <a:t>            TPM</a:t>
                      </a:r>
                    </a:p>
                    <a:p>
                      <a:pPr marL="0" marR="0" lvl="0" indent="0" algn="l" defTabSz="914400" rtl="1" eaLnBrk="1" fontAlgn="base" latinLnBrk="0" hangingPunct="1">
                        <a:lnSpc>
                          <a:spcPct val="100000"/>
                        </a:lnSpc>
                        <a:spcBef>
                          <a:spcPct val="2000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92566">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a-IR" sz="2800" b="0" i="0" u="none" strike="noStrike" cap="none" normalizeH="0" baseline="0" smtClean="0">
                          <a:ln>
                            <a:noFill/>
                          </a:ln>
                          <a:solidFill>
                            <a:schemeClr val="tx1"/>
                          </a:solidFill>
                          <a:effectLst/>
                          <a:latin typeface="Arial" pitchFamily="34" charset="0"/>
                        </a:rPr>
                        <a:t>  </a:t>
                      </a:r>
                      <a:r>
                        <a:rPr kumimoji="0" lang="fa-IR" sz="1800" b="0" i="0" u="none" strike="noStrike" cap="none" normalizeH="0" baseline="0" smtClean="0">
                          <a:ln>
                            <a:noFill/>
                          </a:ln>
                          <a:solidFill>
                            <a:schemeClr val="tx1"/>
                          </a:solidFill>
                          <a:effectLst/>
                          <a:latin typeface="Arial" pitchFamily="34" charset="0"/>
                        </a:rPr>
                        <a:t>    ____             </a:t>
                      </a:r>
                      <a:endParaRPr kumimoji="0" lang="en-US" sz="2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a-IR" sz="1800" b="0" i="0" u="none" strike="noStrike" cap="none" normalizeH="0" baseline="0" smtClean="0">
                          <a:ln>
                            <a:noFill/>
                          </a:ln>
                          <a:solidFill>
                            <a:schemeClr val="tx1"/>
                          </a:solidFill>
                          <a:effectLst/>
                          <a:latin typeface="Arial" pitchFamily="34" charset="0"/>
                        </a:rPr>
                        <a:t>______               </a:t>
                      </a:r>
                      <a:endParaRPr kumimoji="0" lang="en-US" sz="18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737708">
                <a:tc vMerge="1">
                  <a:txBody>
                    <a:bodyPr/>
                    <a:lstStyle/>
                    <a:p>
                      <a:pPr rtl="1"/>
                      <a:endParaRPr lang="fa-IR"/>
                    </a:p>
                  </a:txBody>
                  <a:tcPr/>
                </a:tc>
                <a:tc vMerge="1">
                  <a:txBody>
                    <a:bodyPr/>
                    <a:lstStyle/>
                    <a:p>
                      <a:pPr rtl="1"/>
                      <a:endParaRPr lang="fa-IR"/>
                    </a:p>
                  </a:txBody>
                  <a:tcPr/>
                </a:tc>
                <a:tc vMerge="1">
                  <a:txBody>
                    <a:bodyPr/>
                    <a:lstStyle/>
                    <a:p>
                      <a:pPr rtl="1"/>
                      <a:endParaRPr lang="fa-IR"/>
                    </a:p>
                  </a:txBody>
                  <a:tcPr/>
                </a:tc>
                <a:tc>
                  <a:txBody>
                    <a:bodyPr/>
                    <a:lstStyle/>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smtClean="0">
                          <a:ln>
                            <a:noFill/>
                          </a:ln>
                          <a:solidFill>
                            <a:schemeClr val="tx1"/>
                          </a:solidFill>
                          <a:effectLst/>
                          <a:latin typeface="Arial" pitchFamily="34" charset="0"/>
                        </a:rPr>
                        <a:t> معيارهای عملکرد: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smtClean="0">
                          <a:ln>
                            <a:noFill/>
                          </a:ln>
                          <a:solidFill>
                            <a:schemeClr val="tx1"/>
                          </a:solidFill>
                          <a:effectLst/>
                          <a:latin typeface="Arial" pitchFamily="34" charset="0"/>
                        </a:rPr>
                        <a:t>OFA</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smtClean="0">
                          <a:ln>
                            <a:noFill/>
                          </a:ln>
                          <a:solidFill>
                            <a:schemeClr val="tx1"/>
                          </a:solidFill>
                          <a:effectLst/>
                          <a:latin typeface="Arial" pitchFamily="34" charset="0"/>
                        </a:rPr>
                        <a:t> </a:t>
                      </a:r>
                      <a:r>
                        <a:rPr kumimoji="0" lang="en-US" sz="1800" b="1" i="0" u="none" strike="noStrike" cap="none" normalizeH="0" baseline="0" smtClean="0">
                          <a:ln>
                            <a:noFill/>
                          </a:ln>
                          <a:solidFill>
                            <a:schemeClr val="tx1"/>
                          </a:solidFill>
                          <a:effectLst/>
                          <a:latin typeface="Arial" pitchFamily="34" charset="0"/>
                        </a:rPr>
                        <a:t>NGT</a:t>
                      </a:r>
                    </a:p>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1" i="0" u="none" strike="noStrike" cap="none" normalizeH="0" baseline="0" smtClean="0">
                          <a:ln>
                            <a:noFill/>
                          </a:ln>
                          <a:solidFill>
                            <a:schemeClr val="tx1"/>
                          </a:solidFill>
                          <a:effectLst/>
                          <a:latin typeface="Arial" pitchFamily="34" charset="0"/>
                        </a:rPr>
                        <a:t>تحلیل رگرسیون چند متغیره</a:t>
                      </a:r>
                    </a:p>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1" i="0" u="none" strike="noStrike" cap="none" normalizeH="0" baseline="0" smtClean="0">
                          <a:ln>
                            <a:noFill/>
                          </a:ln>
                          <a:solidFill>
                            <a:schemeClr val="tx1"/>
                          </a:solidFill>
                          <a:effectLst/>
                          <a:latin typeface="Arial" pitchFamily="34" charset="0"/>
                        </a:rPr>
                        <a:t>کارسنجی </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fa-IR" sz="1800" b="1" i="0" u="none" strike="noStrike" cap="none" normalizeH="0" baseline="0" smtClean="0">
                          <a:ln>
                            <a:noFill/>
                          </a:ln>
                          <a:solidFill>
                            <a:schemeClr val="tx1"/>
                          </a:solidFill>
                          <a:effectLst/>
                          <a:latin typeface="Arial" pitchFamily="34" charset="0"/>
                        </a:rPr>
                        <a:t>ساعت کرونومتر</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fa-IR" sz="1800" b="1" i="0" u="none" strike="noStrike" cap="none" normalizeH="0" baseline="0" smtClean="0">
                          <a:ln>
                            <a:noFill/>
                          </a:ln>
                          <a:solidFill>
                            <a:schemeClr val="tx1"/>
                          </a:solidFill>
                          <a:effectLst/>
                          <a:latin typeface="Arial" pitchFamily="34" charset="0"/>
                        </a:rPr>
                        <a:t>مطالعه زمان</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fa-IR" sz="1800" b="1" i="0" u="none" strike="noStrike" cap="none" normalizeH="0" baseline="0" smtClean="0">
                          <a:ln>
                            <a:noFill/>
                          </a:ln>
                          <a:solidFill>
                            <a:schemeClr val="tx1"/>
                          </a:solidFill>
                          <a:effectLst/>
                          <a:latin typeface="Arial" pitchFamily="34" charset="0"/>
                        </a:rPr>
                        <a:t>نمونه گیری از کار</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smtClean="0">
                          <a:ln>
                            <a:noFill/>
                          </a:ln>
                          <a:solidFill>
                            <a:schemeClr val="tx1"/>
                          </a:solidFill>
                          <a:effectLst/>
                          <a:latin typeface="Arial" pitchFamily="34" charset="0"/>
                        </a:rPr>
                        <a:t>MTM</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800" b="1" i="0" u="none" strike="noStrike" cap="none" normalizeH="0" baseline="0" smtClean="0">
                          <a:ln>
                            <a:noFill/>
                          </a:ln>
                          <a:solidFill>
                            <a:schemeClr val="tx1"/>
                          </a:solidFill>
                          <a:effectLst/>
                          <a:latin typeface="Arial" pitchFamily="34" charset="0"/>
                        </a:rPr>
                        <a:t>MOST</a:t>
                      </a:r>
                    </a:p>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en-US" sz="1800" b="1" i="0" u="none" strike="noStrike" cap="none" normalizeH="0" baseline="0" smtClean="0">
                          <a:ln>
                            <a:noFill/>
                          </a:ln>
                          <a:solidFill>
                            <a:schemeClr val="tx1"/>
                          </a:solidFill>
                          <a:effectLst/>
                          <a:latin typeface="Arial" pitchFamily="34" charset="0"/>
                        </a:rPr>
                        <a:t>FACT</a:t>
                      </a:r>
                      <a:endParaRPr kumimoji="0" lang="en-US" sz="1600" b="1" i="0" u="none" strike="noStrike" cap="none" normalizeH="0" baseline="0" smtClean="0">
                        <a:ln>
                          <a:noFill/>
                        </a:ln>
                        <a:solidFill>
                          <a:schemeClr val="tx1"/>
                        </a:solidFill>
                        <a:effectLst/>
                        <a:latin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r" defTabSz="914400" rtl="1" eaLnBrk="1" fontAlgn="base" latinLnBrk="0" hangingPunct="1">
                        <a:lnSpc>
                          <a:spcPct val="100000"/>
                        </a:lnSpc>
                        <a:spcBef>
                          <a:spcPct val="20000"/>
                        </a:spcBef>
                        <a:spcAft>
                          <a:spcPct val="0"/>
                        </a:spcAft>
                        <a:buClrTx/>
                        <a:buSzTx/>
                        <a:buFontTx/>
                        <a:buBlip>
                          <a:blip r:embed="rId2"/>
                        </a:buBlip>
                        <a:tabLst/>
                      </a:pPr>
                      <a:r>
                        <a:rPr kumimoji="0" lang="fa-IR" sz="1800" b="0" i="0" u="none" strike="noStrike" cap="none" normalizeH="0" baseline="0" dirty="0" smtClean="0">
                          <a:ln>
                            <a:noFill/>
                          </a:ln>
                          <a:solidFill>
                            <a:schemeClr val="tx1"/>
                          </a:solidFill>
                          <a:effectLst/>
                          <a:latin typeface="Arial" pitchFamily="34" charset="0"/>
                        </a:rPr>
                        <a:t> معيارهای عملکرد: </a:t>
                      </a:r>
                    </a:p>
                    <a:p>
                      <a:pPr marL="0" marR="0" lvl="0" indent="0" algn="r" defTabSz="914400" rtl="1" eaLnBrk="1" fontAlgn="base" latinLnBrk="0" hangingPunct="1">
                        <a:lnSpc>
                          <a:spcPct val="100000"/>
                        </a:lnSpc>
                        <a:spcBef>
                          <a:spcPct val="20000"/>
                        </a:spcBef>
                        <a:spcAft>
                          <a:spcPct val="0"/>
                        </a:spcAft>
                        <a:buClrTx/>
                        <a:buSzTx/>
                        <a:buFontTx/>
                        <a:buNone/>
                        <a:tabLst/>
                      </a:pPr>
                      <a:r>
                        <a:rPr kumimoji="0" lang="en-US" sz="1800" b="1" i="0" u="none" strike="noStrike" cap="none" normalizeH="0" baseline="0" dirty="0" smtClean="0">
                          <a:ln>
                            <a:noFill/>
                          </a:ln>
                          <a:solidFill>
                            <a:schemeClr val="tx1"/>
                          </a:solidFill>
                          <a:effectLst/>
                          <a:latin typeface="Arial" pitchFamily="34" charset="0"/>
                        </a:rPr>
                        <a:t>OFA-</a:t>
                      </a:r>
                    </a:p>
                    <a:p>
                      <a:pPr marL="0" marR="0" lvl="0" indent="0" algn="r"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pitchFamily="34" charset="0"/>
                        </a:rPr>
                        <a:t>NGT</a:t>
                      </a:r>
                    </a:p>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fa-IR" sz="1600" b="1" i="0" u="none" strike="noStrike" cap="none" normalizeH="0" baseline="0" dirty="0" smtClean="0">
                          <a:ln>
                            <a:noFill/>
                          </a:ln>
                          <a:solidFill>
                            <a:schemeClr val="tx1"/>
                          </a:solidFill>
                          <a:effectLst/>
                          <a:latin typeface="Arial" pitchFamily="34" charset="0"/>
                        </a:rPr>
                        <a:t>کارسنجی </a:t>
                      </a:r>
                    </a:p>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fa-IR" sz="1600" b="1" i="0" u="none" strike="noStrike" cap="none" normalizeH="0" baseline="0" dirty="0" smtClean="0">
                          <a:ln>
                            <a:noFill/>
                          </a:ln>
                          <a:solidFill>
                            <a:schemeClr val="tx1"/>
                          </a:solidFill>
                          <a:effectLst/>
                          <a:latin typeface="Arial" pitchFamily="34" charset="0"/>
                        </a:rPr>
                        <a:t> ساعت کرنومتر</a:t>
                      </a:r>
                    </a:p>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fa-IR" sz="1600" b="1" i="0" u="none" strike="noStrike" cap="none" normalizeH="0" baseline="0" dirty="0" smtClean="0">
                          <a:ln>
                            <a:noFill/>
                          </a:ln>
                          <a:solidFill>
                            <a:schemeClr val="tx1"/>
                          </a:solidFill>
                          <a:effectLst/>
                          <a:latin typeface="Arial" pitchFamily="34" charset="0"/>
                        </a:rPr>
                        <a:t>مطالعه زمان</a:t>
                      </a:r>
                    </a:p>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pitchFamily="34" charset="0"/>
                        </a:rPr>
                        <a:t>MTM</a:t>
                      </a:r>
                    </a:p>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fa-IR" sz="1600" b="1" i="0" u="none" strike="noStrike" cap="none" normalizeH="0" baseline="0" dirty="0" smtClean="0">
                          <a:ln>
                            <a:noFill/>
                          </a:ln>
                          <a:solidFill>
                            <a:schemeClr val="tx1"/>
                          </a:solidFill>
                          <a:effectLst/>
                          <a:latin typeface="Arial" pitchFamily="34" charset="0"/>
                        </a:rPr>
                        <a:t>نمونه گيری از کار</a:t>
                      </a:r>
                    </a:p>
                    <a:p>
                      <a:pPr marL="0" marR="0" lvl="0" indent="0" algn="just" defTabSz="914400" rtl="1" eaLnBrk="1" fontAlgn="base" latinLnBrk="0" hangingPunct="1">
                        <a:lnSpc>
                          <a:spcPct val="100000"/>
                        </a:lnSpc>
                        <a:spcBef>
                          <a:spcPct val="20000"/>
                        </a:spcBef>
                        <a:spcAft>
                          <a:spcPct val="0"/>
                        </a:spcAft>
                        <a:buClrTx/>
                        <a:buSzTx/>
                        <a:buFontTx/>
                        <a:buChar char="-"/>
                        <a:tabLst/>
                      </a:pPr>
                      <a:r>
                        <a:rPr kumimoji="0" lang="en-US" sz="1600" b="1" i="0" u="none" strike="noStrike" cap="none" normalizeH="0" baseline="0" dirty="0" smtClean="0">
                          <a:ln>
                            <a:noFill/>
                          </a:ln>
                          <a:solidFill>
                            <a:schemeClr val="tx1"/>
                          </a:solidFill>
                          <a:effectLst/>
                          <a:latin typeface="Arial" pitchFamily="34" charset="0"/>
                        </a:rPr>
                        <a:t>MOST </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73759" name="Text Box 31"/>
          <p:cNvSpPr txBox="1">
            <a:spLocks noChangeArrowheads="1"/>
          </p:cNvSpPr>
          <p:nvPr/>
        </p:nvSpPr>
        <p:spPr bwMode="auto">
          <a:xfrm>
            <a:off x="0" y="533400"/>
            <a:ext cx="8569325" cy="553998"/>
          </a:xfrm>
          <a:prstGeom prst="rect">
            <a:avLst/>
          </a:prstGeom>
          <a:noFill/>
          <a:ln w="9525" algn="ctr">
            <a:noFill/>
            <a:miter lim="800000"/>
            <a:headEnd/>
            <a:tailEnd/>
          </a:ln>
          <a:effectLst/>
        </p:spPr>
        <p:txBody>
          <a:bodyPr wrap="square">
            <a:spAutoFit/>
          </a:bodyPr>
          <a:lstStyle/>
          <a:p>
            <a:pPr>
              <a:spcBef>
                <a:spcPct val="50000"/>
              </a:spcBef>
            </a:pPr>
            <a:r>
              <a:rPr lang="fa-IR" dirty="0">
                <a:solidFill>
                  <a:schemeClr val="tx2"/>
                </a:solidFill>
              </a:rPr>
              <a:t>طبقه بندی روشهای  اندازه گيری و بهره وری در سطح ششم و هفتم</a:t>
            </a:r>
            <a:r>
              <a:rPr lang="fa-IR" sz="3000" dirty="0">
                <a:solidFill>
                  <a:schemeClr val="tx2"/>
                </a:solidFill>
              </a:rPr>
              <a:t>  </a:t>
            </a:r>
            <a:endParaRPr lang="en-US" dirty="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WordArt 2" descr="Paper bag"/>
          <p:cNvSpPr>
            <a:spLocks noChangeArrowheads="1" noChangeShapeType="1" noTextEdit="1"/>
          </p:cNvSpPr>
          <p:nvPr/>
        </p:nvSpPr>
        <p:spPr bwMode="auto">
          <a:xfrm>
            <a:off x="2909888" y="1052513"/>
            <a:ext cx="3324225" cy="809625"/>
          </a:xfrm>
          <a:prstGeom prst="rect">
            <a:avLst/>
          </a:prstGeom>
        </p:spPr>
        <p:txBody>
          <a:bodyPr wrap="none" fromWordArt="1">
            <a:prstTxWarp prst="textPlain">
              <a:avLst>
                <a:gd name="adj" fmla="val 48759"/>
              </a:avLst>
            </a:prstTxWarp>
          </a:bodyPr>
          <a:lstStyle/>
          <a:p>
            <a:pPr rtl="1"/>
            <a:r>
              <a:rPr lang="fa-IR" sz="3600" kern="10">
                <a:ln w="9525">
                  <a:solidFill>
                    <a:srgbClr val="008000"/>
                  </a:solidFill>
                  <a:round/>
                  <a:headEnd/>
                  <a:tailEnd/>
                </a:ln>
                <a:solidFill>
                  <a:schemeClr val="tx2"/>
                </a:solidFill>
                <a:effectLst>
                  <a:outerShdw dist="563972" dir="14049741" sx="125000" sy="125000" algn="tl" rotWithShape="0">
                    <a:srgbClr val="C7DFD3">
                      <a:alpha val="80000"/>
                    </a:srgbClr>
                  </a:outerShdw>
                </a:effectLst>
                <a:latin typeface="Nazanin"/>
              </a:rPr>
              <a:t> مدل بهره‌وري فراگير</a:t>
            </a:r>
          </a:p>
        </p:txBody>
      </p:sp>
      <p:sp>
        <p:nvSpPr>
          <p:cNvPr id="74755" name="Text Box 3"/>
          <p:cNvSpPr txBox="1">
            <a:spLocks noChangeArrowheads="1"/>
          </p:cNvSpPr>
          <p:nvPr/>
        </p:nvSpPr>
        <p:spPr bwMode="auto">
          <a:xfrm>
            <a:off x="2268538" y="163513"/>
            <a:ext cx="4391025"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4756" name="Text Box 4"/>
          <p:cNvSpPr txBox="1">
            <a:spLocks noChangeArrowheads="1"/>
          </p:cNvSpPr>
          <p:nvPr/>
        </p:nvSpPr>
        <p:spPr bwMode="auto">
          <a:xfrm>
            <a:off x="323850" y="2055813"/>
            <a:ext cx="8496300" cy="892552"/>
          </a:xfrm>
          <a:prstGeom prst="rect">
            <a:avLst/>
          </a:prstGeom>
          <a:noFill/>
          <a:ln w="9525">
            <a:noFill/>
            <a:miter lim="800000"/>
            <a:headEnd/>
            <a:tailEnd/>
          </a:ln>
          <a:effectLst/>
        </p:spPr>
        <p:txBody>
          <a:bodyPr>
            <a:spAutoFit/>
          </a:bodyPr>
          <a:lstStyle/>
          <a:p>
            <a:pPr algn="r" rtl="1">
              <a:spcBef>
                <a:spcPct val="50000"/>
              </a:spcBef>
            </a:pPr>
            <a:r>
              <a:rPr lang="ar-SA">
                <a:solidFill>
                  <a:schemeClr val="tx2"/>
                </a:solidFill>
              </a:rPr>
              <a:t> </a:t>
            </a:r>
            <a:r>
              <a:rPr lang="fa-IR">
                <a:solidFill>
                  <a:schemeClr val="tx2"/>
                </a:solidFill>
              </a:rPr>
              <a:t>مدل بهره وری فراگير برای نخستين بار در سال 1979 بوسيله دکتر سومانث مطرح گرديد .  </a:t>
            </a:r>
            <a:endParaRPr lang="en-US" sz="4200">
              <a:solidFill>
                <a:schemeClr val="tx2"/>
              </a:solidFill>
            </a:endParaRPr>
          </a:p>
        </p:txBody>
      </p:sp>
      <p:sp>
        <p:nvSpPr>
          <p:cNvPr id="74757" name="Text Box 5"/>
          <p:cNvSpPr txBox="1">
            <a:spLocks noChangeArrowheads="1"/>
          </p:cNvSpPr>
          <p:nvPr/>
        </p:nvSpPr>
        <p:spPr bwMode="auto">
          <a:xfrm>
            <a:off x="-900113" y="4292600"/>
            <a:ext cx="3203576" cy="457200"/>
          </a:xfrm>
          <a:prstGeom prst="rect">
            <a:avLst/>
          </a:prstGeom>
          <a:noFill/>
          <a:ln w="9525" algn="ctr">
            <a:noFill/>
            <a:miter lim="800000"/>
            <a:headEnd/>
            <a:tailEnd/>
          </a:ln>
          <a:effectLst/>
        </p:spPr>
        <p:txBody>
          <a:bodyPr>
            <a:spAutoFit/>
          </a:bodyPr>
          <a:lstStyle/>
          <a:p>
            <a:pPr rtl="1">
              <a:spcBef>
                <a:spcPct val="50000"/>
              </a:spcBef>
            </a:pPr>
            <a:r>
              <a:rPr lang="fa-IR" sz="2400">
                <a:solidFill>
                  <a:schemeClr val="tx2"/>
                </a:solidFill>
              </a:rPr>
              <a:t> </a:t>
            </a:r>
            <a:r>
              <a:rPr lang="en-US" sz="2400">
                <a:solidFill>
                  <a:schemeClr val="tx2"/>
                </a:solidFill>
              </a:rPr>
              <a:t>TP</a:t>
            </a:r>
            <a:endParaRPr lang="en-US" sz="2000">
              <a:solidFill>
                <a:schemeClr val="tx2"/>
              </a:solidFill>
            </a:endParaRPr>
          </a:p>
        </p:txBody>
      </p:sp>
      <p:sp>
        <p:nvSpPr>
          <p:cNvPr id="74758" name="Text Box 6"/>
          <p:cNvSpPr txBox="1">
            <a:spLocks noChangeArrowheads="1"/>
          </p:cNvSpPr>
          <p:nvPr/>
        </p:nvSpPr>
        <p:spPr bwMode="auto">
          <a:xfrm>
            <a:off x="755650" y="4221163"/>
            <a:ext cx="504825" cy="519112"/>
          </a:xfrm>
          <a:prstGeom prst="rect">
            <a:avLst/>
          </a:prstGeom>
          <a:noFill/>
          <a:ln w="9525">
            <a:noFill/>
            <a:miter lim="800000"/>
            <a:headEnd/>
            <a:tailEnd/>
          </a:ln>
          <a:effectLst/>
        </p:spPr>
        <p:txBody>
          <a:bodyPr>
            <a:spAutoFit/>
          </a:bodyPr>
          <a:lstStyle/>
          <a:p>
            <a:pPr algn="r">
              <a:spcBef>
                <a:spcPct val="50000"/>
              </a:spcBef>
            </a:pPr>
            <a:r>
              <a:rPr lang="fa-IR" sz="2800" b="0">
                <a:solidFill>
                  <a:schemeClr val="tx2"/>
                </a:solidFill>
                <a:cs typeface="Arial" pitchFamily="34" charset="0"/>
              </a:rPr>
              <a:t>=</a:t>
            </a:r>
            <a:endParaRPr lang="en-US" sz="2800" b="0">
              <a:solidFill>
                <a:schemeClr val="tx2"/>
              </a:solidFill>
              <a:cs typeface="Arial" pitchFamily="34" charset="0"/>
            </a:endParaRPr>
          </a:p>
        </p:txBody>
      </p:sp>
      <p:sp>
        <p:nvSpPr>
          <p:cNvPr id="74759" name="Line 7"/>
          <p:cNvSpPr>
            <a:spLocks noChangeShapeType="1"/>
          </p:cNvSpPr>
          <p:nvPr/>
        </p:nvSpPr>
        <p:spPr bwMode="auto">
          <a:xfrm>
            <a:off x="1258888" y="4437063"/>
            <a:ext cx="3529012" cy="0"/>
          </a:xfrm>
          <a:prstGeom prst="line">
            <a:avLst/>
          </a:prstGeom>
          <a:noFill/>
          <a:ln w="38100">
            <a:solidFill>
              <a:srgbClr val="0000FF"/>
            </a:solidFill>
            <a:round/>
            <a:headEnd/>
            <a:tailEnd/>
          </a:ln>
          <a:effectLst/>
        </p:spPr>
        <p:txBody>
          <a:bodyPr/>
          <a:lstStyle/>
          <a:p>
            <a:endParaRPr lang="fa-IR">
              <a:solidFill>
                <a:schemeClr val="tx2"/>
              </a:solidFill>
            </a:endParaRPr>
          </a:p>
        </p:txBody>
      </p:sp>
      <p:sp>
        <p:nvSpPr>
          <p:cNvPr id="74760" name="Text Box 8"/>
          <p:cNvSpPr txBox="1">
            <a:spLocks noChangeArrowheads="1"/>
          </p:cNvSpPr>
          <p:nvPr/>
        </p:nvSpPr>
        <p:spPr bwMode="auto">
          <a:xfrm>
            <a:off x="-180975" y="3933825"/>
            <a:ext cx="6227763" cy="488950"/>
          </a:xfrm>
          <a:prstGeom prst="rect">
            <a:avLst/>
          </a:prstGeom>
          <a:noFill/>
          <a:ln w="9525" algn="ctr">
            <a:noFill/>
            <a:miter lim="800000"/>
            <a:headEnd/>
            <a:tailEnd/>
          </a:ln>
          <a:effectLst/>
        </p:spPr>
        <p:txBody>
          <a:bodyPr>
            <a:spAutoFit/>
          </a:bodyPr>
          <a:lstStyle/>
          <a:p>
            <a:pPr rtl="1">
              <a:spcBef>
                <a:spcPct val="50000"/>
              </a:spcBef>
            </a:pPr>
            <a:r>
              <a:rPr lang="en-US">
                <a:solidFill>
                  <a:schemeClr val="tx2"/>
                </a:solidFill>
              </a:rPr>
              <a:t>O</a:t>
            </a:r>
            <a:r>
              <a:rPr lang="en-US" baseline="-25000">
                <a:solidFill>
                  <a:schemeClr val="tx2"/>
                </a:solidFill>
              </a:rPr>
              <a:t>1</a:t>
            </a:r>
            <a:r>
              <a:rPr lang="en-US">
                <a:solidFill>
                  <a:schemeClr val="tx2"/>
                </a:solidFill>
              </a:rPr>
              <a:t>+ O</a:t>
            </a:r>
            <a:r>
              <a:rPr lang="en-US" baseline="-25000">
                <a:solidFill>
                  <a:schemeClr val="tx2"/>
                </a:solidFill>
              </a:rPr>
              <a:t>2</a:t>
            </a:r>
            <a:r>
              <a:rPr lang="en-US">
                <a:solidFill>
                  <a:schemeClr val="tx2"/>
                </a:solidFill>
              </a:rPr>
              <a:t>+ O</a:t>
            </a:r>
            <a:r>
              <a:rPr lang="en-US" baseline="-25000">
                <a:solidFill>
                  <a:schemeClr val="tx2"/>
                </a:solidFill>
              </a:rPr>
              <a:t>3</a:t>
            </a:r>
            <a:r>
              <a:rPr lang="en-US">
                <a:solidFill>
                  <a:schemeClr val="tx2"/>
                </a:solidFill>
              </a:rPr>
              <a:t>+ O</a:t>
            </a:r>
            <a:r>
              <a:rPr lang="en-US" baseline="-25000">
                <a:solidFill>
                  <a:schemeClr val="tx2"/>
                </a:solidFill>
              </a:rPr>
              <a:t>4</a:t>
            </a:r>
            <a:r>
              <a:rPr lang="en-US">
                <a:solidFill>
                  <a:schemeClr val="tx2"/>
                </a:solidFill>
              </a:rPr>
              <a:t>+ O</a:t>
            </a:r>
            <a:r>
              <a:rPr lang="en-US" baseline="-25000">
                <a:solidFill>
                  <a:schemeClr val="tx2"/>
                </a:solidFill>
              </a:rPr>
              <a:t>5</a:t>
            </a:r>
          </a:p>
        </p:txBody>
      </p:sp>
      <p:sp>
        <p:nvSpPr>
          <p:cNvPr id="74761" name="Text Box 9"/>
          <p:cNvSpPr txBox="1">
            <a:spLocks noChangeArrowheads="1"/>
          </p:cNvSpPr>
          <p:nvPr/>
        </p:nvSpPr>
        <p:spPr bwMode="auto">
          <a:xfrm>
            <a:off x="684213" y="4508500"/>
            <a:ext cx="4794250" cy="488950"/>
          </a:xfrm>
          <a:prstGeom prst="rect">
            <a:avLst/>
          </a:prstGeom>
          <a:noFill/>
          <a:ln w="9525" algn="ctr">
            <a:noFill/>
            <a:miter lim="800000"/>
            <a:headEnd/>
            <a:tailEnd/>
          </a:ln>
          <a:effectLst/>
        </p:spPr>
        <p:txBody>
          <a:bodyPr>
            <a:spAutoFit/>
          </a:bodyPr>
          <a:lstStyle/>
          <a:p>
            <a:pPr rtl="1">
              <a:spcBef>
                <a:spcPct val="50000"/>
              </a:spcBef>
            </a:pPr>
            <a:r>
              <a:rPr lang="ar-SA">
                <a:solidFill>
                  <a:schemeClr val="tx2"/>
                </a:solidFill>
              </a:rPr>
              <a:t> </a:t>
            </a:r>
            <a:r>
              <a:rPr lang="en-US">
                <a:solidFill>
                  <a:schemeClr val="tx2"/>
                </a:solidFill>
              </a:rPr>
              <a:t>H+M+FC+WC+E+X</a:t>
            </a:r>
          </a:p>
        </p:txBody>
      </p:sp>
      <p:sp>
        <p:nvSpPr>
          <p:cNvPr id="74762" name="Oval 10"/>
          <p:cNvSpPr>
            <a:spLocks noChangeArrowheads="1"/>
          </p:cNvSpPr>
          <p:nvPr/>
        </p:nvSpPr>
        <p:spPr bwMode="auto">
          <a:xfrm>
            <a:off x="250825" y="5157788"/>
            <a:ext cx="8893175" cy="1295400"/>
          </a:xfrm>
          <a:prstGeom prst="ellipse">
            <a:avLst/>
          </a:prstGeom>
          <a:solidFill>
            <a:schemeClr val="accent2"/>
          </a:solidFill>
          <a:ln w="9525" algn="ctr">
            <a:solidFill>
              <a:schemeClr val="tx1"/>
            </a:solidFill>
            <a:round/>
            <a:headEnd/>
            <a:tailEnd/>
          </a:ln>
          <a:effectLst/>
        </p:spPr>
        <p:txBody>
          <a:bodyPr wrap="none" anchor="ctr"/>
          <a:lstStyle/>
          <a:p>
            <a:r>
              <a:rPr lang="fa-IR" sz="2800">
                <a:solidFill>
                  <a:schemeClr val="tx2"/>
                </a:solidFill>
              </a:rPr>
              <a:t>مقصود از «قابل لمس» عواملی می باشند که جنبه مقداری داشته </a:t>
            </a:r>
          </a:p>
          <a:p>
            <a:r>
              <a:rPr lang="fa-IR" sz="2800">
                <a:solidFill>
                  <a:schemeClr val="tx2"/>
                </a:solidFill>
              </a:rPr>
              <a:t>و قابل سنجش و کمی باشند .</a:t>
            </a:r>
            <a:endParaRPr lang="en-US" sz="2800">
              <a:solidFill>
                <a:schemeClr val="tx2"/>
              </a:solidFill>
            </a:endParaRPr>
          </a:p>
        </p:txBody>
      </p:sp>
      <p:sp>
        <p:nvSpPr>
          <p:cNvPr id="74763" name="Text Box 11"/>
          <p:cNvSpPr txBox="1">
            <a:spLocks noChangeArrowheads="1"/>
          </p:cNvSpPr>
          <p:nvPr/>
        </p:nvSpPr>
        <p:spPr bwMode="auto">
          <a:xfrm>
            <a:off x="1116013" y="2781300"/>
            <a:ext cx="7345362" cy="885825"/>
          </a:xfrm>
          <a:prstGeom prst="rect">
            <a:avLst/>
          </a:prstGeom>
          <a:noFill/>
          <a:ln w="9525" algn="ctr">
            <a:noFill/>
            <a:miter lim="800000"/>
            <a:headEnd/>
            <a:tailEnd/>
          </a:ln>
          <a:effectLst/>
        </p:spPr>
        <p:txBody>
          <a:bodyPr>
            <a:spAutoFit/>
          </a:bodyPr>
          <a:lstStyle/>
          <a:p>
            <a:pPr>
              <a:spcBef>
                <a:spcPct val="50000"/>
              </a:spcBef>
            </a:pPr>
            <a:r>
              <a:rPr lang="fa-IR">
                <a:solidFill>
                  <a:schemeClr val="tx2"/>
                </a:solidFill>
              </a:rPr>
              <a:t>اين مدل شاخصی را برای سنجش بهره وری در کل سازمان ارائه می کند که کليه ستاده ها و نهاده ها را در بر می گيرد. </a:t>
            </a:r>
            <a:endParaRPr lang="en-US">
              <a:solidFill>
                <a:schemeClr val="tx2"/>
              </a:solidFill>
            </a:endParaRPr>
          </a:p>
        </p:txBody>
      </p:sp>
      <p:sp>
        <p:nvSpPr>
          <p:cNvPr id="74764" name="Text Box 12"/>
          <p:cNvSpPr txBox="1">
            <a:spLocks noChangeArrowheads="1"/>
          </p:cNvSpPr>
          <p:nvPr/>
        </p:nvSpPr>
        <p:spPr bwMode="auto">
          <a:xfrm>
            <a:off x="4787900" y="4149725"/>
            <a:ext cx="504825" cy="519113"/>
          </a:xfrm>
          <a:prstGeom prst="rect">
            <a:avLst/>
          </a:prstGeom>
          <a:noFill/>
          <a:ln w="9525">
            <a:noFill/>
            <a:miter lim="800000"/>
            <a:headEnd/>
            <a:tailEnd/>
          </a:ln>
          <a:effectLst/>
        </p:spPr>
        <p:txBody>
          <a:bodyPr>
            <a:spAutoFit/>
          </a:bodyPr>
          <a:lstStyle/>
          <a:p>
            <a:pPr algn="r">
              <a:spcBef>
                <a:spcPct val="50000"/>
              </a:spcBef>
            </a:pPr>
            <a:r>
              <a:rPr lang="fa-IR" sz="2800" b="0">
                <a:solidFill>
                  <a:schemeClr val="tx2"/>
                </a:solidFill>
                <a:cs typeface="Arial" pitchFamily="34" charset="0"/>
              </a:rPr>
              <a:t>=</a:t>
            </a:r>
            <a:endParaRPr lang="en-US" sz="2800" b="0">
              <a:solidFill>
                <a:schemeClr val="tx2"/>
              </a:solidFill>
              <a:cs typeface="Arial" pitchFamily="34" charset="0"/>
            </a:endParaRPr>
          </a:p>
        </p:txBody>
      </p:sp>
      <p:sp>
        <p:nvSpPr>
          <p:cNvPr id="74765" name="Text Box 13"/>
          <p:cNvSpPr txBox="1">
            <a:spLocks noChangeArrowheads="1"/>
          </p:cNvSpPr>
          <p:nvPr/>
        </p:nvSpPr>
        <p:spPr bwMode="auto">
          <a:xfrm>
            <a:off x="4572000" y="4437063"/>
            <a:ext cx="4794250" cy="488950"/>
          </a:xfrm>
          <a:prstGeom prst="rect">
            <a:avLst/>
          </a:prstGeom>
          <a:noFill/>
          <a:ln w="9525" algn="ctr">
            <a:noFill/>
            <a:miter lim="800000"/>
            <a:headEnd/>
            <a:tailEnd/>
          </a:ln>
          <a:effectLst/>
        </p:spPr>
        <p:txBody>
          <a:bodyPr>
            <a:spAutoFit/>
          </a:bodyPr>
          <a:lstStyle/>
          <a:p>
            <a:pPr rtl="1">
              <a:spcBef>
                <a:spcPct val="50000"/>
              </a:spcBef>
            </a:pPr>
            <a:r>
              <a:rPr lang="fa-IR">
                <a:solidFill>
                  <a:schemeClr val="tx2"/>
                </a:solidFill>
              </a:rPr>
              <a:t>مجموعه نهاده های قابل لمس </a:t>
            </a:r>
            <a:endParaRPr lang="en-US">
              <a:solidFill>
                <a:schemeClr val="tx2"/>
              </a:solidFill>
            </a:endParaRPr>
          </a:p>
        </p:txBody>
      </p:sp>
      <p:sp>
        <p:nvSpPr>
          <p:cNvPr id="74766" name="Text Box 14"/>
          <p:cNvSpPr txBox="1">
            <a:spLocks noChangeArrowheads="1"/>
          </p:cNvSpPr>
          <p:nvPr/>
        </p:nvSpPr>
        <p:spPr bwMode="auto">
          <a:xfrm>
            <a:off x="3995738" y="3933825"/>
            <a:ext cx="6227762" cy="488950"/>
          </a:xfrm>
          <a:prstGeom prst="rect">
            <a:avLst/>
          </a:prstGeom>
          <a:noFill/>
          <a:ln w="9525" algn="ctr">
            <a:noFill/>
            <a:miter lim="800000"/>
            <a:headEnd/>
            <a:tailEnd/>
          </a:ln>
          <a:effectLst/>
        </p:spPr>
        <p:txBody>
          <a:bodyPr>
            <a:spAutoFit/>
          </a:bodyPr>
          <a:lstStyle/>
          <a:p>
            <a:pPr rtl="1">
              <a:spcBef>
                <a:spcPct val="50000"/>
              </a:spcBef>
            </a:pPr>
            <a:r>
              <a:rPr lang="fa-IR">
                <a:solidFill>
                  <a:schemeClr val="tx2"/>
                </a:solidFill>
              </a:rPr>
              <a:t>مجموعه ستاده های قابل لمس </a:t>
            </a:r>
            <a:endParaRPr lang="en-US" baseline="-25000">
              <a:solidFill>
                <a:schemeClr val="tx2"/>
              </a:solidFill>
            </a:endParaRPr>
          </a:p>
        </p:txBody>
      </p:sp>
      <p:sp>
        <p:nvSpPr>
          <p:cNvPr id="74767" name="Line 15"/>
          <p:cNvSpPr>
            <a:spLocks noChangeShapeType="1"/>
          </p:cNvSpPr>
          <p:nvPr/>
        </p:nvSpPr>
        <p:spPr bwMode="auto">
          <a:xfrm>
            <a:off x="5364163" y="4437063"/>
            <a:ext cx="3455987" cy="0"/>
          </a:xfrm>
          <a:prstGeom prst="line">
            <a:avLst/>
          </a:prstGeom>
          <a:noFill/>
          <a:ln w="28575">
            <a:solidFill>
              <a:srgbClr val="0000FF"/>
            </a:solidFill>
            <a:round/>
            <a:headEnd/>
            <a:tailEnd/>
          </a:ln>
          <a:effectLst/>
        </p:spPr>
        <p:txBody>
          <a:bodyPr rot="10800000" wrap="none" anchor="ctr"/>
          <a:lstStyle/>
          <a:p>
            <a:endParaRPr lang="fa-IR">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74756"/>
                                        </p:tgtEl>
                                        <p:attrNameLst>
                                          <p:attrName>style.visibility</p:attrName>
                                        </p:attrNameLst>
                                      </p:cBhvr>
                                      <p:to>
                                        <p:strVal val="visible"/>
                                      </p:to>
                                    </p:set>
                                    <p:anim calcmode="discrete" valueType="clr">
                                      <p:cBhvr override="childStyle">
                                        <p:cTn id="7" dur="80"/>
                                        <p:tgtEl>
                                          <p:spTgt spid="74756"/>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74756"/>
                                        </p:tgtEl>
                                        <p:attrNameLst>
                                          <p:attrName>fillcolor</p:attrName>
                                        </p:attrNameLst>
                                      </p:cBhvr>
                                      <p:tavLst>
                                        <p:tav tm="0">
                                          <p:val>
                                            <p:clrVal>
                                              <a:schemeClr val="accent2"/>
                                            </p:clrVal>
                                          </p:val>
                                        </p:tav>
                                        <p:tav tm="50000">
                                          <p:val>
                                            <p:clrVal>
                                              <a:schemeClr val="hlink"/>
                                            </p:clrVal>
                                          </p:val>
                                        </p:tav>
                                      </p:tavLst>
                                    </p:anim>
                                    <p:set>
                                      <p:cBhvr>
                                        <p:cTn id="9" dur="80"/>
                                        <p:tgtEl>
                                          <p:spTgt spid="74756"/>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3" presetClass="entr" presetSubtype="10" fill="hold" grpId="0" nodeType="clickEffect">
                                  <p:stCondLst>
                                    <p:cond delay="0"/>
                                  </p:stCondLst>
                                  <p:childTnLst>
                                    <p:set>
                                      <p:cBhvr>
                                        <p:cTn id="13" dur="1" fill="hold">
                                          <p:stCondLst>
                                            <p:cond delay="0"/>
                                          </p:stCondLst>
                                        </p:cTn>
                                        <p:tgtEl>
                                          <p:spTgt spid="74763"/>
                                        </p:tgtEl>
                                        <p:attrNameLst>
                                          <p:attrName>style.visibility</p:attrName>
                                        </p:attrNameLst>
                                      </p:cBhvr>
                                      <p:to>
                                        <p:strVal val="visible"/>
                                      </p:to>
                                    </p:set>
                                    <p:animEffect transition="in" filter="blinds(horizontal)">
                                      <p:cBhvr>
                                        <p:cTn id="14" dur="500"/>
                                        <p:tgtEl>
                                          <p:spTgt spid="74763"/>
                                        </p:tgtEl>
                                      </p:cBhvr>
                                    </p:animEffect>
                                  </p:childTnLst>
                                </p:cTn>
                              </p:par>
                            </p:childTnLst>
                          </p:cTn>
                        </p:par>
                      </p:childTnLst>
                    </p:cTn>
                  </p:par>
                  <p:par>
                    <p:cTn id="15" fill="hold">
                      <p:stCondLst>
                        <p:cond delay="indefinite"/>
                      </p:stCondLst>
                      <p:childTnLst>
                        <p:par>
                          <p:cTn id="16" fill="hold">
                            <p:stCondLst>
                              <p:cond delay="0"/>
                            </p:stCondLst>
                            <p:childTnLst>
                              <p:par>
                                <p:cTn id="17" presetID="18" presetClass="entr" presetSubtype="12" fill="hold" grpId="0" nodeType="clickEffect">
                                  <p:stCondLst>
                                    <p:cond delay="0"/>
                                  </p:stCondLst>
                                  <p:childTnLst>
                                    <p:set>
                                      <p:cBhvr>
                                        <p:cTn id="18" dur="1" fill="hold">
                                          <p:stCondLst>
                                            <p:cond delay="0"/>
                                          </p:stCondLst>
                                        </p:cTn>
                                        <p:tgtEl>
                                          <p:spTgt spid="74757"/>
                                        </p:tgtEl>
                                        <p:attrNameLst>
                                          <p:attrName>style.visibility</p:attrName>
                                        </p:attrNameLst>
                                      </p:cBhvr>
                                      <p:to>
                                        <p:strVal val="visible"/>
                                      </p:to>
                                    </p:set>
                                    <p:animEffect transition="in" filter="strips(downLeft)">
                                      <p:cBhvr>
                                        <p:cTn id="19" dur="500"/>
                                        <p:tgtEl>
                                          <p:spTgt spid="74757"/>
                                        </p:tgtEl>
                                      </p:cBhvr>
                                    </p:animEffect>
                                  </p:childTnLst>
                                </p:cTn>
                              </p:par>
                            </p:childTnLst>
                          </p:cTn>
                        </p:par>
                      </p:childTnLst>
                    </p:cTn>
                  </p:par>
                  <p:par>
                    <p:cTn id="20" fill="hold">
                      <p:stCondLst>
                        <p:cond delay="indefinite"/>
                      </p:stCondLst>
                      <p:childTnLst>
                        <p:par>
                          <p:cTn id="21" fill="hold">
                            <p:stCondLst>
                              <p:cond delay="0"/>
                            </p:stCondLst>
                            <p:childTnLst>
                              <p:par>
                                <p:cTn id="22" presetID="18" presetClass="entr" presetSubtype="6" fill="hold" grpId="0" nodeType="clickEffect">
                                  <p:stCondLst>
                                    <p:cond delay="0"/>
                                  </p:stCondLst>
                                  <p:childTnLst>
                                    <p:set>
                                      <p:cBhvr>
                                        <p:cTn id="23" dur="1" fill="hold">
                                          <p:stCondLst>
                                            <p:cond delay="0"/>
                                          </p:stCondLst>
                                        </p:cTn>
                                        <p:tgtEl>
                                          <p:spTgt spid="74758"/>
                                        </p:tgtEl>
                                        <p:attrNameLst>
                                          <p:attrName>style.visibility</p:attrName>
                                        </p:attrNameLst>
                                      </p:cBhvr>
                                      <p:to>
                                        <p:strVal val="visible"/>
                                      </p:to>
                                    </p:set>
                                    <p:animEffect transition="in" filter="strips(downRight)">
                                      <p:cBhvr>
                                        <p:cTn id="24" dur="500"/>
                                        <p:tgtEl>
                                          <p:spTgt spid="74758"/>
                                        </p:tgtEl>
                                      </p:cBhvr>
                                    </p:animEffect>
                                  </p:childTnLst>
                                </p:cTn>
                              </p:par>
                            </p:childTnLst>
                          </p:cTn>
                        </p:par>
                      </p:childTnLst>
                    </p:cTn>
                  </p:par>
                  <p:par>
                    <p:cTn id="25" fill="hold">
                      <p:stCondLst>
                        <p:cond delay="indefinite"/>
                      </p:stCondLst>
                      <p:childTnLst>
                        <p:par>
                          <p:cTn id="26" fill="hold">
                            <p:stCondLst>
                              <p:cond delay="0"/>
                            </p:stCondLst>
                            <p:childTnLst>
                              <p:par>
                                <p:cTn id="27" presetID="18" presetClass="entr" presetSubtype="6" fill="hold" grpId="0" nodeType="clickEffect">
                                  <p:stCondLst>
                                    <p:cond delay="0"/>
                                  </p:stCondLst>
                                  <p:childTnLst>
                                    <p:set>
                                      <p:cBhvr>
                                        <p:cTn id="28" dur="1" fill="hold">
                                          <p:stCondLst>
                                            <p:cond delay="0"/>
                                          </p:stCondLst>
                                        </p:cTn>
                                        <p:tgtEl>
                                          <p:spTgt spid="74759"/>
                                        </p:tgtEl>
                                        <p:attrNameLst>
                                          <p:attrName>style.visibility</p:attrName>
                                        </p:attrNameLst>
                                      </p:cBhvr>
                                      <p:to>
                                        <p:strVal val="visible"/>
                                      </p:to>
                                    </p:set>
                                    <p:animEffect transition="in" filter="strips(downRight)">
                                      <p:cBhvr>
                                        <p:cTn id="29" dur="500"/>
                                        <p:tgtEl>
                                          <p:spTgt spid="74759"/>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74760"/>
                                        </p:tgtEl>
                                        <p:attrNameLst>
                                          <p:attrName>style.visibility</p:attrName>
                                        </p:attrNameLst>
                                      </p:cBhvr>
                                      <p:to>
                                        <p:strVal val="visible"/>
                                      </p:to>
                                    </p:set>
                                    <p:animEffect transition="in" filter="strips(downLeft)">
                                      <p:cBhvr>
                                        <p:cTn id="34" dur="500"/>
                                        <p:tgtEl>
                                          <p:spTgt spid="74760"/>
                                        </p:tgtEl>
                                      </p:cBhvr>
                                    </p:animEffect>
                                  </p:childTnLst>
                                </p:cTn>
                              </p:par>
                            </p:childTnLst>
                          </p:cTn>
                        </p:par>
                      </p:childTnLst>
                    </p:cTn>
                  </p:par>
                  <p:par>
                    <p:cTn id="35" fill="hold">
                      <p:stCondLst>
                        <p:cond delay="indefinite"/>
                      </p:stCondLst>
                      <p:childTnLst>
                        <p:par>
                          <p:cTn id="36" fill="hold">
                            <p:stCondLst>
                              <p:cond delay="0"/>
                            </p:stCondLst>
                            <p:childTnLst>
                              <p:par>
                                <p:cTn id="37" presetID="18" presetClass="entr" presetSubtype="12" fill="hold" grpId="0" nodeType="clickEffect">
                                  <p:stCondLst>
                                    <p:cond delay="0"/>
                                  </p:stCondLst>
                                  <p:childTnLst>
                                    <p:set>
                                      <p:cBhvr>
                                        <p:cTn id="38" dur="1" fill="hold">
                                          <p:stCondLst>
                                            <p:cond delay="0"/>
                                          </p:stCondLst>
                                        </p:cTn>
                                        <p:tgtEl>
                                          <p:spTgt spid="74761"/>
                                        </p:tgtEl>
                                        <p:attrNameLst>
                                          <p:attrName>style.visibility</p:attrName>
                                        </p:attrNameLst>
                                      </p:cBhvr>
                                      <p:to>
                                        <p:strVal val="visible"/>
                                      </p:to>
                                    </p:set>
                                    <p:animEffect transition="in" filter="strips(downLeft)">
                                      <p:cBhvr>
                                        <p:cTn id="39" dur="500"/>
                                        <p:tgtEl>
                                          <p:spTgt spid="74761"/>
                                        </p:tgtEl>
                                      </p:cBhvr>
                                    </p:animEffect>
                                  </p:childTnLst>
                                </p:cTn>
                              </p:par>
                            </p:childTnLst>
                          </p:cTn>
                        </p:par>
                      </p:childTnLst>
                    </p:cTn>
                  </p:par>
                  <p:par>
                    <p:cTn id="40" fill="hold">
                      <p:stCondLst>
                        <p:cond delay="indefinite"/>
                      </p:stCondLst>
                      <p:childTnLst>
                        <p:par>
                          <p:cTn id="41" fill="hold">
                            <p:stCondLst>
                              <p:cond delay="0"/>
                            </p:stCondLst>
                            <p:childTnLst>
                              <p:par>
                                <p:cTn id="42" presetID="18" presetClass="entr" presetSubtype="6" fill="hold" grpId="0" nodeType="clickEffect">
                                  <p:stCondLst>
                                    <p:cond delay="0"/>
                                  </p:stCondLst>
                                  <p:childTnLst>
                                    <p:set>
                                      <p:cBhvr>
                                        <p:cTn id="43" dur="1" fill="hold">
                                          <p:stCondLst>
                                            <p:cond delay="0"/>
                                          </p:stCondLst>
                                        </p:cTn>
                                        <p:tgtEl>
                                          <p:spTgt spid="74764"/>
                                        </p:tgtEl>
                                        <p:attrNameLst>
                                          <p:attrName>style.visibility</p:attrName>
                                        </p:attrNameLst>
                                      </p:cBhvr>
                                      <p:to>
                                        <p:strVal val="visible"/>
                                      </p:to>
                                    </p:set>
                                    <p:animEffect transition="in" filter="strips(downRight)">
                                      <p:cBhvr>
                                        <p:cTn id="44" dur="500"/>
                                        <p:tgtEl>
                                          <p:spTgt spid="74764"/>
                                        </p:tgtEl>
                                      </p:cBhvr>
                                    </p:animEffec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74767"/>
                                        </p:tgtEl>
                                        <p:attrNameLst>
                                          <p:attrName>style.visibility</p:attrName>
                                        </p:attrNameLst>
                                      </p:cBhvr>
                                      <p:to>
                                        <p:strVal val="visible"/>
                                      </p:to>
                                    </p:set>
                                    <p:animEffect transition="in" filter="blinds(horizontal)">
                                      <p:cBhvr>
                                        <p:cTn id="49" dur="500"/>
                                        <p:tgtEl>
                                          <p:spTgt spid="74767"/>
                                        </p:tgtEl>
                                      </p:cBhvr>
                                    </p:animEffect>
                                  </p:childTnLst>
                                </p:cTn>
                              </p:par>
                            </p:childTnLst>
                          </p:cTn>
                        </p:par>
                      </p:childTnLst>
                    </p:cTn>
                  </p:par>
                  <p:par>
                    <p:cTn id="50" fill="hold">
                      <p:stCondLst>
                        <p:cond delay="indefinite"/>
                      </p:stCondLst>
                      <p:childTnLst>
                        <p:par>
                          <p:cTn id="51" fill="hold">
                            <p:stCondLst>
                              <p:cond delay="0"/>
                            </p:stCondLst>
                            <p:childTnLst>
                              <p:par>
                                <p:cTn id="52" presetID="3" presetClass="entr" presetSubtype="10" fill="hold" grpId="0" nodeType="clickEffect">
                                  <p:stCondLst>
                                    <p:cond delay="0"/>
                                  </p:stCondLst>
                                  <p:childTnLst>
                                    <p:set>
                                      <p:cBhvr>
                                        <p:cTn id="53" dur="1" fill="hold">
                                          <p:stCondLst>
                                            <p:cond delay="0"/>
                                          </p:stCondLst>
                                        </p:cTn>
                                        <p:tgtEl>
                                          <p:spTgt spid="74766"/>
                                        </p:tgtEl>
                                        <p:attrNameLst>
                                          <p:attrName>style.visibility</p:attrName>
                                        </p:attrNameLst>
                                      </p:cBhvr>
                                      <p:to>
                                        <p:strVal val="visible"/>
                                      </p:to>
                                    </p:set>
                                    <p:animEffect transition="in" filter="blinds(horizontal)">
                                      <p:cBhvr>
                                        <p:cTn id="54" dur="500"/>
                                        <p:tgtEl>
                                          <p:spTgt spid="74766"/>
                                        </p:tgtEl>
                                      </p:cBhvr>
                                    </p:animEffect>
                                  </p:childTnLst>
                                </p:cTn>
                              </p:par>
                            </p:childTnLst>
                          </p:cTn>
                        </p:par>
                      </p:childTnLst>
                    </p:cTn>
                  </p:par>
                  <p:par>
                    <p:cTn id="55" fill="hold">
                      <p:stCondLst>
                        <p:cond delay="indefinite"/>
                      </p:stCondLst>
                      <p:childTnLst>
                        <p:par>
                          <p:cTn id="56" fill="hold">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74765"/>
                                        </p:tgtEl>
                                        <p:attrNameLst>
                                          <p:attrName>style.visibility</p:attrName>
                                        </p:attrNameLst>
                                      </p:cBhvr>
                                      <p:to>
                                        <p:strVal val="visible"/>
                                      </p:to>
                                    </p:set>
                                    <p:animEffect transition="in" filter="strips(downLeft)">
                                      <p:cBhvr>
                                        <p:cTn id="59" dur="500"/>
                                        <p:tgtEl>
                                          <p:spTgt spid="74765"/>
                                        </p:tgtEl>
                                      </p:cBhvr>
                                    </p:animEffect>
                                  </p:childTnLst>
                                </p:cTn>
                              </p:par>
                            </p:childTnLst>
                          </p:cTn>
                        </p:par>
                      </p:childTnLst>
                    </p:cTn>
                  </p:par>
                  <p:par>
                    <p:cTn id="60" fill="hold">
                      <p:stCondLst>
                        <p:cond delay="indefinite"/>
                      </p:stCondLst>
                      <p:childTnLst>
                        <p:par>
                          <p:cTn id="61" fill="hold">
                            <p:stCondLst>
                              <p:cond delay="0"/>
                            </p:stCondLst>
                            <p:childTnLst>
                              <p:par>
                                <p:cTn id="62" presetID="20" presetClass="entr" presetSubtype="0" fill="hold" grpId="0" nodeType="clickEffect">
                                  <p:stCondLst>
                                    <p:cond delay="0"/>
                                  </p:stCondLst>
                                  <p:childTnLst>
                                    <p:set>
                                      <p:cBhvr>
                                        <p:cTn id="63" dur="1" fill="hold">
                                          <p:stCondLst>
                                            <p:cond delay="0"/>
                                          </p:stCondLst>
                                        </p:cTn>
                                        <p:tgtEl>
                                          <p:spTgt spid="74762"/>
                                        </p:tgtEl>
                                        <p:attrNameLst>
                                          <p:attrName>style.visibility</p:attrName>
                                        </p:attrNameLst>
                                      </p:cBhvr>
                                      <p:to>
                                        <p:strVal val="visible"/>
                                      </p:to>
                                    </p:set>
                                    <p:animEffect transition="in" filter="wedge">
                                      <p:cBhvr>
                                        <p:cTn id="64" dur="2000"/>
                                        <p:tgtEl>
                                          <p:spTgt spid="747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6" grpId="0"/>
      <p:bldP spid="74757" grpId="0"/>
      <p:bldP spid="74758" grpId="0"/>
      <p:bldP spid="74759" grpId="0" animBg="1"/>
      <p:bldP spid="74760" grpId="0"/>
      <p:bldP spid="74761" grpId="0"/>
      <p:bldP spid="74762" grpId="0" animBg="1"/>
      <p:bldP spid="74763" grpId="0"/>
      <p:bldP spid="74764" grpId="0"/>
      <p:bldP spid="74765" grpId="0"/>
      <p:bldP spid="74766" grpId="0"/>
      <p:bldP spid="74767"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3124200" y="152400"/>
            <a:ext cx="3222625" cy="361950"/>
          </a:xfrm>
        </p:spPr>
        <p:txBody>
          <a:bodyPr/>
          <a:lstStyle/>
          <a:p>
            <a:pPr marL="342900" lvl="0" indent="-342900" fontAlgn="base">
              <a:spcBef>
                <a:spcPct val="50000"/>
              </a:spcBef>
              <a:spcAft>
                <a:spcPct val="0"/>
              </a:spcAft>
            </a:pPr>
            <a:r>
              <a:rPr lang="fa-IR" sz="1400" b="1" dirty="0" smtClean="0">
                <a:solidFill>
                  <a:srgbClr val="EAEBDE"/>
                </a:solidFill>
                <a:effectLst/>
                <a:latin typeface="Arial" pitchFamily="34" charset="0"/>
                <a:ea typeface="+mn-ea"/>
                <a:cs typeface="2  Bardiya" pitchFamily="2" charset="-78"/>
              </a:rPr>
              <a:t>فصل سوم: مفهوم و فلسفه مدیریت فراگير بهره وری </a:t>
            </a:r>
            <a:endParaRPr lang="en-US" sz="1400" b="1" dirty="0">
              <a:solidFill>
                <a:srgbClr val="EAEBDE"/>
              </a:solidFill>
              <a:effectLst/>
              <a:latin typeface="Arial" pitchFamily="34" charset="0"/>
              <a:ea typeface="+mn-ea"/>
              <a:cs typeface="2  Bardiya" pitchFamily="2" charset="-78"/>
            </a:endParaRPr>
          </a:p>
        </p:txBody>
      </p:sp>
      <p:graphicFrame>
        <p:nvGraphicFramePr>
          <p:cNvPr id="2" name="Diagram 1"/>
          <p:cNvGraphicFramePr/>
          <p:nvPr/>
        </p:nvGraphicFramePr>
        <p:xfrm>
          <a:off x="431800" y="1557338"/>
          <a:ext cx="8208963" cy="4492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5779" name="Text Box 3"/>
          <p:cNvSpPr txBox="1">
            <a:spLocks noChangeArrowheads="1"/>
          </p:cNvSpPr>
          <p:nvPr/>
        </p:nvSpPr>
        <p:spPr bwMode="auto">
          <a:xfrm>
            <a:off x="323850" y="981075"/>
            <a:ext cx="8135938" cy="488950"/>
          </a:xfrm>
          <a:prstGeom prst="rect">
            <a:avLst/>
          </a:prstGeom>
          <a:noFill/>
          <a:ln w="9525" algn="ctr">
            <a:noFill/>
            <a:miter lim="800000"/>
            <a:headEnd/>
            <a:tailEnd/>
          </a:ln>
          <a:effectLst/>
        </p:spPr>
        <p:txBody>
          <a:bodyPr>
            <a:spAutoFit/>
          </a:bodyPr>
          <a:lstStyle/>
          <a:p>
            <a:pPr>
              <a:spcBef>
                <a:spcPct val="50000"/>
              </a:spcBef>
            </a:pPr>
            <a:r>
              <a:rPr lang="fa-IR">
                <a:solidFill>
                  <a:schemeClr val="tx2"/>
                </a:solidFill>
              </a:rPr>
              <a:t>عناصر محصول که در مديريت بهره وری فراگير در نظر گرفته می شوند.</a:t>
            </a:r>
            <a:endParaRPr lang="en-US">
              <a:solidFill>
                <a:schemeClr val="tx2"/>
              </a:solidFill>
            </a:endParaRPr>
          </a:p>
        </p:txBody>
      </p:sp>
      <p:sp>
        <p:nvSpPr>
          <p:cNvPr id="75801" name="Line 25"/>
          <p:cNvSpPr>
            <a:spLocks noChangeShapeType="1"/>
          </p:cNvSpPr>
          <p:nvPr/>
        </p:nvSpPr>
        <p:spPr bwMode="auto">
          <a:xfrm>
            <a:off x="4859338" y="2708275"/>
            <a:ext cx="0" cy="3603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2" name="Line 26"/>
          <p:cNvSpPr>
            <a:spLocks noChangeShapeType="1"/>
          </p:cNvSpPr>
          <p:nvPr/>
        </p:nvSpPr>
        <p:spPr bwMode="auto">
          <a:xfrm>
            <a:off x="1619250" y="3141663"/>
            <a:ext cx="0" cy="71437"/>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3" name="Line 27"/>
          <p:cNvSpPr>
            <a:spLocks noChangeShapeType="1"/>
          </p:cNvSpPr>
          <p:nvPr/>
        </p:nvSpPr>
        <p:spPr bwMode="auto">
          <a:xfrm>
            <a:off x="4211638" y="3141663"/>
            <a:ext cx="0" cy="71437"/>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4" name="Line 28"/>
          <p:cNvSpPr>
            <a:spLocks noChangeShapeType="1"/>
          </p:cNvSpPr>
          <p:nvPr/>
        </p:nvSpPr>
        <p:spPr bwMode="auto">
          <a:xfrm>
            <a:off x="5508625" y="3141663"/>
            <a:ext cx="0" cy="71437"/>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5" name="Line 29"/>
          <p:cNvSpPr>
            <a:spLocks noChangeShapeType="1"/>
          </p:cNvSpPr>
          <p:nvPr/>
        </p:nvSpPr>
        <p:spPr bwMode="auto">
          <a:xfrm>
            <a:off x="6804025" y="3141663"/>
            <a:ext cx="0" cy="14287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6" name="Line 30"/>
          <p:cNvSpPr>
            <a:spLocks noChangeShapeType="1"/>
          </p:cNvSpPr>
          <p:nvPr/>
        </p:nvSpPr>
        <p:spPr bwMode="auto">
          <a:xfrm>
            <a:off x="8101013" y="3141663"/>
            <a:ext cx="0" cy="71437"/>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7" name="Line 31"/>
          <p:cNvSpPr>
            <a:spLocks noChangeShapeType="1"/>
          </p:cNvSpPr>
          <p:nvPr/>
        </p:nvSpPr>
        <p:spPr bwMode="auto">
          <a:xfrm>
            <a:off x="1619250" y="4365625"/>
            <a:ext cx="0" cy="35877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8" name="Line 32"/>
          <p:cNvSpPr>
            <a:spLocks noChangeShapeType="1"/>
          </p:cNvSpPr>
          <p:nvPr/>
        </p:nvSpPr>
        <p:spPr bwMode="auto">
          <a:xfrm>
            <a:off x="4211638" y="4365625"/>
            <a:ext cx="0" cy="35877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09" name="Line 33"/>
          <p:cNvSpPr>
            <a:spLocks noChangeShapeType="1"/>
          </p:cNvSpPr>
          <p:nvPr/>
        </p:nvSpPr>
        <p:spPr bwMode="auto">
          <a:xfrm>
            <a:off x="971550" y="4868863"/>
            <a:ext cx="0" cy="730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10" name="Line 34"/>
          <p:cNvSpPr>
            <a:spLocks noChangeShapeType="1"/>
          </p:cNvSpPr>
          <p:nvPr/>
        </p:nvSpPr>
        <p:spPr bwMode="auto">
          <a:xfrm>
            <a:off x="2268538" y="4797425"/>
            <a:ext cx="0" cy="1444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11" name="Line 35"/>
          <p:cNvSpPr>
            <a:spLocks noChangeShapeType="1"/>
          </p:cNvSpPr>
          <p:nvPr/>
        </p:nvSpPr>
        <p:spPr bwMode="auto">
          <a:xfrm>
            <a:off x="3563938" y="4868863"/>
            <a:ext cx="0" cy="730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5812" name="Line 36"/>
          <p:cNvSpPr>
            <a:spLocks noChangeShapeType="1"/>
          </p:cNvSpPr>
          <p:nvPr/>
        </p:nvSpPr>
        <p:spPr bwMode="auto">
          <a:xfrm flipH="1">
            <a:off x="4859338" y="4797425"/>
            <a:ext cx="0" cy="1444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Text Box 3"/>
          <p:cNvSpPr txBox="1">
            <a:spLocks noChangeArrowheads="1"/>
          </p:cNvSpPr>
          <p:nvPr/>
        </p:nvSpPr>
        <p:spPr bwMode="auto">
          <a:xfrm>
            <a:off x="323850" y="981075"/>
            <a:ext cx="8135938" cy="549275"/>
          </a:xfrm>
          <a:prstGeom prst="rect">
            <a:avLst/>
          </a:prstGeom>
          <a:noFill/>
          <a:ln w="9525" algn="ctr">
            <a:noFill/>
            <a:miter lim="800000"/>
            <a:headEnd/>
            <a:tailEnd/>
          </a:ln>
          <a:effectLst/>
        </p:spPr>
        <p:txBody>
          <a:bodyPr>
            <a:spAutoFit/>
          </a:bodyPr>
          <a:lstStyle/>
          <a:p>
            <a:pPr>
              <a:spcBef>
                <a:spcPct val="50000"/>
              </a:spcBef>
            </a:pPr>
            <a:r>
              <a:rPr lang="fa-IR" sz="3000">
                <a:solidFill>
                  <a:schemeClr val="tx2"/>
                </a:solidFill>
              </a:rPr>
              <a:t>عناصر نهاده هايي که در مديريت بهره وری فراگير در نظر گرفته می شوند.</a:t>
            </a:r>
            <a:endParaRPr lang="en-US" sz="3000">
              <a:solidFill>
                <a:schemeClr val="tx2"/>
              </a:solidFill>
            </a:endParaRPr>
          </a:p>
        </p:txBody>
      </p:sp>
      <p:sp>
        <p:nvSpPr>
          <p:cNvPr id="76804" name="Rectangle 4"/>
          <p:cNvSpPr>
            <a:spLocks noChangeArrowheads="1"/>
          </p:cNvSpPr>
          <p:nvPr/>
        </p:nvSpPr>
        <p:spPr bwMode="auto">
          <a:xfrm>
            <a:off x="7019925" y="2997200"/>
            <a:ext cx="1655763" cy="3455988"/>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pPr algn="r"/>
            <a:r>
              <a:rPr lang="fa-IR" u="sng">
                <a:solidFill>
                  <a:schemeClr val="tx2"/>
                </a:solidFill>
              </a:rPr>
              <a:t>ساير هزينه ها</a:t>
            </a:r>
          </a:p>
          <a:p>
            <a:pPr algn="r" rtl="1">
              <a:buFontTx/>
              <a:buBlip>
                <a:blip r:embed="rId2"/>
              </a:buBlip>
            </a:pPr>
            <a:r>
              <a:rPr lang="fa-IR" sz="2000" b="0">
                <a:solidFill>
                  <a:schemeClr val="tx2"/>
                </a:solidFill>
              </a:rPr>
              <a:t>مأموريت</a:t>
            </a:r>
          </a:p>
          <a:p>
            <a:pPr algn="r" rtl="1">
              <a:buFontTx/>
              <a:buBlip>
                <a:blip r:embed="rId2"/>
              </a:buBlip>
            </a:pPr>
            <a:r>
              <a:rPr lang="fa-IR" sz="2000" b="0">
                <a:solidFill>
                  <a:schemeClr val="tx2"/>
                </a:solidFill>
              </a:rPr>
              <a:t>ماليات</a:t>
            </a:r>
          </a:p>
          <a:p>
            <a:pPr algn="r" rtl="1">
              <a:buFontTx/>
              <a:buBlip>
                <a:blip r:embed="rId2"/>
              </a:buBlip>
            </a:pPr>
            <a:r>
              <a:rPr lang="fa-IR" sz="2000" b="0">
                <a:solidFill>
                  <a:schemeClr val="tx2"/>
                </a:solidFill>
              </a:rPr>
              <a:t>حق عضويت</a:t>
            </a:r>
          </a:p>
          <a:p>
            <a:pPr algn="r" rtl="1">
              <a:buFontTx/>
              <a:buBlip>
                <a:blip r:embed="rId2"/>
              </a:buBlip>
            </a:pPr>
            <a:r>
              <a:rPr lang="fa-IR" sz="2000" b="0">
                <a:solidFill>
                  <a:schemeClr val="tx2"/>
                </a:solidFill>
              </a:rPr>
              <a:t>پردازش اطلاعات</a:t>
            </a:r>
          </a:p>
          <a:p>
            <a:pPr algn="r" rtl="1">
              <a:buFontTx/>
              <a:buBlip>
                <a:blip r:embed="rId2"/>
              </a:buBlip>
            </a:pPr>
            <a:r>
              <a:rPr lang="fa-IR" sz="2000" b="0">
                <a:solidFill>
                  <a:schemeClr val="tx2"/>
                </a:solidFill>
              </a:rPr>
              <a:t>ملزومات اداری</a:t>
            </a:r>
          </a:p>
          <a:p>
            <a:pPr algn="r" rtl="1">
              <a:buFontTx/>
              <a:buBlip>
                <a:blip r:embed="rId2"/>
              </a:buBlip>
            </a:pPr>
            <a:r>
              <a:rPr lang="fa-IR" sz="2000" b="0">
                <a:solidFill>
                  <a:schemeClr val="tx2"/>
                </a:solidFill>
              </a:rPr>
              <a:t>تحقيق و توسعه</a:t>
            </a:r>
          </a:p>
          <a:p>
            <a:pPr algn="r" rtl="1">
              <a:buFontTx/>
              <a:buBlip>
                <a:blip r:embed="rId2"/>
              </a:buBlip>
            </a:pPr>
            <a:r>
              <a:rPr lang="fa-IR" sz="2000" b="0">
                <a:solidFill>
                  <a:schemeClr val="tx2"/>
                </a:solidFill>
              </a:rPr>
              <a:t>هزينه های اداری </a:t>
            </a:r>
          </a:p>
          <a:p>
            <a:pPr algn="r" rtl="1">
              <a:buFontTx/>
              <a:buBlip>
                <a:blip r:embed="rId2"/>
              </a:buBlip>
            </a:pPr>
            <a:r>
              <a:rPr lang="fa-IR" sz="2000" b="0">
                <a:solidFill>
                  <a:schemeClr val="tx2"/>
                </a:solidFill>
              </a:rPr>
              <a:t>هزينه های عمومی</a:t>
            </a:r>
          </a:p>
          <a:p>
            <a:pPr algn="r" rtl="1">
              <a:buFontTx/>
              <a:buBlip>
                <a:blip r:embed="rId2"/>
              </a:buBlip>
            </a:pPr>
            <a:r>
              <a:rPr lang="fa-IR" sz="2000" b="0">
                <a:solidFill>
                  <a:schemeClr val="tx2"/>
                </a:solidFill>
              </a:rPr>
              <a:t> و ساير</a:t>
            </a:r>
            <a:endParaRPr lang="en-US" sz="2000" b="0">
              <a:solidFill>
                <a:schemeClr val="tx2"/>
              </a:solidFill>
            </a:endParaRPr>
          </a:p>
        </p:txBody>
      </p:sp>
      <p:sp>
        <p:nvSpPr>
          <p:cNvPr id="76805" name="Rectangle 5"/>
          <p:cNvSpPr>
            <a:spLocks noChangeArrowheads="1"/>
          </p:cNvSpPr>
          <p:nvPr/>
        </p:nvSpPr>
        <p:spPr bwMode="auto">
          <a:xfrm>
            <a:off x="3203575" y="1557338"/>
            <a:ext cx="2447925" cy="503237"/>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r>
              <a:rPr lang="fa-IR">
                <a:solidFill>
                  <a:schemeClr val="tx2"/>
                </a:solidFill>
              </a:rPr>
              <a:t>نهاده ها ( قابل لمس)</a:t>
            </a:r>
            <a:endParaRPr lang="en-US">
              <a:solidFill>
                <a:schemeClr val="tx2"/>
              </a:solidFill>
            </a:endParaRPr>
          </a:p>
        </p:txBody>
      </p:sp>
      <p:sp>
        <p:nvSpPr>
          <p:cNvPr id="76806" name="Line 6"/>
          <p:cNvSpPr>
            <a:spLocks noChangeShapeType="1"/>
          </p:cNvSpPr>
          <p:nvPr/>
        </p:nvSpPr>
        <p:spPr bwMode="auto">
          <a:xfrm>
            <a:off x="4284663" y="2060575"/>
            <a:ext cx="0" cy="3603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07" name="Line 7"/>
          <p:cNvSpPr>
            <a:spLocks noChangeShapeType="1"/>
          </p:cNvSpPr>
          <p:nvPr/>
        </p:nvSpPr>
        <p:spPr bwMode="auto">
          <a:xfrm>
            <a:off x="755650" y="2420938"/>
            <a:ext cx="7129463" cy="0"/>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
        <p:nvSpPr>
          <p:cNvPr id="76808" name="Line 8"/>
          <p:cNvSpPr>
            <a:spLocks noChangeShapeType="1"/>
          </p:cNvSpPr>
          <p:nvPr/>
        </p:nvSpPr>
        <p:spPr bwMode="auto">
          <a:xfrm>
            <a:off x="7885113" y="2420938"/>
            <a:ext cx="0" cy="576262"/>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09" name="Rectangle 9"/>
          <p:cNvSpPr>
            <a:spLocks noChangeArrowheads="1"/>
          </p:cNvSpPr>
          <p:nvPr/>
        </p:nvSpPr>
        <p:spPr bwMode="auto">
          <a:xfrm>
            <a:off x="5724525" y="2997200"/>
            <a:ext cx="1079500" cy="2663825"/>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pPr algn="r"/>
            <a:r>
              <a:rPr lang="fa-IR" u="sng">
                <a:solidFill>
                  <a:schemeClr val="tx2"/>
                </a:solidFill>
              </a:rPr>
              <a:t>انرژی</a:t>
            </a:r>
          </a:p>
          <a:p>
            <a:pPr algn="r" rtl="1">
              <a:buFontTx/>
              <a:buBlip>
                <a:blip r:embed="rId2"/>
              </a:buBlip>
            </a:pPr>
            <a:r>
              <a:rPr lang="fa-IR" sz="2000" b="0">
                <a:solidFill>
                  <a:schemeClr val="tx2"/>
                </a:solidFill>
              </a:rPr>
              <a:t>نفت</a:t>
            </a:r>
          </a:p>
          <a:p>
            <a:pPr algn="r" rtl="1">
              <a:buFontTx/>
              <a:buBlip>
                <a:blip r:embed="rId2"/>
              </a:buBlip>
            </a:pPr>
            <a:r>
              <a:rPr lang="fa-IR" sz="2000" b="0">
                <a:solidFill>
                  <a:schemeClr val="tx2"/>
                </a:solidFill>
              </a:rPr>
              <a:t>گاز</a:t>
            </a:r>
          </a:p>
          <a:p>
            <a:pPr algn="r" rtl="1">
              <a:buFontTx/>
              <a:buBlip>
                <a:blip r:embed="rId2"/>
              </a:buBlip>
            </a:pPr>
            <a:r>
              <a:rPr lang="fa-IR" sz="2000" b="0">
                <a:solidFill>
                  <a:schemeClr val="tx2"/>
                </a:solidFill>
              </a:rPr>
              <a:t>زغال سنگ</a:t>
            </a:r>
          </a:p>
          <a:p>
            <a:pPr algn="r" rtl="1">
              <a:buFontTx/>
              <a:buBlip>
                <a:blip r:embed="rId2"/>
              </a:buBlip>
            </a:pPr>
            <a:r>
              <a:rPr lang="fa-IR" sz="2000" b="0">
                <a:solidFill>
                  <a:schemeClr val="tx2"/>
                </a:solidFill>
              </a:rPr>
              <a:t>آب</a:t>
            </a:r>
          </a:p>
          <a:p>
            <a:pPr algn="r" rtl="1">
              <a:buFontTx/>
              <a:buBlip>
                <a:blip r:embed="rId2"/>
              </a:buBlip>
            </a:pPr>
            <a:r>
              <a:rPr lang="fa-IR" sz="2000" b="0">
                <a:solidFill>
                  <a:schemeClr val="tx2"/>
                </a:solidFill>
              </a:rPr>
              <a:t>برق</a:t>
            </a:r>
          </a:p>
          <a:p>
            <a:pPr algn="r" rtl="1">
              <a:buFontTx/>
              <a:buBlip>
                <a:blip r:embed="rId2"/>
              </a:buBlip>
            </a:pPr>
            <a:r>
              <a:rPr lang="fa-IR" sz="2000" b="0">
                <a:solidFill>
                  <a:schemeClr val="tx2"/>
                </a:solidFill>
              </a:rPr>
              <a:t>سایر</a:t>
            </a:r>
            <a:endParaRPr lang="en-US" sz="2000" b="0">
              <a:solidFill>
                <a:schemeClr val="tx2"/>
              </a:solidFill>
            </a:endParaRPr>
          </a:p>
        </p:txBody>
      </p:sp>
      <p:sp>
        <p:nvSpPr>
          <p:cNvPr id="76810" name="Line 10"/>
          <p:cNvSpPr>
            <a:spLocks noChangeShapeType="1"/>
          </p:cNvSpPr>
          <p:nvPr/>
        </p:nvSpPr>
        <p:spPr bwMode="auto">
          <a:xfrm>
            <a:off x="6156325" y="2420938"/>
            <a:ext cx="0" cy="576262"/>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11" name="Rectangle 11"/>
          <p:cNvSpPr>
            <a:spLocks noChangeArrowheads="1"/>
          </p:cNvSpPr>
          <p:nvPr/>
        </p:nvSpPr>
        <p:spPr bwMode="auto">
          <a:xfrm>
            <a:off x="4643438" y="2997200"/>
            <a:ext cx="936625" cy="2160588"/>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pPr algn="r"/>
            <a:r>
              <a:rPr lang="fa-IR" u="sng">
                <a:solidFill>
                  <a:schemeClr val="tx2"/>
                </a:solidFill>
              </a:rPr>
              <a:t>مواد</a:t>
            </a:r>
          </a:p>
          <a:p>
            <a:pPr algn="r" rtl="1">
              <a:buFontTx/>
              <a:buBlip>
                <a:blip r:embed="rId2"/>
              </a:buBlip>
            </a:pPr>
            <a:r>
              <a:rPr lang="fa-IR" sz="2000" b="0">
                <a:solidFill>
                  <a:schemeClr val="tx2"/>
                </a:solidFill>
              </a:rPr>
              <a:t>مواد خام</a:t>
            </a:r>
          </a:p>
          <a:p>
            <a:pPr algn="r" rtl="1">
              <a:buFontTx/>
              <a:buBlip>
                <a:blip r:embed="rId2"/>
              </a:buBlip>
            </a:pPr>
            <a:r>
              <a:rPr lang="fa-IR" sz="2000" b="0">
                <a:solidFill>
                  <a:schemeClr val="tx2"/>
                </a:solidFill>
              </a:rPr>
              <a:t>قطعات </a:t>
            </a:r>
          </a:p>
          <a:p>
            <a:pPr algn="r" rtl="1"/>
            <a:r>
              <a:rPr lang="fa-IR" sz="2000" b="0">
                <a:solidFill>
                  <a:schemeClr val="tx2"/>
                </a:solidFill>
              </a:rPr>
              <a:t>خريداری</a:t>
            </a:r>
          </a:p>
          <a:p>
            <a:pPr algn="r" rtl="1"/>
            <a:r>
              <a:rPr lang="fa-IR" sz="2000" b="0">
                <a:solidFill>
                  <a:schemeClr val="tx2"/>
                </a:solidFill>
              </a:rPr>
              <a:t> شده </a:t>
            </a:r>
            <a:endParaRPr lang="en-US" sz="2000" b="0">
              <a:solidFill>
                <a:schemeClr val="tx2"/>
              </a:solidFill>
            </a:endParaRPr>
          </a:p>
        </p:txBody>
      </p:sp>
      <p:sp>
        <p:nvSpPr>
          <p:cNvPr id="76812" name="Line 12"/>
          <p:cNvSpPr>
            <a:spLocks noChangeShapeType="1"/>
          </p:cNvSpPr>
          <p:nvPr/>
        </p:nvSpPr>
        <p:spPr bwMode="auto">
          <a:xfrm>
            <a:off x="5076825" y="2420938"/>
            <a:ext cx="0" cy="576262"/>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13" name="Rectangle 13"/>
          <p:cNvSpPr>
            <a:spLocks noChangeArrowheads="1"/>
          </p:cNvSpPr>
          <p:nvPr/>
        </p:nvSpPr>
        <p:spPr bwMode="auto">
          <a:xfrm>
            <a:off x="3059113" y="4581525"/>
            <a:ext cx="1441450" cy="2016125"/>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pPr algn="r"/>
            <a:r>
              <a:rPr lang="fa-IR" u="sng">
                <a:solidFill>
                  <a:schemeClr val="tx2"/>
                </a:solidFill>
              </a:rPr>
              <a:t>درجريان</a:t>
            </a:r>
          </a:p>
          <a:p>
            <a:pPr algn="r" rtl="1">
              <a:buFontTx/>
              <a:buBlip>
                <a:blip r:embed="rId2"/>
              </a:buBlip>
            </a:pPr>
            <a:r>
              <a:rPr lang="fa-IR" sz="1800" b="0">
                <a:solidFill>
                  <a:schemeClr val="tx2"/>
                </a:solidFill>
              </a:rPr>
              <a:t>موجودی انبار</a:t>
            </a:r>
          </a:p>
          <a:p>
            <a:pPr algn="r" rtl="1">
              <a:buFontTx/>
              <a:buBlip>
                <a:blip r:embed="rId2"/>
              </a:buBlip>
            </a:pPr>
            <a:r>
              <a:rPr lang="fa-IR" sz="1800" b="0">
                <a:solidFill>
                  <a:schemeClr val="tx2"/>
                </a:solidFill>
              </a:rPr>
              <a:t>موجودی نقدی</a:t>
            </a:r>
          </a:p>
          <a:p>
            <a:pPr algn="r" rtl="1">
              <a:buFontTx/>
              <a:buBlip>
                <a:blip r:embed="rId2"/>
              </a:buBlip>
            </a:pPr>
            <a:r>
              <a:rPr lang="fa-IR" sz="1800" b="0">
                <a:solidFill>
                  <a:schemeClr val="tx2"/>
                </a:solidFill>
              </a:rPr>
              <a:t>حسابهلی دریافتنی</a:t>
            </a:r>
          </a:p>
          <a:p>
            <a:pPr algn="r" rtl="1">
              <a:buFontTx/>
              <a:buBlip>
                <a:blip r:embed="rId2"/>
              </a:buBlip>
            </a:pPr>
            <a:r>
              <a:rPr lang="fa-IR" sz="1800" b="0">
                <a:solidFill>
                  <a:schemeClr val="tx2"/>
                </a:solidFill>
              </a:rPr>
              <a:t>اسناد دریافتنی</a:t>
            </a:r>
          </a:p>
          <a:p>
            <a:pPr algn="r" rtl="1">
              <a:buFontTx/>
              <a:buBlip>
                <a:blip r:embed="rId2"/>
              </a:buBlip>
            </a:pPr>
            <a:r>
              <a:rPr lang="fa-IR" sz="1800" b="0">
                <a:solidFill>
                  <a:schemeClr val="tx2"/>
                </a:solidFill>
              </a:rPr>
              <a:t>ساير در يافتنی ها</a:t>
            </a:r>
            <a:endParaRPr lang="en-US" sz="1800" b="0">
              <a:solidFill>
                <a:schemeClr val="tx2"/>
              </a:solidFill>
            </a:endParaRPr>
          </a:p>
        </p:txBody>
      </p:sp>
      <p:sp>
        <p:nvSpPr>
          <p:cNvPr id="76814" name="Rectangle 14"/>
          <p:cNvSpPr>
            <a:spLocks noChangeArrowheads="1"/>
          </p:cNvSpPr>
          <p:nvPr/>
        </p:nvSpPr>
        <p:spPr bwMode="auto">
          <a:xfrm>
            <a:off x="1763713" y="4581525"/>
            <a:ext cx="1152525" cy="2016125"/>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pPr algn="r"/>
            <a:r>
              <a:rPr lang="fa-IR" u="sng">
                <a:solidFill>
                  <a:schemeClr val="tx2"/>
                </a:solidFill>
              </a:rPr>
              <a:t>ثابت</a:t>
            </a:r>
          </a:p>
          <a:p>
            <a:pPr algn="r" rtl="1">
              <a:buFontTx/>
              <a:buBlip>
                <a:blip r:embed="rId2"/>
              </a:buBlip>
            </a:pPr>
            <a:r>
              <a:rPr lang="fa-IR" sz="2000" b="0">
                <a:solidFill>
                  <a:schemeClr val="tx2"/>
                </a:solidFill>
              </a:rPr>
              <a:t>زمین</a:t>
            </a:r>
          </a:p>
          <a:p>
            <a:pPr algn="r" rtl="1">
              <a:buFontTx/>
              <a:buBlip>
                <a:blip r:embed="rId2"/>
              </a:buBlip>
            </a:pPr>
            <a:r>
              <a:rPr lang="fa-IR" sz="2000" b="0">
                <a:solidFill>
                  <a:schemeClr val="tx2"/>
                </a:solidFill>
              </a:rPr>
              <a:t>ساختمان</a:t>
            </a:r>
          </a:p>
          <a:p>
            <a:pPr algn="r" rtl="1">
              <a:buFontTx/>
              <a:buBlip>
                <a:blip r:embed="rId2"/>
              </a:buBlip>
            </a:pPr>
            <a:r>
              <a:rPr lang="fa-IR" sz="2000" b="0">
                <a:solidFill>
                  <a:schemeClr val="tx2"/>
                </a:solidFill>
              </a:rPr>
              <a:t>تأسیسات</a:t>
            </a:r>
          </a:p>
          <a:p>
            <a:pPr algn="r" rtl="1">
              <a:buFontTx/>
              <a:buBlip>
                <a:blip r:embed="rId2"/>
              </a:buBlip>
            </a:pPr>
            <a:r>
              <a:rPr lang="fa-IR" sz="2000" b="0">
                <a:solidFill>
                  <a:schemeClr val="tx2"/>
                </a:solidFill>
              </a:rPr>
              <a:t>ماشین آلات</a:t>
            </a:r>
          </a:p>
          <a:p>
            <a:pPr algn="r" rtl="1">
              <a:buFontTx/>
              <a:buBlip>
                <a:blip r:embed="rId2"/>
              </a:buBlip>
            </a:pPr>
            <a:r>
              <a:rPr lang="fa-IR" sz="2000" b="0">
                <a:solidFill>
                  <a:schemeClr val="tx2"/>
                </a:solidFill>
              </a:rPr>
              <a:t>ابزار و سایر </a:t>
            </a:r>
            <a:endParaRPr lang="en-US" sz="2000" b="0">
              <a:solidFill>
                <a:schemeClr val="tx2"/>
              </a:solidFill>
            </a:endParaRPr>
          </a:p>
        </p:txBody>
      </p:sp>
      <p:sp>
        <p:nvSpPr>
          <p:cNvPr id="76815" name="Line 15"/>
          <p:cNvSpPr>
            <a:spLocks noChangeShapeType="1"/>
          </p:cNvSpPr>
          <p:nvPr/>
        </p:nvSpPr>
        <p:spPr bwMode="auto">
          <a:xfrm>
            <a:off x="2916238" y="2420938"/>
            <a:ext cx="0" cy="576262"/>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16" name="Rectangle 16"/>
          <p:cNvSpPr>
            <a:spLocks noChangeArrowheads="1"/>
          </p:cNvSpPr>
          <p:nvPr/>
        </p:nvSpPr>
        <p:spPr bwMode="auto">
          <a:xfrm>
            <a:off x="2339975" y="3068638"/>
            <a:ext cx="1079500" cy="576262"/>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r>
              <a:rPr lang="fa-IR">
                <a:solidFill>
                  <a:schemeClr val="tx2"/>
                </a:solidFill>
              </a:rPr>
              <a:t>سرمايه</a:t>
            </a:r>
            <a:endParaRPr lang="en-US">
              <a:solidFill>
                <a:schemeClr val="tx2"/>
              </a:solidFill>
            </a:endParaRPr>
          </a:p>
        </p:txBody>
      </p:sp>
      <p:sp>
        <p:nvSpPr>
          <p:cNvPr id="76817" name="Line 17"/>
          <p:cNvSpPr>
            <a:spLocks noChangeShapeType="1"/>
          </p:cNvSpPr>
          <p:nvPr/>
        </p:nvSpPr>
        <p:spPr bwMode="auto">
          <a:xfrm>
            <a:off x="2843213" y="3644900"/>
            <a:ext cx="0" cy="28892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18" name="Line 18"/>
          <p:cNvSpPr>
            <a:spLocks noChangeShapeType="1"/>
          </p:cNvSpPr>
          <p:nvPr/>
        </p:nvSpPr>
        <p:spPr bwMode="auto">
          <a:xfrm>
            <a:off x="2195513" y="3933825"/>
            <a:ext cx="1439862" cy="0"/>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
        <p:nvSpPr>
          <p:cNvPr id="76819" name="Line 19"/>
          <p:cNvSpPr>
            <a:spLocks noChangeShapeType="1"/>
          </p:cNvSpPr>
          <p:nvPr/>
        </p:nvSpPr>
        <p:spPr bwMode="auto">
          <a:xfrm>
            <a:off x="2195513" y="3933825"/>
            <a:ext cx="0" cy="574675"/>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20" name="Line 20"/>
          <p:cNvSpPr>
            <a:spLocks noChangeShapeType="1"/>
          </p:cNvSpPr>
          <p:nvPr/>
        </p:nvSpPr>
        <p:spPr bwMode="auto">
          <a:xfrm>
            <a:off x="3635375" y="3933825"/>
            <a:ext cx="0" cy="647700"/>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6821" name="Rectangle 21"/>
          <p:cNvSpPr>
            <a:spLocks noChangeArrowheads="1"/>
          </p:cNvSpPr>
          <p:nvPr/>
        </p:nvSpPr>
        <p:spPr bwMode="auto">
          <a:xfrm>
            <a:off x="179388" y="3068638"/>
            <a:ext cx="1296987" cy="2160587"/>
          </a:xfrm>
          <a:prstGeom prst="rect">
            <a:avLst/>
          </a:prstGeom>
          <a:gradFill rotWithShape="1">
            <a:gsLst>
              <a:gs pos="0">
                <a:schemeClr val="accent1"/>
              </a:gs>
              <a:gs pos="50000">
                <a:schemeClr val="bg1"/>
              </a:gs>
              <a:gs pos="100000">
                <a:schemeClr val="accent1"/>
              </a:gs>
            </a:gsLst>
            <a:lin ang="5400000" scaled="1"/>
          </a:gradFill>
          <a:ln w="9525" algn="ctr">
            <a:solidFill>
              <a:schemeClr val="tx1"/>
            </a:solidFill>
            <a:miter lim="800000"/>
            <a:headEnd/>
            <a:tailEnd/>
          </a:ln>
          <a:effectLst/>
        </p:spPr>
        <p:txBody>
          <a:bodyPr wrap="none" anchor="ctr"/>
          <a:lstStyle/>
          <a:p>
            <a:pPr algn="r"/>
            <a:r>
              <a:rPr lang="fa-IR" u="sng">
                <a:solidFill>
                  <a:schemeClr val="tx2"/>
                </a:solidFill>
              </a:rPr>
              <a:t>نيروی انسانی</a:t>
            </a:r>
          </a:p>
          <a:p>
            <a:pPr algn="r" rtl="1">
              <a:buFontTx/>
              <a:buBlip>
                <a:blip r:embed="rId2"/>
              </a:buBlip>
            </a:pPr>
            <a:r>
              <a:rPr lang="fa-IR" sz="2000" b="0">
                <a:solidFill>
                  <a:schemeClr val="tx2"/>
                </a:solidFill>
              </a:rPr>
              <a:t>کارگران</a:t>
            </a:r>
          </a:p>
          <a:p>
            <a:pPr algn="r" rtl="1">
              <a:buFontTx/>
              <a:buBlip>
                <a:blip r:embed="rId2"/>
              </a:buBlip>
            </a:pPr>
            <a:r>
              <a:rPr lang="fa-IR" sz="2000" b="0">
                <a:solidFill>
                  <a:schemeClr val="tx2"/>
                </a:solidFill>
              </a:rPr>
              <a:t>متخصصین</a:t>
            </a:r>
          </a:p>
          <a:p>
            <a:pPr algn="r" rtl="1">
              <a:buFontTx/>
              <a:buBlip>
                <a:blip r:embed="rId2"/>
              </a:buBlip>
            </a:pPr>
            <a:r>
              <a:rPr lang="fa-IR" sz="2000" b="0">
                <a:solidFill>
                  <a:schemeClr val="tx2"/>
                </a:solidFill>
              </a:rPr>
              <a:t>مدیران</a:t>
            </a:r>
          </a:p>
          <a:p>
            <a:pPr algn="r" rtl="1">
              <a:buFontTx/>
              <a:buBlip>
                <a:blip r:embed="rId2"/>
              </a:buBlip>
            </a:pPr>
            <a:r>
              <a:rPr lang="fa-IR" sz="2000" b="0">
                <a:solidFill>
                  <a:schemeClr val="tx2"/>
                </a:solidFill>
              </a:rPr>
              <a:t>کارکنان</a:t>
            </a:r>
          </a:p>
          <a:p>
            <a:pPr algn="r" rtl="1">
              <a:buFontTx/>
              <a:buBlip>
                <a:blip r:embed="rId2"/>
              </a:buBlip>
            </a:pPr>
            <a:r>
              <a:rPr lang="fa-IR" sz="2000" b="0">
                <a:solidFill>
                  <a:schemeClr val="tx2"/>
                </a:solidFill>
              </a:rPr>
              <a:t>اداری </a:t>
            </a:r>
            <a:endParaRPr lang="en-US" sz="2000" b="0">
              <a:solidFill>
                <a:schemeClr val="tx2"/>
              </a:solidFill>
            </a:endParaRPr>
          </a:p>
        </p:txBody>
      </p:sp>
      <p:sp>
        <p:nvSpPr>
          <p:cNvPr id="76822" name="Line 22"/>
          <p:cNvSpPr>
            <a:spLocks noChangeShapeType="1"/>
          </p:cNvSpPr>
          <p:nvPr/>
        </p:nvSpPr>
        <p:spPr bwMode="auto">
          <a:xfrm>
            <a:off x="755650" y="2420938"/>
            <a:ext cx="0" cy="647700"/>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23" name="Rectangle 22"/>
          <p:cNvSpPr/>
          <p:nvPr/>
        </p:nvSpPr>
        <p:spPr>
          <a:xfrm>
            <a:off x="2057400" y="228600"/>
            <a:ext cx="4572000" cy="307777"/>
          </a:xfrm>
          <a:prstGeom prst="rect">
            <a:avLst/>
          </a:prstGeom>
        </p:spPr>
        <p:txBody>
          <a:bodyPr>
            <a:spAutoFit/>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24" name="Title 23"/>
          <p:cNvSpPr>
            <a:spLocks noGrp="1"/>
          </p:cNvSpPr>
          <p:nvPr>
            <p:ph type="title"/>
          </p:nvPr>
        </p:nvSpPr>
        <p:spPr>
          <a:xfrm>
            <a:off x="457200" y="609600"/>
            <a:ext cx="8229600" cy="808038"/>
          </a:xfrm>
        </p:spPr>
        <p:txBody>
          <a:bodyPr>
            <a:normAutofit/>
          </a:bodyPr>
          <a:lstStyle/>
          <a:p>
            <a:endParaRPr lang="en-US" dirty="0"/>
          </a:p>
        </p:txBody>
      </p:sp>
    </p:spTree>
  </p:cSld>
  <p:clrMapOvr>
    <a:masterClrMapping/>
  </p:clrMapOvr>
  <p:transition>
    <p:split orient="vert"/>
  </p:transition>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ChangeArrowheads="1"/>
          </p:cNvSpPr>
          <p:nvPr/>
        </p:nvSpPr>
        <p:spPr bwMode="auto">
          <a:xfrm>
            <a:off x="0" y="2060575"/>
            <a:ext cx="9144000" cy="1143000"/>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cs typeface="Nazanin" pitchFamily="2" charset="-78"/>
              </a:rPr>
              <a:t>    </a:t>
            </a:r>
            <a:r>
              <a:rPr lang="fa-IR" sz="2800">
                <a:solidFill>
                  <a:schemeClr val="tx2"/>
                </a:solidFill>
                <a:latin typeface="Courier New" pitchFamily="49" charset="0"/>
                <a:ea typeface="MS Mincho" pitchFamily="49" charset="-128"/>
                <a:cs typeface="Yagut" pitchFamily="2" charset="-78"/>
              </a:rPr>
              <a:t>(الف) قابل استفاده در سطوح خرد-کلان سازمان:</a:t>
            </a:r>
            <a:r>
              <a:rPr lang="ar-SA">
                <a:solidFill>
                  <a:schemeClr val="tx2"/>
                </a:solidFill>
                <a:latin typeface="Courier New" pitchFamily="49" charset="0"/>
                <a:ea typeface="MS Mincho" pitchFamily="49" charset="-128"/>
                <a:cs typeface="Yagut" pitchFamily="2" charset="-78"/>
              </a:rPr>
              <a:t>‌</a:t>
            </a:r>
            <a:r>
              <a:rPr lang="fa-IR">
                <a:solidFill>
                  <a:schemeClr val="tx2"/>
                </a:solidFill>
                <a:latin typeface="Courier New" pitchFamily="49" charset="0"/>
                <a:ea typeface="MS Mincho" pitchFamily="49" charset="-128"/>
                <a:cs typeface="Yagut" pitchFamily="2" charset="-78"/>
              </a:rPr>
              <a:t/>
            </a:r>
            <a:br>
              <a:rPr lang="fa-IR">
                <a:solidFill>
                  <a:schemeClr val="tx2"/>
                </a:solidFill>
                <a:latin typeface="Courier New" pitchFamily="49" charset="0"/>
                <a:ea typeface="MS Mincho" pitchFamily="49" charset="-128"/>
                <a:cs typeface="Yagut" pitchFamily="2" charset="-78"/>
              </a:rPr>
            </a:br>
            <a:r>
              <a:rPr lang="ar-SA" sz="2200">
                <a:solidFill>
                  <a:schemeClr val="tx2"/>
                </a:solidFill>
                <a:latin typeface="Times New Roman" pitchFamily="18" charset="0"/>
                <a:ea typeface="MS Mincho" pitchFamily="49" charset="-128"/>
                <a:cs typeface="Yagut" pitchFamily="2" charset="-78"/>
              </a:rPr>
              <a:t>م</a:t>
            </a:r>
            <a:r>
              <a:rPr lang="fa-IR" sz="2200">
                <a:solidFill>
                  <a:schemeClr val="tx2"/>
                </a:solidFill>
                <a:latin typeface="Times New Roman" pitchFamily="18" charset="0"/>
                <a:ea typeface="MS Mincho" pitchFamily="49" charset="-128"/>
                <a:cs typeface="Yagut" pitchFamily="2" charset="-78"/>
              </a:rPr>
              <a:t>ديريت بهره وری فراگير شاخص های بهره وری را هم در سطح کل سازمان و هم در سطوح قسمتهای مختلف سازمان اندازه گيری می کند. چون مديريت بهره وری فراگير در ماهيت هم به صورت کلان و هم به صورت جزئی قابل استفاده می باشد.</a:t>
            </a:r>
            <a:r>
              <a:rPr lang="fa-IR">
                <a:solidFill>
                  <a:schemeClr val="tx2"/>
                </a:solidFill>
                <a:latin typeface="Times New Roman" pitchFamily="18" charset="0"/>
                <a:ea typeface="MS Mincho" pitchFamily="49" charset="-128"/>
                <a:cs typeface="Yagut" pitchFamily="2" charset="-78"/>
              </a:rPr>
              <a:t> </a:t>
            </a:r>
            <a:r>
              <a:rPr lang="en-US" sz="2800">
                <a:solidFill>
                  <a:schemeClr val="tx2"/>
                </a:solidFill>
                <a:latin typeface="Courier New" pitchFamily="49" charset="0"/>
                <a:ea typeface="MS Mincho" pitchFamily="49" charset="-128"/>
                <a:cs typeface="Yagut" pitchFamily="2" charset="-78"/>
              </a:rPr>
              <a:t> </a:t>
            </a:r>
            <a:r>
              <a:rPr lang="fa-IR" sz="2800">
                <a:solidFill>
                  <a:schemeClr val="tx2"/>
                </a:solidFill>
                <a:latin typeface="Courier New" pitchFamily="49" charset="0"/>
                <a:ea typeface="MS Mincho" pitchFamily="49" charset="-128"/>
                <a:cs typeface="Yagut" pitchFamily="2" charset="-78"/>
              </a:rPr>
              <a:t> </a:t>
            </a:r>
            <a:endParaRPr lang="en-US" sz="2800">
              <a:solidFill>
                <a:schemeClr val="tx2"/>
              </a:solidFill>
              <a:latin typeface="Courier New" pitchFamily="49" charset="0"/>
              <a:ea typeface="MS Mincho" pitchFamily="49" charset="-128"/>
              <a:cs typeface="Yagut" pitchFamily="2" charset="-78"/>
            </a:endParaRPr>
          </a:p>
        </p:txBody>
      </p:sp>
      <p:sp>
        <p:nvSpPr>
          <p:cNvPr id="77827" name="Rectangle 3"/>
          <p:cNvSpPr>
            <a:spLocks noChangeArrowheads="1"/>
          </p:cNvSpPr>
          <p:nvPr/>
        </p:nvSpPr>
        <p:spPr bwMode="auto">
          <a:xfrm>
            <a:off x="0" y="3789363"/>
            <a:ext cx="9144000" cy="1143000"/>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latin typeface="Courier New" pitchFamily="49" charset="0"/>
                <a:ea typeface="MS Mincho" pitchFamily="49" charset="-128"/>
                <a:cs typeface="Yagut" pitchFamily="2" charset="-78"/>
              </a:rPr>
              <a:t>   (ب) جامعيت</a:t>
            </a:r>
            <a:r>
              <a:rPr lang="ar-SA" sz="3200">
                <a:solidFill>
                  <a:schemeClr val="tx2"/>
                </a:solidFill>
                <a:latin typeface="Courier New" pitchFamily="49" charset="0"/>
                <a:ea typeface="MS Mincho" pitchFamily="49" charset="-128"/>
                <a:cs typeface="Yagut" pitchFamily="2" charset="-78"/>
              </a:rPr>
              <a:t>: </a:t>
            </a:r>
            <a:r>
              <a:rPr lang="fa-IR" sz="3200">
                <a:solidFill>
                  <a:schemeClr val="tx2"/>
                </a:solidFill>
                <a:latin typeface="Courier New" pitchFamily="49" charset="0"/>
                <a:ea typeface="MS Mincho" pitchFamily="49" charset="-128"/>
                <a:cs typeface="Yagut" pitchFamily="2" charset="-78"/>
              </a:rPr>
              <a:t/>
            </a:r>
            <a:br>
              <a:rPr lang="fa-IR" sz="3200">
                <a:solidFill>
                  <a:schemeClr val="tx2"/>
                </a:solidFill>
                <a:latin typeface="Courier New" pitchFamily="49" charset="0"/>
                <a:ea typeface="MS Mincho" pitchFamily="49" charset="-128"/>
                <a:cs typeface="Yagut" pitchFamily="2" charset="-78"/>
              </a:rPr>
            </a:br>
            <a:r>
              <a:rPr lang="fa-IR" sz="2400">
                <a:solidFill>
                  <a:schemeClr val="tx2"/>
                </a:solidFill>
                <a:latin typeface="Courier New" pitchFamily="49" charset="0"/>
                <a:ea typeface="MS Mincho" pitchFamily="49" charset="-128"/>
                <a:cs typeface="Yagut" pitchFamily="2" charset="-78"/>
              </a:rPr>
              <a:t>مديريت بهره وری فراگير، در هر سازمان اعم از انتفاعی يا غير انتفاعی قابل استفاده می باشد.  </a:t>
            </a:r>
            <a:br>
              <a:rPr lang="fa-IR" sz="2400">
                <a:solidFill>
                  <a:schemeClr val="tx2"/>
                </a:solidFill>
                <a:latin typeface="Courier New" pitchFamily="49" charset="0"/>
                <a:ea typeface="MS Mincho" pitchFamily="49" charset="-128"/>
                <a:cs typeface="Yagut" pitchFamily="2" charset="-78"/>
              </a:rPr>
            </a:br>
            <a:endParaRPr lang="en-US" sz="2800">
              <a:solidFill>
                <a:schemeClr val="tx2"/>
              </a:solidFill>
              <a:ea typeface="MS Mincho" pitchFamily="49" charset="-128"/>
              <a:cs typeface="Nazanin" pitchFamily="2" charset="-78"/>
            </a:endParaRPr>
          </a:p>
        </p:txBody>
      </p:sp>
      <p:sp>
        <p:nvSpPr>
          <p:cNvPr id="77828" name="Rectangle 4"/>
          <p:cNvSpPr>
            <a:spLocks noChangeArrowheads="1"/>
          </p:cNvSpPr>
          <p:nvPr/>
        </p:nvSpPr>
        <p:spPr bwMode="auto">
          <a:xfrm>
            <a:off x="0" y="4868863"/>
            <a:ext cx="9144000" cy="1285875"/>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cs typeface="Nazanin" pitchFamily="2" charset="-78"/>
              </a:rPr>
              <a:t>   (پ) در دسترس بودن نرم افزار: </a:t>
            </a:r>
            <a:br>
              <a:rPr lang="fa-IR" sz="2800">
                <a:solidFill>
                  <a:schemeClr val="tx2"/>
                </a:solidFill>
                <a:cs typeface="Nazanin" pitchFamily="2" charset="-78"/>
              </a:rPr>
            </a:br>
            <a:r>
              <a:rPr lang="fa-IR" sz="2400">
                <a:solidFill>
                  <a:schemeClr val="tx2"/>
                </a:solidFill>
                <a:latin typeface="Times New Roman" pitchFamily="18" charset="0"/>
                <a:ea typeface="MS Mincho" pitchFamily="49" charset="-128"/>
                <a:cs typeface="Yagut" pitchFamily="2" charset="-78"/>
              </a:rPr>
              <a:t>نرم افزار کامپيوتری برای استفاده از مديريت بهره وری فراگير متنایب با کامپيوترهای عمده-ريز کامپیوترها طراحی شده است</a:t>
            </a:r>
            <a:r>
              <a:rPr lang="fa-IR" sz="2000">
                <a:solidFill>
                  <a:schemeClr val="tx2"/>
                </a:solidFill>
                <a:latin typeface="Times New Roman" pitchFamily="18" charset="0"/>
                <a:ea typeface="MS Mincho" pitchFamily="49" charset="-128"/>
                <a:cs typeface="Yagut" pitchFamily="2" charset="-78"/>
              </a:rPr>
              <a:t> . </a:t>
            </a:r>
            <a:endParaRPr lang="en-US" sz="2800">
              <a:solidFill>
                <a:schemeClr val="tx2"/>
              </a:solidFill>
              <a:cs typeface="Nazanin" pitchFamily="2" charset="-78"/>
            </a:endParaRPr>
          </a:p>
        </p:txBody>
      </p:sp>
      <p:sp>
        <p:nvSpPr>
          <p:cNvPr id="77829" name="Text Box 5"/>
          <p:cNvSpPr txBox="1">
            <a:spLocks noChangeArrowheads="1"/>
          </p:cNvSpPr>
          <p:nvPr/>
        </p:nvSpPr>
        <p:spPr bwMode="auto">
          <a:xfrm>
            <a:off x="2124075" y="163513"/>
            <a:ext cx="4679950"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7830" name="Text Box 6"/>
          <p:cNvSpPr txBox="1">
            <a:spLocks noChangeArrowheads="1"/>
          </p:cNvSpPr>
          <p:nvPr/>
        </p:nvSpPr>
        <p:spPr bwMode="auto">
          <a:xfrm>
            <a:off x="1476375" y="1196975"/>
            <a:ext cx="6191250" cy="488950"/>
          </a:xfrm>
          <a:prstGeom prst="rect">
            <a:avLst/>
          </a:prstGeom>
          <a:noFill/>
          <a:ln w="9525" algn="ctr">
            <a:noFill/>
            <a:miter lim="800000"/>
            <a:headEnd/>
            <a:tailEnd/>
          </a:ln>
          <a:effectLst/>
        </p:spPr>
        <p:txBody>
          <a:bodyPr>
            <a:spAutoFit/>
          </a:bodyPr>
          <a:lstStyle/>
          <a:p>
            <a:pPr>
              <a:spcBef>
                <a:spcPct val="50000"/>
              </a:spcBef>
            </a:pPr>
            <a:endParaRPr lang="fa-IR">
              <a:solidFill>
                <a:schemeClr val="tx2"/>
              </a:solidFill>
            </a:endParaRPr>
          </a:p>
        </p:txBody>
      </p:sp>
      <p:sp>
        <p:nvSpPr>
          <p:cNvPr id="77831" name="Rectangle 7"/>
          <p:cNvSpPr>
            <a:spLocks noChangeArrowheads="1"/>
          </p:cNvSpPr>
          <p:nvPr/>
        </p:nvSpPr>
        <p:spPr bwMode="auto">
          <a:xfrm rot="10800000">
            <a:off x="755650" y="819319"/>
            <a:ext cx="7562850" cy="1015663"/>
          </a:xfrm>
          <a:prstGeom prst="rect">
            <a:avLst/>
          </a:prstGeom>
          <a:noFill/>
          <a:ln w="9525" algn="ctr">
            <a:noFill/>
            <a:miter lim="800000"/>
            <a:headEnd/>
            <a:tailEnd/>
          </a:ln>
          <a:effectLst/>
        </p:spPr>
        <p:txBody>
          <a:bodyPr rot="10800000" anchor="ctr">
            <a:spAutoFit/>
          </a:bodyPr>
          <a:lstStyle/>
          <a:p>
            <a:pPr algn="justLow" rtl="1"/>
            <a:r>
              <a:rPr lang="fa-IR" sz="3000">
                <a:solidFill>
                  <a:schemeClr val="tx2"/>
                </a:solidFill>
              </a:rPr>
              <a:t>خصوصیات منحصر به فرد(یگانه) مدیریت بهره وری فراگیر(1) </a:t>
            </a:r>
            <a:endParaRPr lang="ar-SA" sz="3000">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slide(fromBottom)">
                                      <p:cBhvr>
                                        <p:cTn id="7" dur="500"/>
                                        <p:tgtEl>
                                          <p:spTgt spid="77826"/>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7827"/>
                                        </p:tgtEl>
                                        <p:attrNameLst>
                                          <p:attrName>style.visibility</p:attrName>
                                        </p:attrNameLst>
                                      </p:cBhvr>
                                      <p:to>
                                        <p:strVal val="visible"/>
                                      </p:to>
                                    </p:set>
                                    <p:animEffect transition="in" filter="slide(fromBottom)">
                                      <p:cBhvr>
                                        <p:cTn id="12" dur="500"/>
                                        <p:tgtEl>
                                          <p:spTgt spid="77827"/>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77828"/>
                                        </p:tgtEl>
                                        <p:attrNameLst>
                                          <p:attrName>style.visibility</p:attrName>
                                        </p:attrNameLst>
                                      </p:cBhvr>
                                      <p:to>
                                        <p:strVal val="visible"/>
                                      </p:to>
                                    </p:set>
                                    <p:animEffect transition="in" filter="slide(fromBottom)">
                                      <p:cBhvr>
                                        <p:cTn id="17" dur="500"/>
                                        <p:tgtEl>
                                          <p:spTgt spid="77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p:bldP spid="77828" grpId="0"/>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ChangeArrowheads="1"/>
          </p:cNvSpPr>
          <p:nvPr/>
        </p:nvSpPr>
        <p:spPr bwMode="auto">
          <a:xfrm>
            <a:off x="0" y="2060575"/>
            <a:ext cx="9144000" cy="1143000"/>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cs typeface="Nazanin" pitchFamily="2" charset="-78"/>
              </a:rPr>
              <a:t>    </a:t>
            </a:r>
            <a:r>
              <a:rPr lang="fa-IR" sz="2800">
                <a:solidFill>
                  <a:schemeClr val="tx2"/>
                </a:solidFill>
                <a:latin typeface="Courier New" pitchFamily="49" charset="0"/>
                <a:ea typeface="MS Mincho" pitchFamily="49" charset="-128"/>
                <a:cs typeface="Yagut" pitchFamily="2" charset="-78"/>
              </a:rPr>
              <a:t>(ت) همسويي با مديريت بهره وری</a:t>
            </a:r>
            <a:r>
              <a:rPr lang="fa-IR">
                <a:solidFill>
                  <a:schemeClr val="tx2"/>
                </a:solidFill>
                <a:latin typeface="Courier New" pitchFamily="49" charset="0"/>
                <a:ea typeface="MS Mincho" pitchFamily="49" charset="-128"/>
                <a:cs typeface="Yagut" pitchFamily="2" charset="-78"/>
              </a:rPr>
              <a:t/>
            </a:r>
            <a:br>
              <a:rPr lang="fa-IR">
                <a:solidFill>
                  <a:schemeClr val="tx2"/>
                </a:solidFill>
                <a:latin typeface="Courier New" pitchFamily="49" charset="0"/>
                <a:ea typeface="MS Mincho" pitchFamily="49" charset="-128"/>
                <a:cs typeface="Yagut" pitchFamily="2" charset="-78"/>
              </a:rPr>
            </a:br>
            <a:r>
              <a:rPr lang="fa-IR" sz="2200">
                <a:solidFill>
                  <a:schemeClr val="tx2"/>
                </a:solidFill>
                <a:latin typeface="Times New Roman" pitchFamily="18" charset="0"/>
                <a:ea typeface="MS Mincho" pitchFamily="49" charset="-128"/>
                <a:cs typeface="Yagut" pitchFamily="2" charset="-78"/>
              </a:rPr>
              <a:t>اجرای مديريت بهره وری فراگير هر سازمان را قادر می سازد سيستمی از اندازه گيری بهره وری را طراحی و اجرا کند و بر اساس آن عملکرد سازمان را ارزطابی و برای بهبود، برنامه ريزی کند و آن برنامه را به اجراء درآورد. </a:t>
            </a:r>
            <a:r>
              <a:rPr lang="fa-IR">
                <a:solidFill>
                  <a:schemeClr val="tx2"/>
                </a:solidFill>
                <a:latin typeface="Times New Roman" pitchFamily="18" charset="0"/>
                <a:ea typeface="MS Mincho" pitchFamily="49" charset="-128"/>
                <a:cs typeface="Yagut" pitchFamily="2" charset="-78"/>
              </a:rPr>
              <a:t> </a:t>
            </a:r>
            <a:r>
              <a:rPr lang="en-US" sz="2800">
                <a:solidFill>
                  <a:schemeClr val="tx2"/>
                </a:solidFill>
                <a:latin typeface="Courier New" pitchFamily="49" charset="0"/>
                <a:ea typeface="MS Mincho" pitchFamily="49" charset="-128"/>
                <a:cs typeface="Yagut" pitchFamily="2" charset="-78"/>
              </a:rPr>
              <a:t> </a:t>
            </a:r>
            <a:r>
              <a:rPr lang="fa-IR" sz="2800">
                <a:solidFill>
                  <a:schemeClr val="tx2"/>
                </a:solidFill>
                <a:latin typeface="Courier New" pitchFamily="49" charset="0"/>
                <a:ea typeface="MS Mincho" pitchFamily="49" charset="-128"/>
                <a:cs typeface="Yagut" pitchFamily="2" charset="-78"/>
              </a:rPr>
              <a:t> </a:t>
            </a:r>
            <a:endParaRPr lang="en-US" sz="2800">
              <a:solidFill>
                <a:schemeClr val="tx2"/>
              </a:solidFill>
              <a:latin typeface="Courier New" pitchFamily="49" charset="0"/>
              <a:ea typeface="MS Mincho" pitchFamily="49" charset="-128"/>
              <a:cs typeface="Yagut" pitchFamily="2" charset="-78"/>
            </a:endParaRPr>
          </a:p>
        </p:txBody>
      </p:sp>
      <p:sp>
        <p:nvSpPr>
          <p:cNvPr id="78851" name="Rectangle 3"/>
          <p:cNvSpPr>
            <a:spLocks noChangeArrowheads="1"/>
          </p:cNvSpPr>
          <p:nvPr/>
        </p:nvSpPr>
        <p:spPr bwMode="auto">
          <a:xfrm>
            <a:off x="0" y="3789363"/>
            <a:ext cx="9144000" cy="1143000"/>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latin typeface="Courier New" pitchFamily="49" charset="0"/>
                <a:ea typeface="MS Mincho" pitchFamily="49" charset="-128"/>
                <a:cs typeface="Yagut" pitchFamily="2" charset="-78"/>
              </a:rPr>
              <a:t>   (ث) زمان اجرا</a:t>
            </a:r>
            <a:r>
              <a:rPr lang="ar-SA" sz="3200">
                <a:solidFill>
                  <a:schemeClr val="tx2"/>
                </a:solidFill>
                <a:latin typeface="Courier New" pitchFamily="49" charset="0"/>
                <a:ea typeface="MS Mincho" pitchFamily="49" charset="-128"/>
                <a:cs typeface="Yagut" pitchFamily="2" charset="-78"/>
              </a:rPr>
              <a:t> </a:t>
            </a:r>
            <a:r>
              <a:rPr lang="fa-IR" sz="3200">
                <a:solidFill>
                  <a:schemeClr val="tx2"/>
                </a:solidFill>
                <a:latin typeface="Courier New" pitchFamily="49" charset="0"/>
                <a:ea typeface="MS Mincho" pitchFamily="49" charset="-128"/>
                <a:cs typeface="Yagut" pitchFamily="2" charset="-78"/>
              </a:rPr>
              <a:t/>
            </a:r>
            <a:br>
              <a:rPr lang="fa-IR" sz="3200">
                <a:solidFill>
                  <a:schemeClr val="tx2"/>
                </a:solidFill>
                <a:latin typeface="Courier New" pitchFamily="49" charset="0"/>
                <a:ea typeface="MS Mincho" pitchFamily="49" charset="-128"/>
                <a:cs typeface="Yagut" pitchFamily="2" charset="-78"/>
              </a:rPr>
            </a:br>
            <a:r>
              <a:rPr lang="fa-IR" sz="2400">
                <a:solidFill>
                  <a:schemeClr val="tx2"/>
                </a:solidFill>
                <a:latin typeface="Courier New" pitchFamily="49" charset="0"/>
                <a:ea typeface="MS Mincho" pitchFamily="49" charset="-128"/>
                <a:cs typeface="Yagut" pitchFamily="2" charset="-78"/>
              </a:rPr>
              <a:t>مآشنايي با مديريت بهره وری فراگير در هر سازمان در صورتی که افراد مسئول اجرای آن، سميناری يکروزه در باره تشريح موضوع آن برگزار نمايند، کاری نسبتاً ساده است . </a:t>
            </a:r>
            <a:endParaRPr lang="en-US" sz="2800">
              <a:solidFill>
                <a:schemeClr val="tx2"/>
              </a:solidFill>
              <a:ea typeface="MS Mincho" pitchFamily="49" charset="-128"/>
              <a:cs typeface="Nazanin" pitchFamily="2" charset="-78"/>
            </a:endParaRPr>
          </a:p>
        </p:txBody>
      </p:sp>
      <p:sp>
        <p:nvSpPr>
          <p:cNvPr id="78852" name="Text Box 4"/>
          <p:cNvSpPr txBox="1">
            <a:spLocks noChangeArrowheads="1"/>
          </p:cNvSpPr>
          <p:nvPr/>
        </p:nvSpPr>
        <p:spPr bwMode="auto">
          <a:xfrm>
            <a:off x="2124075" y="163513"/>
            <a:ext cx="4679950"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8853" name="Text Box 5"/>
          <p:cNvSpPr txBox="1">
            <a:spLocks noChangeArrowheads="1"/>
          </p:cNvSpPr>
          <p:nvPr/>
        </p:nvSpPr>
        <p:spPr bwMode="auto">
          <a:xfrm>
            <a:off x="1476375" y="1196975"/>
            <a:ext cx="6191250" cy="488950"/>
          </a:xfrm>
          <a:prstGeom prst="rect">
            <a:avLst/>
          </a:prstGeom>
          <a:noFill/>
          <a:ln w="9525" algn="ctr">
            <a:noFill/>
            <a:miter lim="800000"/>
            <a:headEnd/>
            <a:tailEnd/>
          </a:ln>
          <a:effectLst/>
        </p:spPr>
        <p:txBody>
          <a:bodyPr>
            <a:spAutoFit/>
          </a:bodyPr>
          <a:lstStyle/>
          <a:p>
            <a:pPr>
              <a:spcBef>
                <a:spcPct val="50000"/>
              </a:spcBef>
            </a:pPr>
            <a:endParaRPr lang="fa-IR">
              <a:solidFill>
                <a:schemeClr val="tx2"/>
              </a:solidFill>
            </a:endParaRPr>
          </a:p>
        </p:txBody>
      </p:sp>
      <p:sp>
        <p:nvSpPr>
          <p:cNvPr id="78854" name="Rectangle 6"/>
          <p:cNvSpPr>
            <a:spLocks noChangeArrowheads="1"/>
          </p:cNvSpPr>
          <p:nvPr/>
        </p:nvSpPr>
        <p:spPr bwMode="auto">
          <a:xfrm rot="10800000">
            <a:off x="755650" y="819319"/>
            <a:ext cx="7562850" cy="1015663"/>
          </a:xfrm>
          <a:prstGeom prst="rect">
            <a:avLst/>
          </a:prstGeom>
          <a:noFill/>
          <a:ln w="9525" algn="ctr">
            <a:noFill/>
            <a:miter lim="800000"/>
            <a:headEnd/>
            <a:tailEnd/>
          </a:ln>
          <a:effectLst/>
        </p:spPr>
        <p:txBody>
          <a:bodyPr rot="10800000" anchor="ctr">
            <a:spAutoFit/>
          </a:bodyPr>
          <a:lstStyle/>
          <a:p>
            <a:pPr algn="justLow" rtl="1"/>
            <a:r>
              <a:rPr lang="fa-IR" sz="3000">
                <a:solidFill>
                  <a:schemeClr val="tx2"/>
                </a:solidFill>
              </a:rPr>
              <a:t>خصوصیات منحصر به فرد(یگانه) مدیریت بهره وری فراگیر(2) </a:t>
            </a:r>
            <a:endParaRPr lang="ar-SA" sz="3000">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8850"/>
                                        </p:tgtEl>
                                        <p:attrNameLst>
                                          <p:attrName>style.visibility</p:attrName>
                                        </p:attrNameLst>
                                      </p:cBhvr>
                                      <p:to>
                                        <p:strVal val="visible"/>
                                      </p:to>
                                    </p:set>
                                    <p:animEffect transition="in" filter="slide(fromBottom)">
                                      <p:cBhvr>
                                        <p:cTn id="7" dur="500"/>
                                        <p:tgtEl>
                                          <p:spTgt spid="78850"/>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78851"/>
                                        </p:tgtEl>
                                        <p:attrNameLst>
                                          <p:attrName>style.visibility</p:attrName>
                                        </p:attrNameLst>
                                      </p:cBhvr>
                                      <p:to>
                                        <p:strVal val="visible"/>
                                      </p:to>
                                    </p:set>
                                    <p:animEffect transition="in" filter="slide(fromBottom)">
                                      <p:cBhvr>
                                        <p:cTn id="12" dur="500"/>
                                        <p:tgtEl>
                                          <p:spTgt spid="7885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8850" grpId="0"/>
      <p:bldP spid="78851"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13315" name="Rectangle 3"/>
          <p:cNvSpPr>
            <a:spLocks noChangeArrowheads="1"/>
          </p:cNvSpPr>
          <p:nvPr/>
        </p:nvSpPr>
        <p:spPr bwMode="auto">
          <a:xfrm rot="10800000">
            <a:off x="304800" y="1932802"/>
            <a:ext cx="8839200" cy="4524315"/>
          </a:xfrm>
          <a:prstGeom prst="rect">
            <a:avLst/>
          </a:prstGeom>
          <a:noFill/>
          <a:ln w="9525" algn="ctr">
            <a:noFill/>
            <a:miter lim="800000"/>
            <a:headEnd/>
            <a:tailEnd/>
          </a:ln>
          <a:effectLst/>
        </p:spPr>
        <p:txBody>
          <a:bodyPr rot="10800000" wrap="square" anchor="ctr">
            <a:spAutoFit/>
          </a:bodyPr>
          <a:lstStyle/>
          <a:p>
            <a:pPr marL="457200" indent="-457200" algn="just" rtl="1"/>
            <a:r>
              <a:rPr lang="fa-IR" sz="3600" dirty="0" smtClean="0">
                <a:effectLst>
                  <a:outerShdw blurRad="38100" dist="38100" dir="2700000" algn="tl">
                    <a:srgbClr val="000000">
                      <a:alpha val="43137"/>
                    </a:srgbClr>
                  </a:outerShdw>
                </a:effectLst>
                <a:cs typeface="+mn-cs"/>
              </a:rPr>
              <a:t>   </a:t>
            </a:r>
            <a:r>
              <a:rPr lang="fa-IR" sz="3600" b="0" dirty="0" smtClean="0">
                <a:ln w="18415" cmpd="sng">
                  <a:solidFill>
                    <a:srgbClr val="FFFFFF"/>
                  </a:solidFill>
                  <a:prstDash val="solid"/>
                </a:ln>
                <a:solidFill>
                  <a:schemeClr val="bg2">
                    <a:lumMod val="60000"/>
                    <a:lumOff val="40000"/>
                  </a:schemeClr>
                </a:solidFill>
                <a:effectLst>
                  <a:outerShdw blurRad="38100" dist="38100" dir="2700000" algn="tl">
                    <a:srgbClr val="000000">
                      <a:alpha val="43137"/>
                    </a:srgbClr>
                  </a:outerShdw>
                </a:effectLst>
                <a:cs typeface="+mn-cs"/>
              </a:rPr>
              <a:t>در </a:t>
            </a:r>
            <a:r>
              <a:rPr lang="fa-IR" sz="3600" b="0" dirty="0">
                <a:ln w="18415" cmpd="sng">
                  <a:solidFill>
                    <a:srgbClr val="FFFFFF"/>
                  </a:solidFill>
                  <a:prstDash val="solid"/>
                </a:ln>
                <a:solidFill>
                  <a:schemeClr val="bg2">
                    <a:lumMod val="60000"/>
                    <a:lumOff val="40000"/>
                  </a:schemeClr>
                </a:solidFill>
                <a:effectLst>
                  <a:outerShdw blurRad="38100" dist="38100" dir="2700000" algn="tl">
                    <a:srgbClr val="000000">
                      <a:alpha val="43137"/>
                    </a:srgbClr>
                  </a:outerShdw>
                </a:effectLst>
                <a:cs typeface="+mn-cs"/>
              </a:rPr>
              <a:t>سال 1950 </a:t>
            </a:r>
            <a:r>
              <a:rPr lang="fa-IR" sz="3600" b="0" dirty="0">
                <a:ln w="18415" cmpd="sng">
                  <a:solidFill>
                    <a:srgbClr val="FFFFFF"/>
                  </a:solidFill>
                  <a:prstDash val="solid"/>
                </a:ln>
                <a:solidFill>
                  <a:srgbClr val="FFC000"/>
                </a:solidFill>
                <a:effectLst>
                  <a:outerShdw blurRad="38100" dist="38100" dir="2700000" algn="tl">
                    <a:srgbClr val="000000">
                      <a:alpha val="43137"/>
                    </a:srgbClr>
                  </a:outerShdw>
                </a:effectLst>
                <a:cs typeface="+mn-cs"/>
              </a:rPr>
              <a:t>سازمان همکاری اقتصادی </a:t>
            </a:r>
            <a:r>
              <a:rPr lang="fa-IR" sz="3600" b="0" dirty="0" smtClean="0">
                <a:ln w="18415" cmpd="sng">
                  <a:solidFill>
                    <a:srgbClr val="FFFFFF"/>
                  </a:solidFill>
                  <a:prstDash val="solid"/>
                </a:ln>
                <a:solidFill>
                  <a:srgbClr val="FFC000"/>
                </a:solidFill>
                <a:effectLst>
                  <a:outerShdw blurRad="38100" dist="38100" dir="2700000" algn="tl">
                    <a:srgbClr val="000000">
                      <a:alpha val="43137"/>
                    </a:srgbClr>
                  </a:outerShdw>
                </a:effectLst>
                <a:cs typeface="+mn-cs"/>
              </a:rPr>
              <a:t>اروپا</a:t>
            </a:r>
            <a:r>
              <a:rPr lang="en-US" sz="3600" b="0" dirty="0" smtClean="0">
                <a:ln w="18415" cmpd="sng">
                  <a:solidFill>
                    <a:srgbClr val="FFFFFF"/>
                  </a:solidFill>
                  <a:prstDash val="solid"/>
                </a:ln>
                <a:solidFill>
                  <a:srgbClr val="FFC000"/>
                </a:solidFill>
                <a:effectLst>
                  <a:outerShdw blurRad="38100" dist="38100" dir="2700000" algn="tl">
                    <a:srgbClr val="000000">
                      <a:alpha val="43137"/>
                    </a:srgbClr>
                  </a:outerShdw>
                </a:effectLst>
                <a:cs typeface="+mn-cs"/>
              </a:rPr>
              <a:t> </a:t>
            </a:r>
            <a:r>
              <a:rPr lang="en-US" sz="3600" dirty="0" smtClean="0">
                <a:ln w="18415" cmpd="sng">
                  <a:solidFill>
                    <a:srgbClr val="FFFFFF"/>
                  </a:solidFill>
                  <a:prstDash val="solid"/>
                </a:ln>
                <a:solidFill>
                  <a:srgbClr val="FFC000"/>
                </a:solidFill>
                <a:effectLst>
                  <a:outerShdw blurRad="38100" dist="38100" dir="2700000" algn="tl">
                    <a:srgbClr val="000000">
                      <a:alpha val="43137"/>
                    </a:srgbClr>
                  </a:outerShdw>
                </a:effectLst>
                <a:cs typeface="+mn-cs"/>
              </a:rPr>
              <a:t>(OEDC)</a:t>
            </a:r>
            <a:r>
              <a:rPr lang="fa-IR" sz="3600" dirty="0" smtClean="0">
                <a:ln w="18415" cmpd="sng">
                  <a:solidFill>
                    <a:srgbClr val="FFFFFF"/>
                  </a:solidFill>
                  <a:prstDash val="solid"/>
                </a:ln>
                <a:solidFill>
                  <a:srgbClr val="FFC000"/>
                </a:solidFill>
                <a:effectLst>
                  <a:outerShdw blurRad="38100" dist="38100" dir="2700000" algn="tl">
                    <a:srgbClr val="000000">
                      <a:alpha val="43137"/>
                    </a:srgbClr>
                  </a:outerShdw>
                </a:effectLst>
                <a:cs typeface="+mn-cs"/>
              </a:rPr>
              <a:t> </a:t>
            </a:r>
            <a:r>
              <a:rPr lang="fa-IR" sz="3600" b="0" dirty="0">
                <a:ln w="18415" cmpd="sng">
                  <a:solidFill>
                    <a:srgbClr val="FFFFFF"/>
                  </a:solidFill>
                  <a:prstDash val="solid"/>
                </a:ln>
                <a:solidFill>
                  <a:schemeClr val="bg2">
                    <a:lumMod val="60000"/>
                    <a:lumOff val="40000"/>
                  </a:schemeClr>
                </a:solidFill>
                <a:effectLst>
                  <a:outerShdw blurRad="38100" dist="38100" dir="2700000" algn="tl">
                    <a:srgbClr val="000000">
                      <a:alpha val="43137"/>
                    </a:srgbClr>
                  </a:outerShdw>
                </a:effectLst>
                <a:cs typeface="+mn-cs"/>
              </a:rPr>
              <a:t>به طور رسمی بهره وری را چنين تعريف کرد : </a:t>
            </a:r>
            <a:endParaRPr lang="fa-IR" sz="3600" dirty="0" smtClean="0">
              <a:solidFill>
                <a:schemeClr val="bg2">
                  <a:lumMod val="60000"/>
                  <a:lumOff val="40000"/>
                </a:schemeClr>
              </a:solidFill>
              <a:effectLst>
                <a:outerShdw blurRad="38100" dist="38100" dir="2700000" algn="tl">
                  <a:srgbClr val="000000">
                    <a:alpha val="43137"/>
                  </a:srgbClr>
                </a:outerShdw>
              </a:effectLst>
              <a:cs typeface="+mn-cs"/>
            </a:endParaRPr>
          </a:p>
          <a:p>
            <a:pPr marL="457200" indent="-457200" algn="just" rtl="1"/>
            <a:r>
              <a:rPr lang="fa-IR" sz="3600" dirty="0" smtClean="0">
                <a:solidFill>
                  <a:srgbClr val="FFC000"/>
                </a:solidFill>
                <a:effectLst>
                  <a:outerShdw blurRad="38100" dist="38100" dir="2700000" algn="tl">
                    <a:srgbClr val="000000">
                      <a:alpha val="43137"/>
                    </a:srgbClr>
                  </a:outerShdw>
                </a:effectLst>
                <a:cs typeface="+mn-cs"/>
              </a:rPr>
              <a:t>  « </a:t>
            </a:r>
            <a:r>
              <a:rPr lang="fa-IR" sz="3600" dirty="0">
                <a:solidFill>
                  <a:srgbClr val="FFC000"/>
                </a:solidFill>
                <a:effectLst>
                  <a:outerShdw blurRad="38100" dist="38100" dir="2700000" algn="tl">
                    <a:srgbClr val="000000">
                      <a:alpha val="43137"/>
                    </a:srgbClr>
                  </a:outerShdw>
                </a:effectLst>
                <a:cs typeface="+mn-cs"/>
              </a:rPr>
              <a:t>بهره وری حاصل کسری است که از تقسيم مقدار يا ارزش محصول بر مقدار يا ارزش يکی از عوامل توليد بدست می آيد. بدين لحاظ می توان از بهره وری سرمايه، مواد اوليه و نيروی کار صحبت کرد» </a:t>
            </a:r>
            <a:r>
              <a:rPr lang="ar-SA" sz="3600" dirty="0">
                <a:solidFill>
                  <a:srgbClr val="FFC000"/>
                </a:solidFill>
                <a:effectLst>
                  <a:outerShdw blurRad="38100" dist="38100" dir="2700000" algn="tl">
                    <a:srgbClr val="000000">
                      <a:alpha val="43137"/>
                    </a:srgbClr>
                  </a:outerShdw>
                </a:effectLst>
                <a:cs typeface="+mn-cs"/>
              </a:rPr>
              <a:t>.</a:t>
            </a:r>
            <a:endParaRPr lang="en-US" sz="3600" dirty="0">
              <a:solidFill>
                <a:srgbClr val="FFC000"/>
              </a:solidFill>
              <a:effectLst>
                <a:outerShdw blurRad="38100" dist="38100" dir="2700000" algn="tl">
                  <a:srgbClr val="000000">
                    <a:alpha val="43137"/>
                  </a:srgbClr>
                </a:outerShdw>
              </a:effectLst>
              <a:cs typeface="+mn-cs"/>
            </a:endParaRPr>
          </a:p>
          <a:p>
            <a:pPr marL="457200" indent="-457200" algn="just" rtl="1"/>
            <a:endParaRPr lang="ar-SA" sz="3600" dirty="0">
              <a:effectLst>
                <a:outerShdw blurRad="38100" dist="38100" dir="2700000" algn="tl">
                  <a:srgbClr val="000000">
                    <a:alpha val="43137"/>
                  </a:srgbClr>
                </a:outerShdw>
              </a:effectLst>
              <a:cs typeface="+mn-cs"/>
            </a:endParaRPr>
          </a:p>
        </p:txBody>
      </p:sp>
      <p:sp>
        <p:nvSpPr>
          <p:cNvPr id="13316"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p>
        </p:txBody>
      </p:sp>
      <p:sp>
        <p:nvSpPr>
          <p:cNvPr id="13317" name="Text Box 5"/>
          <p:cNvSpPr txBox="1">
            <a:spLocks noChangeArrowheads="1"/>
          </p:cNvSpPr>
          <p:nvPr/>
        </p:nvSpPr>
        <p:spPr bwMode="auto">
          <a:xfrm>
            <a:off x="0" y="908050"/>
            <a:ext cx="8964613" cy="793750"/>
          </a:xfrm>
          <a:prstGeom prst="rect">
            <a:avLst/>
          </a:prstGeom>
          <a:noFill/>
          <a:ln w="9525" algn="ctr">
            <a:noFill/>
            <a:miter lim="800000"/>
            <a:headEnd/>
            <a:tailEnd/>
          </a:ln>
          <a:effectLst/>
        </p:spPr>
        <p:txBody>
          <a:bodyPr>
            <a:spAutoFit/>
          </a:bodyPr>
          <a:lstStyle/>
          <a:p>
            <a:pPr rtl="1">
              <a:spcBef>
                <a:spcPct val="50000"/>
              </a:spcBef>
            </a:pPr>
            <a:r>
              <a:rPr lang="fa-IR" sz="4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تعريف </a:t>
            </a:r>
            <a:r>
              <a:rPr lang="fa-IR" sz="460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C000"/>
                </a:solidFill>
                <a:effectLst>
                  <a:outerShdw blurRad="50800" dist="40000" dir="5400000" algn="tl" rotWithShape="0">
                    <a:srgbClr val="000000">
                      <a:shade val="5000"/>
                      <a:satMod val="120000"/>
                      <a:alpha val="33000"/>
                    </a:srgbClr>
                  </a:outerShdw>
                </a:effectLst>
                <a:cs typeface="+mn-cs"/>
              </a:rPr>
              <a:t>سازمان همکاری اقتصادی اروپا </a:t>
            </a:r>
            <a:r>
              <a:rPr lang="fa-IR"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(1)</a:t>
            </a:r>
            <a:endParaRPr lang="en-US"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endParaRPr>
          </a:p>
        </p:txBody>
      </p:sp>
    </p:spTree>
  </p:cSld>
  <p:clrMapOvr>
    <a:masterClrMapping/>
  </p:clrMapOvr>
  <p:transition>
    <p:split orient="vert"/>
  </p:transition>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0" y="2349500"/>
            <a:ext cx="9144000" cy="1143000"/>
          </a:xfrm>
          <a:prstGeom prst="rect">
            <a:avLst/>
          </a:prstGeom>
          <a:noFill/>
          <a:ln w="9525" algn="ctr">
            <a:noFill/>
            <a:miter lim="800000"/>
            <a:headEnd/>
            <a:tailEnd/>
          </a:ln>
          <a:effectLst/>
        </p:spPr>
        <p:txBody>
          <a:bodyPr anchor="ctr"/>
          <a:lstStyle/>
          <a:p>
            <a:pPr algn="r" rtl="1">
              <a:buFontTx/>
              <a:buBlip>
                <a:blip r:embed="rId2"/>
              </a:buBlip>
            </a:pPr>
            <a:r>
              <a:rPr lang="fa-IR" sz="2800">
                <a:solidFill>
                  <a:schemeClr val="tx2"/>
                </a:solidFill>
                <a:cs typeface="Nazanin" pitchFamily="2" charset="-78"/>
              </a:rPr>
              <a:t>    (ج)</a:t>
            </a:r>
            <a:r>
              <a:rPr lang="fa-IR" sz="2800">
                <a:solidFill>
                  <a:schemeClr val="tx2"/>
                </a:solidFill>
                <a:latin typeface="Courier New" pitchFamily="49" charset="0"/>
                <a:ea typeface="MS Mincho" pitchFamily="49" charset="-128"/>
                <a:cs typeface="Yagut" pitchFamily="2" charset="-78"/>
              </a:rPr>
              <a:t>ارتباط سوددهی</a:t>
            </a:r>
            <a:br>
              <a:rPr lang="fa-IR" sz="2800">
                <a:solidFill>
                  <a:schemeClr val="tx2"/>
                </a:solidFill>
                <a:latin typeface="Courier New" pitchFamily="49" charset="0"/>
                <a:ea typeface="MS Mincho" pitchFamily="49" charset="-128"/>
                <a:cs typeface="Yagut" pitchFamily="2" charset="-78"/>
              </a:rPr>
            </a:br>
            <a:r>
              <a:rPr lang="fa-IR" sz="2400">
                <a:solidFill>
                  <a:schemeClr val="tx2"/>
                </a:solidFill>
                <a:latin typeface="Times New Roman" pitchFamily="18" charset="0"/>
                <a:ea typeface="MS Mincho" pitchFamily="49" charset="-128"/>
                <a:cs typeface="Yagut" pitchFamily="2" charset="-78"/>
              </a:rPr>
              <a:t>مديريت بهره وری فراگير ارتباطی يگانه و منحصر به فرد با سودآوری دارد . مفهوم نقطه سر به سر بهره وری فراگير نشان می دهد ناحيه ای وجود دارد به عنوان  ناحيه سود که در بالای نقطه سر به سر و ناحيه ای به عنوان زيان که در پايين نقطه سر بسر قرار دارد. مديريت سازمان می تواند از سيستم مديريت بهره وری فراگير برای نظارت بر بهره وری نه تنها بهره وری کلی در سازمان استفاده کند، بلکه بتواند تغييرات سودآوری سازمان را مورد بررسی و دقت قرار دهد.</a:t>
            </a:r>
            <a:r>
              <a:rPr lang="fa-IR" sz="2200">
                <a:solidFill>
                  <a:schemeClr val="tx2"/>
                </a:solidFill>
                <a:latin typeface="Times New Roman" pitchFamily="18" charset="0"/>
                <a:ea typeface="MS Mincho" pitchFamily="49" charset="-128"/>
                <a:cs typeface="Yagut" pitchFamily="2" charset="-78"/>
              </a:rPr>
              <a:t>  </a:t>
            </a:r>
            <a:r>
              <a:rPr lang="fa-IR">
                <a:solidFill>
                  <a:schemeClr val="tx2"/>
                </a:solidFill>
                <a:latin typeface="Times New Roman" pitchFamily="18" charset="0"/>
                <a:ea typeface="MS Mincho" pitchFamily="49" charset="-128"/>
                <a:cs typeface="Yagut" pitchFamily="2" charset="-78"/>
              </a:rPr>
              <a:t> </a:t>
            </a:r>
            <a:r>
              <a:rPr lang="en-US" sz="2800">
                <a:solidFill>
                  <a:schemeClr val="tx2"/>
                </a:solidFill>
                <a:latin typeface="Courier New" pitchFamily="49" charset="0"/>
                <a:ea typeface="MS Mincho" pitchFamily="49" charset="-128"/>
                <a:cs typeface="Yagut" pitchFamily="2" charset="-78"/>
              </a:rPr>
              <a:t> </a:t>
            </a:r>
            <a:r>
              <a:rPr lang="fa-IR" sz="2800">
                <a:solidFill>
                  <a:schemeClr val="tx2"/>
                </a:solidFill>
                <a:latin typeface="Courier New" pitchFamily="49" charset="0"/>
                <a:ea typeface="MS Mincho" pitchFamily="49" charset="-128"/>
                <a:cs typeface="Yagut" pitchFamily="2" charset="-78"/>
              </a:rPr>
              <a:t> </a:t>
            </a:r>
            <a:endParaRPr lang="en-US" sz="2800">
              <a:solidFill>
                <a:schemeClr val="tx2"/>
              </a:solidFill>
              <a:latin typeface="Courier New" pitchFamily="49" charset="0"/>
              <a:ea typeface="MS Mincho" pitchFamily="49" charset="-128"/>
              <a:cs typeface="Yagut" pitchFamily="2" charset="-78"/>
            </a:endParaRPr>
          </a:p>
        </p:txBody>
      </p:sp>
      <p:sp>
        <p:nvSpPr>
          <p:cNvPr id="79875" name="Text Box 3"/>
          <p:cNvSpPr txBox="1">
            <a:spLocks noChangeArrowheads="1"/>
          </p:cNvSpPr>
          <p:nvPr/>
        </p:nvSpPr>
        <p:spPr bwMode="auto">
          <a:xfrm>
            <a:off x="2124075" y="163513"/>
            <a:ext cx="4679950" cy="457200"/>
          </a:xfrm>
          <a:prstGeom prst="rect">
            <a:avLst/>
          </a:prstGeom>
          <a:noFill/>
          <a:ln w="9525" algn="ctr">
            <a:noFill/>
            <a:miter lim="800000"/>
            <a:headEnd/>
            <a:tailEnd/>
          </a:ln>
          <a:effectLst/>
        </p:spPr>
        <p:txBody>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79876" name="Text Box 4"/>
          <p:cNvSpPr txBox="1">
            <a:spLocks noChangeArrowheads="1"/>
          </p:cNvSpPr>
          <p:nvPr/>
        </p:nvSpPr>
        <p:spPr bwMode="auto">
          <a:xfrm>
            <a:off x="1476375" y="1196975"/>
            <a:ext cx="6191250" cy="488950"/>
          </a:xfrm>
          <a:prstGeom prst="rect">
            <a:avLst/>
          </a:prstGeom>
          <a:noFill/>
          <a:ln w="9525" algn="ctr">
            <a:noFill/>
            <a:miter lim="800000"/>
            <a:headEnd/>
            <a:tailEnd/>
          </a:ln>
          <a:effectLst/>
        </p:spPr>
        <p:txBody>
          <a:bodyPr>
            <a:spAutoFit/>
          </a:bodyPr>
          <a:lstStyle/>
          <a:p>
            <a:pPr>
              <a:spcBef>
                <a:spcPct val="50000"/>
              </a:spcBef>
            </a:pPr>
            <a:endParaRPr lang="fa-IR">
              <a:solidFill>
                <a:schemeClr val="tx2"/>
              </a:solidFill>
            </a:endParaRPr>
          </a:p>
        </p:txBody>
      </p:sp>
      <p:sp>
        <p:nvSpPr>
          <p:cNvPr id="79877" name="Rectangle 5"/>
          <p:cNvSpPr>
            <a:spLocks noChangeArrowheads="1"/>
          </p:cNvSpPr>
          <p:nvPr/>
        </p:nvSpPr>
        <p:spPr bwMode="auto">
          <a:xfrm rot="10800000">
            <a:off x="393700" y="1082675"/>
            <a:ext cx="8139113" cy="488950"/>
          </a:xfrm>
          <a:prstGeom prst="rect">
            <a:avLst/>
          </a:prstGeom>
          <a:noFill/>
          <a:ln w="9525" algn="ctr">
            <a:noFill/>
            <a:miter lim="800000"/>
            <a:headEnd/>
            <a:tailEnd/>
          </a:ln>
          <a:effectLst/>
        </p:spPr>
        <p:txBody>
          <a:bodyPr rot="10800000" anchor="ctr">
            <a:spAutoFit/>
          </a:bodyPr>
          <a:lstStyle/>
          <a:p>
            <a:pPr algn="r" rtl="1"/>
            <a:r>
              <a:rPr lang="fa-IR">
                <a:solidFill>
                  <a:schemeClr val="tx2"/>
                </a:solidFill>
              </a:rPr>
              <a:t>خصوصیات منحصر به فرد(یگانه) مدیریت بهره وری فراگیر (3)</a:t>
            </a:r>
            <a:endParaRPr lang="ar-SA">
              <a:solidFill>
                <a:schemeClr val="tx2"/>
              </a:solidFill>
            </a:endParaRPr>
          </a:p>
        </p:txBody>
      </p:sp>
      <p:sp>
        <p:nvSpPr>
          <p:cNvPr id="79878" name="Line 6"/>
          <p:cNvSpPr>
            <a:spLocks noChangeShapeType="1"/>
          </p:cNvSpPr>
          <p:nvPr/>
        </p:nvSpPr>
        <p:spPr bwMode="auto">
          <a:xfrm flipV="1">
            <a:off x="1116013" y="4652963"/>
            <a:ext cx="0" cy="2205037"/>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9879" name="Line 7"/>
          <p:cNvSpPr>
            <a:spLocks noChangeShapeType="1"/>
          </p:cNvSpPr>
          <p:nvPr/>
        </p:nvSpPr>
        <p:spPr bwMode="auto">
          <a:xfrm>
            <a:off x="1116013" y="5661025"/>
            <a:ext cx="0" cy="0"/>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
        <p:nvSpPr>
          <p:cNvPr id="79880" name="Line 8"/>
          <p:cNvSpPr>
            <a:spLocks noChangeShapeType="1"/>
          </p:cNvSpPr>
          <p:nvPr/>
        </p:nvSpPr>
        <p:spPr bwMode="auto">
          <a:xfrm>
            <a:off x="1042988" y="5661025"/>
            <a:ext cx="5834062" cy="0"/>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9881" name="Line 9"/>
          <p:cNvSpPr>
            <a:spLocks noChangeShapeType="1"/>
          </p:cNvSpPr>
          <p:nvPr/>
        </p:nvSpPr>
        <p:spPr bwMode="auto">
          <a:xfrm flipV="1">
            <a:off x="1042988" y="4868863"/>
            <a:ext cx="5976937" cy="1512887"/>
          </a:xfrm>
          <a:prstGeom prst="line">
            <a:avLst/>
          </a:prstGeom>
          <a:noFill/>
          <a:ln w="9525">
            <a:solidFill>
              <a:schemeClr val="tx1"/>
            </a:solidFill>
            <a:round/>
            <a:headEnd/>
            <a:tailEnd/>
          </a:ln>
          <a:effectLst/>
        </p:spPr>
        <p:txBody>
          <a:bodyPr rot="10800000" wrap="none" anchor="ctr"/>
          <a:lstStyle/>
          <a:p>
            <a:endParaRPr lang="fa-IR">
              <a:solidFill>
                <a:schemeClr val="tx2"/>
              </a:solidFill>
            </a:endParaRPr>
          </a:p>
        </p:txBody>
      </p:sp>
      <p:sp>
        <p:nvSpPr>
          <p:cNvPr id="79882" name="Text Box 10"/>
          <p:cNvSpPr txBox="1">
            <a:spLocks noChangeArrowheads="1"/>
          </p:cNvSpPr>
          <p:nvPr/>
        </p:nvSpPr>
        <p:spPr bwMode="auto">
          <a:xfrm>
            <a:off x="250825" y="4508500"/>
            <a:ext cx="649288" cy="488950"/>
          </a:xfrm>
          <a:prstGeom prst="rect">
            <a:avLst/>
          </a:prstGeom>
          <a:noFill/>
          <a:ln w="9525" algn="ctr">
            <a:noFill/>
            <a:miter lim="800000"/>
            <a:headEnd/>
            <a:tailEnd/>
          </a:ln>
          <a:effectLst/>
        </p:spPr>
        <p:txBody>
          <a:bodyPr>
            <a:spAutoFit/>
          </a:bodyPr>
          <a:lstStyle/>
          <a:p>
            <a:pPr>
              <a:spcBef>
                <a:spcPct val="50000"/>
              </a:spcBef>
            </a:pPr>
            <a:r>
              <a:rPr lang="fa-IR">
                <a:solidFill>
                  <a:schemeClr val="tx2"/>
                </a:solidFill>
              </a:rPr>
              <a:t>سود</a:t>
            </a:r>
            <a:endParaRPr lang="en-US">
              <a:solidFill>
                <a:schemeClr val="tx2"/>
              </a:solidFill>
            </a:endParaRPr>
          </a:p>
        </p:txBody>
      </p:sp>
      <p:sp>
        <p:nvSpPr>
          <p:cNvPr id="79883" name="Text Box 11"/>
          <p:cNvSpPr txBox="1">
            <a:spLocks noChangeArrowheads="1"/>
          </p:cNvSpPr>
          <p:nvPr/>
        </p:nvSpPr>
        <p:spPr bwMode="auto">
          <a:xfrm>
            <a:off x="7308850" y="5516563"/>
            <a:ext cx="1655763" cy="488950"/>
          </a:xfrm>
          <a:prstGeom prst="rect">
            <a:avLst/>
          </a:prstGeom>
          <a:noFill/>
          <a:ln w="9525" algn="ctr">
            <a:noFill/>
            <a:miter lim="800000"/>
            <a:headEnd/>
            <a:tailEnd/>
          </a:ln>
          <a:effectLst/>
        </p:spPr>
        <p:txBody>
          <a:bodyPr>
            <a:spAutoFit/>
          </a:bodyPr>
          <a:lstStyle/>
          <a:p>
            <a:pPr>
              <a:spcBef>
                <a:spcPct val="50000"/>
              </a:spcBef>
            </a:pPr>
            <a:r>
              <a:rPr lang="fa-IR">
                <a:solidFill>
                  <a:schemeClr val="tx2"/>
                </a:solidFill>
              </a:rPr>
              <a:t>بهره وری کل</a:t>
            </a:r>
            <a:endParaRPr lang="en-US">
              <a:solidFill>
                <a:schemeClr val="tx2"/>
              </a:solidFill>
            </a:endParaRPr>
          </a:p>
        </p:txBody>
      </p:sp>
      <p:sp>
        <p:nvSpPr>
          <p:cNvPr id="79884" name="Text Box 12"/>
          <p:cNvSpPr txBox="1">
            <a:spLocks noChangeArrowheads="1"/>
          </p:cNvSpPr>
          <p:nvPr/>
        </p:nvSpPr>
        <p:spPr bwMode="auto">
          <a:xfrm>
            <a:off x="1187450" y="5589588"/>
            <a:ext cx="1008063" cy="488950"/>
          </a:xfrm>
          <a:prstGeom prst="rect">
            <a:avLst/>
          </a:prstGeom>
          <a:noFill/>
          <a:ln w="9525" algn="ctr">
            <a:noFill/>
            <a:miter lim="800000"/>
            <a:headEnd/>
            <a:tailEnd/>
          </a:ln>
          <a:effectLst/>
        </p:spPr>
        <p:txBody>
          <a:bodyPr>
            <a:spAutoFit/>
          </a:bodyPr>
          <a:lstStyle/>
          <a:p>
            <a:pPr>
              <a:spcBef>
                <a:spcPct val="50000"/>
              </a:spcBef>
            </a:pPr>
            <a:r>
              <a:rPr lang="fa-IR" sz="2000">
                <a:solidFill>
                  <a:schemeClr val="tx2"/>
                </a:solidFill>
              </a:rPr>
              <a:t>ناحيه زيان</a:t>
            </a:r>
            <a:r>
              <a:rPr lang="fa-IR">
                <a:solidFill>
                  <a:schemeClr val="tx2"/>
                </a:solidFill>
              </a:rPr>
              <a:t> </a:t>
            </a:r>
            <a:endParaRPr lang="en-US">
              <a:solidFill>
                <a:schemeClr val="tx2"/>
              </a:solidFill>
            </a:endParaRPr>
          </a:p>
        </p:txBody>
      </p:sp>
      <p:sp>
        <p:nvSpPr>
          <p:cNvPr id="79885" name="Text Box 13"/>
          <p:cNvSpPr txBox="1">
            <a:spLocks noChangeArrowheads="1"/>
          </p:cNvSpPr>
          <p:nvPr/>
        </p:nvSpPr>
        <p:spPr bwMode="auto">
          <a:xfrm>
            <a:off x="6659563" y="4941888"/>
            <a:ext cx="1512887" cy="488950"/>
          </a:xfrm>
          <a:prstGeom prst="rect">
            <a:avLst/>
          </a:prstGeom>
          <a:noFill/>
          <a:ln w="9525" algn="ctr">
            <a:noFill/>
            <a:miter lim="800000"/>
            <a:headEnd/>
            <a:tailEnd/>
          </a:ln>
          <a:effectLst/>
        </p:spPr>
        <p:txBody>
          <a:bodyPr>
            <a:spAutoFit/>
          </a:bodyPr>
          <a:lstStyle/>
          <a:p>
            <a:pPr>
              <a:spcBef>
                <a:spcPct val="50000"/>
              </a:spcBef>
            </a:pPr>
            <a:r>
              <a:rPr lang="fa-IR" sz="2400">
                <a:solidFill>
                  <a:schemeClr val="tx2"/>
                </a:solidFill>
              </a:rPr>
              <a:t>ناحيه سود</a:t>
            </a:r>
            <a:r>
              <a:rPr lang="fa-IR">
                <a:solidFill>
                  <a:schemeClr val="tx2"/>
                </a:solidFill>
              </a:rPr>
              <a:t> </a:t>
            </a:r>
            <a:endParaRPr lang="en-US">
              <a:solidFill>
                <a:schemeClr val="tx2"/>
              </a:solidFill>
            </a:endParaRPr>
          </a:p>
        </p:txBody>
      </p:sp>
      <p:sp>
        <p:nvSpPr>
          <p:cNvPr id="79886" name="Line 14"/>
          <p:cNvSpPr>
            <a:spLocks noChangeShapeType="1"/>
          </p:cNvSpPr>
          <p:nvPr/>
        </p:nvSpPr>
        <p:spPr bwMode="auto">
          <a:xfrm>
            <a:off x="3851275" y="5661025"/>
            <a:ext cx="1657350" cy="576263"/>
          </a:xfrm>
          <a:prstGeom prst="line">
            <a:avLst/>
          </a:prstGeom>
          <a:noFill/>
          <a:ln w="9525">
            <a:solidFill>
              <a:schemeClr val="tx1"/>
            </a:solidFill>
            <a:round/>
            <a:headEnd/>
            <a:tailEnd type="triangle" w="med" len="med"/>
          </a:ln>
          <a:effectLst/>
        </p:spPr>
        <p:txBody>
          <a:bodyPr rot="10800000" wrap="none" anchor="ctr"/>
          <a:lstStyle/>
          <a:p>
            <a:endParaRPr lang="fa-IR">
              <a:solidFill>
                <a:schemeClr val="tx2"/>
              </a:solidFill>
            </a:endParaRPr>
          </a:p>
        </p:txBody>
      </p:sp>
      <p:sp>
        <p:nvSpPr>
          <p:cNvPr id="79887" name="Text Box 15"/>
          <p:cNvSpPr txBox="1">
            <a:spLocks noChangeArrowheads="1"/>
          </p:cNvSpPr>
          <p:nvPr/>
        </p:nvSpPr>
        <p:spPr bwMode="auto">
          <a:xfrm>
            <a:off x="5292725" y="6165850"/>
            <a:ext cx="2519363" cy="427038"/>
          </a:xfrm>
          <a:prstGeom prst="rect">
            <a:avLst/>
          </a:prstGeom>
          <a:noFill/>
          <a:ln w="9525" algn="ctr">
            <a:noFill/>
            <a:miter lim="800000"/>
            <a:headEnd/>
            <a:tailEnd/>
          </a:ln>
          <a:effectLst/>
        </p:spPr>
        <p:txBody>
          <a:bodyPr>
            <a:spAutoFit/>
          </a:bodyPr>
          <a:lstStyle/>
          <a:p>
            <a:pPr>
              <a:spcBef>
                <a:spcPct val="50000"/>
              </a:spcBef>
            </a:pPr>
            <a:r>
              <a:rPr lang="fa-IR" sz="2200">
                <a:solidFill>
                  <a:schemeClr val="tx2"/>
                </a:solidFill>
              </a:rPr>
              <a:t>نفطه سربسر بهره وری کل</a:t>
            </a:r>
            <a:endParaRPr lang="en-US" sz="2200">
              <a:solidFill>
                <a:schemeClr val="tx2"/>
              </a:solidFill>
            </a:endParaRPr>
          </a:p>
        </p:txBody>
      </p:sp>
    </p:spTree>
  </p:cSld>
  <p:clrMapOvr>
    <a:masterClrMapping/>
  </p:clrMapOvr>
  <p:transition>
    <p:split orient="vert"/>
  </p:transition>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ChangeArrowheads="1"/>
          </p:cNvSpPr>
          <p:nvPr/>
        </p:nvSpPr>
        <p:spPr bwMode="auto">
          <a:xfrm>
            <a:off x="323850" y="3644900"/>
            <a:ext cx="8820150" cy="503238"/>
          </a:xfrm>
          <a:prstGeom prst="rect">
            <a:avLst/>
          </a:prstGeom>
          <a:noFill/>
          <a:ln w="9525" algn="ctr">
            <a:noFill/>
            <a:miter lim="800000"/>
            <a:headEnd/>
            <a:tailEnd/>
          </a:ln>
          <a:effectLst/>
        </p:spPr>
        <p:txBody>
          <a:bodyPr anchor="ctr"/>
          <a:lstStyle/>
          <a:p>
            <a:pPr marL="266700" indent="-266700" algn="just" rtl="1">
              <a:buFontTx/>
              <a:buBlip>
                <a:blip r:embed="rId2"/>
              </a:buBlip>
            </a:pPr>
            <a:r>
              <a:rPr lang="fa-IR" sz="2800">
                <a:solidFill>
                  <a:schemeClr val="tx2"/>
                </a:solidFill>
                <a:cs typeface="Nazanin" pitchFamily="2" charset="-78"/>
              </a:rPr>
              <a:t>     سطح اول: </a:t>
            </a:r>
            <a:r>
              <a:rPr lang="fa-IR" sz="2400">
                <a:solidFill>
                  <a:schemeClr val="tx2"/>
                </a:solidFill>
                <a:cs typeface="Nazanin" pitchFamily="2" charset="-78"/>
              </a:rPr>
              <a:t>در اين وضعيت روند بهره وری کل در برابر نقطه سربسر بنگاه را بررسی می کنيم . اگر مقدار بهره وری کل در دوره زمانی خاصی از نقطه سربسر تجاوز کند، تجزيه و تحليل سطح دوم را انجام می دهيم .</a:t>
            </a:r>
            <a:endParaRPr lang="en-US" sz="3200">
              <a:solidFill>
                <a:schemeClr val="tx2"/>
              </a:solidFill>
              <a:cs typeface="Nazanin" pitchFamily="2" charset="-78"/>
            </a:endParaRPr>
          </a:p>
        </p:txBody>
      </p:sp>
      <p:sp>
        <p:nvSpPr>
          <p:cNvPr id="80899" name="Rectangle 3"/>
          <p:cNvSpPr>
            <a:spLocks noChangeArrowheads="1"/>
          </p:cNvSpPr>
          <p:nvPr/>
        </p:nvSpPr>
        <p:spPr bwMode="auto">
          <a:xfrm>
            <a:off x="0" y="5084763"/>
            <a:ext cx="9144000" cy="566737"/>
          </a:xfrm>
          <a:prstGeom prst="rect">
            <a:avLst/>
          </a:prstGeom>
          <a:noFill/>
          <a:ln w="9525" algn="ctr">
            <a:noFill/>
            <a:miter lim="800000"/>
            <a:headEnd/>
            <a:tailEnd/>
          </a:ln>
          <a:effectLst/>
        </p:spPr>
        <p:txBody>
          <a:bodyPr anchor="ctr"/>
          <a:lstStyle/>
          <a:p>
            <a:pPr algn="just" rtl="1">
              <a:buFontTx/>
              <a:buBlip>
                <a:blip r:embed="rId2"/>
              </a:buBlip>
            </a:pPr>
            <a:r>
              <a:rPr lang="fa-IR" sz="2800">
                <a:solidFill>
                  <a:schemeClr val="tx2"/>
                </a:solidFill>
                <a:cs typeface="Nazanin" pitchFamily="2" charset="-78"/>
              </a:rPr>
              <a:t>     سطح دوم: </a:t>
            </a:r>
            <a:r>
              <a:rPr lang="fa-IR" sz="2400">
                <a:solidFill>
                  <a:schemeClr val="tx2"/>
                </a:solidFill>
                <a:cs typeface="Nazanin" pitchFamily="2" charset="-78"/>
              </a:rPr>
              <a:t>به منحنی های روند بهره وری کل در نقطه سربسر به تفکيک هر واحد عملياتی توجه می کنيم . برای آن واحدهای عملياتی که مقدار بهره وری کل آنها زير نقطه سربسر قرار دارد تجزيه و تحليل مرحله سوم را انجام می دهيم .</a:t>
            </a:r>
            <a:endParaRPr lang="en-US" sz="2400">
              <a:solidFill>
                <a:schemeClr val="tx2"/>
              </a:solidFill>
              <a:cs typeface="Nazanin" pitchFamily="2" charset="-78"/>
            </a:endParaRPr>
          </a:p>
        </p:txBody>
      </p:sp>
      <p:sp>
        <p:nvSpPr>
          <p:cNvPr id="80900" name="AutoShape 4"/>
          <p:cNvSpPr>
            <a:spLocks noChangeArrowheads="1"/>
          </p:cNvSpPr>
          <p:nvPr/>
        </p:nvSpPr>
        <p:spPr bwMode="auto">
          <a:xfrm>
            <a:off x="1547813" y="1916113"/>
            <a:ext cx="5975350" cy="1152525"/>
          </a:xfrm>
          <a:prstGeom prst="downArrowCallout">
            <a:avLst>
              <a:gd name="adj1" fmla="val 129614"/>
              <a:gd name="adj2" fmla="val 129614"/>
              <a:gd name="adj3" fmla="val 16667"/>
              <a:gd name="adj4" fmla="val 66667"/>
            </a:avLst>
          </a:prstGeom>
          <a:solidFill>
            <a:schemeClr val="accent1">
              <a:lumMod val="75000"/>
            </a:schemeClr>
          </a:solidFill>
          <a:ln w="9525">
            <a:solidFill>
              <a:schemeClr val="tx1"/>
            </a:solidFill>
            <a:miter lim="800000"/>
            <a:headEnd/>
            <a:tailEnd/>
          </a:ln>
          <a:effectLst/>
        </p:spPr>
        <p:txBody>
          <a:bodyPr wrap="none" anchor="ctr"/>
          <a:lstStyle/>
          <a:p>
            <a:endParaRPr lang="fa-IR">
              <a:solidFill>
                <a:schemeClr val="tx2"/>
              </a:solidFill>
            </a:endParaRPr>
          </a:p>
        </p:txBody>
      </p:sp>
      <p:sp>
        <p:nvSpPr>
          <p:cNvPr id="80901" name="Rectangle 5"/>
          <p:cNvSpPr>
            <a:spLocks noChangeArrowheads="1"/>
          </p:cNvSpPr>
          <p:nvPr/>
        </p:nvSpPr>
        <p:spPr bwMode="auto">
          <a:xfrm>
            <a:off x="1619250" y="1989138"/>
            <a:ext cx="5832475" cy="635000"/>
          </a:xfrm>
          <a:prstGeom prst="rect">
            <a:avLst/>
          </a:prstGeom>
          <a:solidFill>
            <a:schemeClr val="accent2"/>
          </a:solidFill>
          <a:ln w="9525" algn="ctr">
            <a:solidFill>
              <a:schemeClr val="tx2">
                <a:lumMod val="50000"/>
              </a:schemeClr>
            </a:solidFill>
            <a:miter lim="800000"/>
            <a:headEnd/>
            <a:tailEnd/>
          </a:ln>
          <a:effectLst/>
        </p:spPr>
        <p:txBody>
          <a:bodyPr anchor="ctr"/>
          <a:lstStyle/>
          <a:p>
            <a:r>
              <a:rPr lang="fa-IR" sz="2400">
                <a:solidFill>
                  <a:schemeClr val="tx2"/>
                </a:solidFill>
                <a:cs typeface="Nazanin" pitchFamily="2" charset="-78"/>
              </a:rPr>
              <a:t>چهار سطح استفاده از نظام مديريت بهره وری فراگير</a:t>
            </a:r>
            <a:r>
              <a:rPr lang="fa-IR" sz="3200">
                <a:solidFill>
                  <a:schemeClr val="tx2"/>
                </a:solidFill>
                <a:cs typeface="Nazanin" pitchFamily="2" charset="-78"/>
              </a:rPr>
              <a:t>  </a:t>
            </a:r>
            <a:endParaRPr lang="en-US" sz="3200">
              <a:solidFill>
                <a:schemeClr val="tx2"/>
              </a:solidFill>
              <a:cs typeface="Nazanin" pitchFamily="2" charset="-78"/>
            </a:endParaRPr>
          </a:p>
        </p:txBody>
      </p:sp>
      <p:sp>
        <p:nvSpPr>
          <p:cNvPr id="80902" name="Text Box 6"/>
          <p:cNvSpPr txBox="1">
            <a:spLocks noChangeArrowheads="1"/>
          </p:cNvSpPr>
          <p:nvPr/>
        </p:nvSpPr>
        <p:spPr bwMode="auto">
          <a:xfrm>
            <a:off x="0" y="5589588"/>
            <a:ext cx="9144000" cy="719137"/>
          </a:xfrm>
          <a:prstGeom prst="rect">
            <a:avLst/>
          </a:prstGeom>
          <a:noFill/>
          <a:ln w="9525" algn="ctr">
            <a:noFill/>
            <a:miter lim="800000"/>
            <a:headEnd/>
            <a:tailEnd/>
          </a:ln>
          <a:effectLst/>
        </p:spPr>
        <p:txBody>
          <a:bodyPr anchor="ctr"/>
          <a:lstStyle/>
          <a:p>
            <a:pPr algn="r" rtl="1">
              <a:buFontTx/>
              <a:buBlip>
                <a:blip r:embed="rId2"/>
              </a:buBlip>
            </a:pPr>
            <a:endParaRPr lang="en-US" sz="1900">
              <a:solidFill>
                <a:schemeClr val="tx2"/>
              </a:solidFill>
              <a:ea typeface="Times New Roman" pitchFamily="18" charset="0"/>
              <a:cs typeface="Nazanin" pitchFamily="2" charset="-78"/>
            </a:endParaRPr>
          </a:p>
        </p:txBody>
      </p:sp>
      <p:sp>
        <p:nvSpPr>
          <p:cNvPr id="80903" name="Rectangle 7"/>
          <p:cNvSpPr>
            <a:spLocks noChangeArrowheads="1"/>
          </p:cNvSpPr>
          <p:nvPr/>
        </p:nvSpPr>
        <p:spPr bwMode="auto">
          <a:xfrm>
            <a:off x="2869238" y="200025"/>
            <a:ext cx="3284874" cy="307777"/>
          </a:xfrm>
          <a:prstGeom prst="rect">
            <a:avLst/>
          </a:prstGeom>
          <a:noFill/>
          <a:ln w="9525" algn="ctr">
            <a:noFill/>
            <a:miter lim="800000"/>
            <a:headEnd/>
            <a:tailEnd/>
          </a:ln>
          <a:effectLst/>
        </p:spPr>
        <p:txBody>
          <a:bodyPr wrap="none">
            <a:spAutoFit/>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80904" name="Rectangle 8"/>
          <p:cNvSpPr>
            <a:spLocks noChangeArrowheads="1"/>
          </p:cNvSpPr>
          <p:nvPr/>
        </p:nvSpPr>
        <p:spPr bwMode="auto">
          <a:xfrm>
            <a:off x="648735" y="1076325"/>
            <a:ext cx="7632219" cy="677108"/>
          </a:xfrm>
          <a:prstGeom prst="rect">
            <a:avLst/>
          </a:prstGeom>
          <a:noFill/>
          <a:ln w="9525" algn="ctr">
            <a:noFill/>
            <a:miter lim="800000"/>
            <a:headEnd/>
            <a:tailEnd/>
          </a:ln>
          <a:effectLst/>
        </p:spPr>
        <p:txBody>
          <a:bodyPr wrap="none">
            <a:spAutoFit/>
          </a:bodyPr>
          <a:lstStyle/>
          <a:p>
            <a:pPr rtl="1"/>
            <a:r>
              <a:rPr lang="fa-IR" sz="3800">
                <a:solidFill>
                  <a:schemeClr val="tx2"/>
                </a:solidFill>
              </a:rPr>
              <a:t>استراتژی استفاده از نظام مديريت بهره وری فراگير(1)</a:t>
            </a:r>
            <a:r>
              <a:rPr lang="fa-IR">
                <a:solidFill>
                  <a:schemeClr val="tx2"/>
                </a:solidFill>
              </a:rPr>
              <a:t> </a:t>
            </a:r>
            <a:endParaRPr lang="ar-SA">
              <a:solidFill>
                <a:schemeClr val="tx2"/>
              </a:solidFill>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80901"/>
                                        </p:tgtEl>
                                        <p:attrNameLst>
                                          <p:attrName>style.visibility</p:attrName>
                                        </p:attrNameLst>
                                      </p:cBhvr>
                                      <p:to>
                                        <p:strVal val="visible"/>
                                      </p:to>
                                    </p:set>
                                    <p:anim calcmode="lin" valueType="num">
                                      <p:cBhvr additive="base">
                                        <p:cTn id="7" dur="500" fill="hold"/>
                                        <p:tgtEl>
                                          <p:spTgt spid="80901"/>
                                        </p:tgtEl>
                                        <p:attrNameLst>
                                          <p:attrName>ppt_x</p:attrName>
                                        </p:attrNameLst>
                                      </p:cBhvr>
                                      <p:tavLst>
                                        <p:tav tm="0">
                                          <p:val>
                                            <p:strVal val="#ppt_x"/>
                                          </p:val>
                                        </p:tav>
                                        <p:tav tm="100000">
                                          <p:val>
                                            <p:strVal val="#ppt_x"/>
                                          </p:val>
                                        </p:tav>
                                      </p:tavLst>
                                    </p:anim>
                                    <p:anim calcmode="lin" valueType="num">
                                      <p:cBhvr additive="base">
                                        <p:cTn id="8" dur="500" fill="hold"/>
                                        <p:tgtEl>
                                          <p:spTgt spid="80901"/>
                                        </p:tgtEl>
                                        <p:attrNameLst>
                                          <p:attrName>ppt_y</p:attrName>
                                        </p:attrNameLst>
                                      </p:cBhvr>
                                      <p:tavLst>
                                        <p:tav tm="0">
                                          <p:val>
                                            <p:strVal val="0-#ppt_h/2"/>
                                          </p:val>
                                        </p:tav>
                                        <p:tav tm="100000">
                                          <p:val>
                                            <p:strVal val="#ppt_y"/>
                                          </p:val>
                                        </p:tav>
                                      </p:tavLst>
                                    </p:anim>
                                  </p:childTnLst>
                                </p:cTn>
                              </p:par>
                              <p:par>
                                <p:cTn id="9" presetID="2" presetClass="entr" presetSubtype="1" fill="hold" grpId="0" nodeType="withEffect">
                                  <p:stCondLst>
                                    <p:cond delay="0"/>
                                  </p:stCondLst>
                                  <p:childTnLst>
                                    <p:set>
                                      <p:cBhvr>
                                        <p:cTn id="10" dur="1" fill="hold">
                                          <p:stCondLst>
                                            <p:cond delay="0"/>
                                          </p:stCondLst>
                                        </p:cTn>
                                        <p:tgtEl>
                                          <p:spTgt spid="80900"/>
                                        </p:tgtEl>
                                        <p:attrNameLst>
                                          <p:attrName>style.visibility</p:attrName>
                                        </p:attrNameLst>
                                      </p:cBhvr>
                                      <p:to>
                                        <p:strVal val="visible"/>
                                      </p:to>
                                    </p:set>
                                    <p:anim calcmode="lin" valueType="num">
                                      <p:cBhvr additive="base">
                                        <p:cTn id="11" dur="500" fill="hold"/>
                                        <p:tgtEl>
                                          <p:spTgt spid="80900"/>
                                        </p:tgtEl>
                                        <p:attrNameLst>
                                          <p:attrName>ppt_x</p:attrName>
                                        </p:attrNameLst>
                                      </p:cBhvr>
                                      <p:tavLst>
                                        <p:tav tm="0">
                                          <p:val>
                                            <p:strVal val="#ppt_x"/>
                                          </p:val>
                                        </p:tav>
                                        <p:tav tm="100000">
                                          <p:val>
                                            <p:strVal val="#ppt_x"/>
                                          </p:val>
                                        </p:tav>
                                      </p:tavLst>
                                    </p:anim>
                                    <p:anim calcmode="lin" valueType="num">
                                      <p:cBhvr additive="base">
                                        <p:cTn id="12" dur="500" fill="hold"/>
                                        <p:tgtEl>
                                          <p:spTgt spid="80900"/>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80898"/>
                                        </p:tgtEl>
                                        <p:attrNameLst>
                                          <p:attrName>style.visibility</p:attrName>
                                        </p:attrNameLst>
                                      </p:cBhvr>
                                      <p:to>
                                        <p:strVal val="visible"/>
                                      </p:to>
                                    </p:set>
                                    <p:animEffect transition="in" filter="blinds(horizontal)">
                                      <p:cBhvr>
                                        <p:cTn id="17" dur="500"/>
                                        <p:tgtEl>
                                          <p:spTgt spid="80898"/>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80899"/>
                                        </p:tgtEl>
                                        <p:attrNameLst>
                                          <p:attrName>style.visibility</p:attrName>
                                        </p:attrNameLst>
                                      </p:cBhvr>
                                      <p:to>
                                        <p:strVal val="visible"/>
                                      </p:to>
                                    </p:set>
                                    <p:animEffect transition="in" filter="blinds(horizontal)">
                                      <p:cBhvr>
                                        <p:cTn id="22" dur="500"/>
                                        <p:tgtEl>
                                          <p:spTgt spid="80899"/>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nodePh="1">
                                  <p:stCondLst>
                                    <p:cond delay="0"/>
                                  </p:stCondLst>
                                  <p:endCondLst>
                                    <p:cond evt="begin" delay="0">
                                      <p:tn val="25"/>
                                    </p:cond>
                                  </p:endCondLst>
                                  <p:childTnLst>
                                    <p:set>
                                      <p:cBhvr>
                                        <p:cTn id="26" dur="1" fill="hold">
                                          <p:stCondLst>
                                            <p:cond delay="0"/>
                                          </p:stCondLst>
                                        </p:cTn>
                                        <p:tgtEl>
                                          <p:spTgt spid="80902"/>
                                        </p:tgtEl>
                                        <p:attrNameLst>
                                          <p:attrName>style.visibility</p:attrName>
                                        </p:attrNameLst>
                                      </p:cBhvr>
                                      <p:to>
                                        <p:strVal val="visible"/>
                                      </p:to>
                                    </p:set>
                                    <p:animEffect transition="in" filter="blinds(horizontal)">
                                      <p:cBhvr>
                                        <p:cTn id="27" dur="500"/>
                                        <p:tgtEl>
                                          <p:spTgt spid="809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0898" grpId="0"/>
      <p:bldP spid="80899" grpId="0"/>
      <p:bldP spid="80900" grpId="0" animBg="1"/>
      <p:bldP spid="80901" grpId="0" animBg="1"/>
      <p:bldP spid="80902" grpId="0"/>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ChangeArrowheads="1"/>
          </p:cNvSpPr>
          <p:nvPr/>
        </p:nvSpPr>
        <p:spPr bwMode="auto">
          <a:xfrm>
            <a:off x="323850" y="3644900"/>
            <a:ext cx="8820150" cy="503238"/>
          </a:xfrm>
          <a:prstGeom prst="rect">
            <a:avLst/>
          </a:prstGeom>
          <a:noFill/>
          <a:ln w="9525" algn="ctr">
            <a:noFill/>
            <a:miter lim="800000"/>
            <a:headEnd/>
            <a:tailEnd/>
          </a:ln>
          <a:effectLst/>
        </p:spPr>
        <p:txBody>
          <a:bodyPr anchor="ctr"/>
          <a:lstStyle/>
          <a:p>
            <a:pPr marL="266700" indent="-266700" algn="just" rtl="1">
              <a:buFontTx/>
              <a:buBlip>
                <a:blip r:embed="rId2"/>
              </a:buBlip>
            </a:pPr>
            <a:r>
              <a:rPr lang="fa-IR" sz="2800">
                <a:solidFill>
                  <a:schemeClr val="tx2"/>
                </a:solidFill>
                <a:cs typeface="Nazanin" pitchFamily="2" charset="-78"/>
              </a:rPr>
              <a:t>     سطح سوم: </a:t>
            </a:r>
            <a:r>
              <a:rPr lang="fa-IR" sz="2400">
                <a:solidFill>
                  <a:schemeClr val="tx2"/>
                </a:solidFill>
                <a:cs typeface="Nazanin" pitchFamily="2" charset="-78"/>
              </a:rPr>
              <a:t>روند شاخص های بهره وری جزئی برای کليه واحدهای عملياتی که مقدار بهره وری کل آنها زير نقطه سربسر است را تجزيه و تحليل می کنيم . </a:t>
            </a:r>
            <a:endParaRPr lang="en-US" sz="3200">
              <a:solidFill>
                <a:schemeClr val="tx2"/>
              </a:solidFill>
              <a:cs typeface="Nazanin" pitchFamily="2" charset="-78"/>
            </a:endParaRPr>
          </a:p>
        </p:txBody>
      </p:sp>
      <p:sp>
        <p:nvSpPr>
          <p:cNvPr id="81923" name="Rectangle 3"/>
          <p:cNvSpPr>
            <a:spLocks noChangeArrowheads="1"/>
          </p:cNvSpPr>
          <p:nvPr/>
        </p:nvSpPr>
        <p:spPr bwMode="auto">
          <a:xfrm>
            <a:off x="0" y="5084763"/>
            <a:ext cx="9144000" cy="566737"/>
          </a:xfrm>
          <a:prstGeom prst="rect">
            <a:avLst/>
          </a:prstGeom>
          <a:noFill/>
          <a:ln w="9525" algn="ctr">
            <a:noFill/>
            <a:miter lim="800000"/>
            <a:headEnd/>
            <a:tailEnd/>
          </a:ln>
          <a:effectLst/>
        </p:spPr>
        <p:txBody>
          <a:bodyPr anchor="ctr"/>
          <a:lstStyle/>
          <a:p>
            <a:pPr algn="just" rtl="1">
              <a:buFontTx/>
              <a:buBlip>
                <a:blip r:embed="rId2"/>
              </a:buBlip>
            </a:pPr>
            <a:r>
              <a:rPr lang="fa-IR" sz="2800">
                <a:solidFill>
                  <a:schemeClr val="tx2"/>
                </a:solidFill>
                <a:cs typeface="Nazanin" pitchFamily="2" charset="-78"/>
              </a:rPr>
              <a:t>     سطح چهارم: </a:t>
            </a:r>
            <a:r>
              <a:rPr lang="fa-IR" sz="2400">
                <a:solidFill>
                  <a:schemeClr val="tx2"/>
                </a:solidFill>
                <a:cs typeface="Nazanin" pitchFamily="2" charset="-78"/>
              </a:rPr>
              <a:t>منابع و نهاده ها را در ارتباط با بهره وری آنها با استفاده از روش مهندسی صنايع تجزيه و تحليل می کنيم.</a:t>
            </a:r>
            <a:r>
              <a:rPr lang="fa-IR" sz="2800">
                <a:solidFill>
                  <a:schemeClr val="tx2"/>
                </a:solidFill>
                <a:cs typeface="Nazanin" pitchFamily="2" charset="-78"/>
              </a:rPr>
              <a:t> </a:t>
            </a:r>
            <a:endParaRPr lang="en-US" sz="2400">
              <a:solidFill>
                <a:schemeClr val="tx2"/>
              </a:solidFill>
              <a:cs typeface="Nazanin" pitchFamily="2" charset="-78"/>
            </a:endParaRPr>
          </a:p>
        </p:txBody>
      </p:sp>
      <p:sp>
        <p:nvSpPr>
          <p:cNvPr id="81925" name="Rectangle 5"/>
          <p:cNvSpPr>
            <a:spLocks noChangeArrowheads="1"/>
          </p:cNvSpPr>
          <p:nvPr/>
        </p:nvSpPr>
        <p:spPr bwMode="auto">
          <a:xfrm>
            <a:off x="-381000" y="1828800"/>
            <a:ext cx="5832475" cy="635000"/>
          </a:xfrm>
          <a:prstGeom prst="rect">
            <a:avLst/>
          </a:prstGeom>
          <a:noFill/>
          <a:ln w="9525" algn="ctr">
            <a:noFill/>
            <a:miter lim="800000"/>
            <a:headEnd/>
            <a:tailEnd/>
          </a:ln>
          <a:effectLst/>
        </p:spPr>
        <p:txBody>
          <a:bodyPr anchor="ctr"/>
          <a:lstStyle/>
          <a:p>
            <a:endParaRPr lang="en-US" sz="3200" dirty="0">
              <a:solidFill>
                <a:schemeClr val="tx2"/>
              </a:solidFill>
              <a:cs typeface="Nazanin" pitchFamily="2" charset="-78"/>
            </a:endParaRPr>
          </a:p>
        </p:txBody>
      </p:sp>
      <p:sp>
        <p:nvSpPr>
          <p:cNvPr id="81926" name="Text Box 6"/>
          <p:cNvSpPr txBox="1">
            <a:spLocks noChangeArrowheads="1"/>
          </p:cNvSpPr>
          <p:nvPr/>
        </p:nvSpPr>
        <p:spPr bwMode="auto">
          <a:xfrm>
            <a:off x="0" y="5589588"/>
            <a:ext cx="9144000" cy="719137"/>
          </a:xfrm>
          <a:prstGeom prst="rect">
            <a:avLst/>
          </a:prstGeom>
          <a:noFill/>
          <a:ln w="9525" algn="ctr">
            <a:noFill/>
            <a:miter lim="800000"/>
            <a:headEnd/>
            <a:tailEnd/>
          </a:ln>
          <a:effectLst/>
        </p:spPr>
        <p:txBody>
          <a:bodyPr anchor="ctr"/>
          <a:lstStyle/>
          <a:p>
            <a:pPr algn="r" rtl="1">
              <a:buFontTx/>
              <a:buBlip>
                <a:blip r:embed="rId2"/>
              </a:buBlip>
            </a:pPr>
            <a:endParaRPr lang="en-US" sz="1900">
              <a:solidFill>
                <a:schemeClr val="tx2"/>
              </a:solidFill>
              <a:ea typeface="Times New Roman" pitchFamily="18" charset="0"/>
              <a:cs typeface="Nazanin" pitchFamily="2" charset="-78"/>
            </a:endParaRPr>
          </a:p>
        </p:txBody>
      </p:sp>
      <p:sp>
        <p:nvSpPr>
          <p:cNvPr id="81927" name="Rectangle 7"/>
          <p:cNvSpPr>
            <a:spLocks noChangeArrowheads="1"/>
          </p:cNvSpPr>
          <p:nvPr/>
        </p:nvSpPr>
        <p:spPr bwMode="auto">
          <a:xfrm>
            <a:off x="2869238" y="200025"/>
            <a:ext cx="3284874" cy="307777"/>
          </a:xfrm>
          <a:prstGeom prst="rect">
            <a:avLst/>
          </a:prstGeom>
          <a:noFill/>
          <a:ln w="9525" algn="ctr">
            <a:noFill/>
            <a:miter lim="800000"/>
            <a:headEnd/>
            <a:tailEnd/>
          </a:ln>
          <a:effectLst/>
        </p:spPr>
        <p:txBody>
          <a:bodyPr wrap="none">
            <a:spAutoFit/>
          </a:bodyPr>
          <a:lstStyle/>
          <a:p>
            <a:pPr marL="342900" lvl="0" indent="-342900">
              <a:spcBef>
                <a:spcPct val="50000"/>
              </a:spcBef>
            </a:pPr>
            <a:r>
              <a:rPr lang="fa-IR" sz="1400" dirty="0" smtClean="0">
                <a:solidFill>
                  <a:srgbClr val="EAEBDE"/>
                </a:solidFill>
                <a:cs typeface="2  Bardiya" pitchFamily="2" charset="-78"/>
              </a:rPr>
              <a:t>فصل سوم: مفهوم و فلسفه مدیریت فراگير بهره وری </a:t>
            </a:r>
            <a:endParaRPr lang="en-US" sz="1400" dirty="0">
              <a:solidFill>
                <a:srgbClr val="EAEBDE"/>
              </a:solidFill>
              <a:cs typeface="2  Bardiya" pitchFamily="2" charset="-78"/>
            </a:endParaRPr>
          </a:p>
        </p:txBody>
      </p:sp>
      <p:sp>
        <p:nvSpPr>
          <p:cNvPr id="81928" name="Rectangle 8"/>
          <p:cNvSpPr>
            <a:spLocks noChangeArrowheads="1"/>
          </p:cNvSpPr>
          <p:nvPr/>
        </p:nvSpPr>
        <p:spPr bwMode="auto">
          <a:xfrm>
            <a:off x="648735" y="1076325"/>
            <a:ext cx="7632219" cy="677108"/>
          </a:xfrm>
          <a:prstGeom prst="rect">
            <a:avLst/>
          </a:prstGeom>
          <a:noFill/>
          <a:ln w="9525" algn="ctr">
            <a:noFill/>
            <a:miter lim="800000"/>
            <a:headEnd/>
            <a:tailEnd/>
          </a:ln>
          <a:effectLst/>
        </p:spPr>
        <p:txBody>
          <a:bodyPr wrap="none">
            <a:spAutoFit/>
          </a:bodyPr>
          <a:lstStyle/>
          <a:p>
            <a:pPr rtl="1"/>
            <a:r>
              <a:rPr lang="fa-IR" sz="3800">
                <a:solidFill>
                  <a:schemeClr val="tx2"/>
                </a:solidFill>
              </a:rPr>
              <a:t>استراتژی استفاده از نظام مديريت بهره وری فراگير(2)</a:t>
            </a:r>
            <a:r>
              <a:rPr lang="fa-IR">
                <a:solidFill>
                  <a:schemeClr val="tx2"/>
                </a:solidFill>
              </a:rPr>
              <a:t> </a:t>
            </a:r>
            <a:endParaRPr lang="ar-SA">
              <a:solidFill>
                <a:schemeClr val="tx2"/>
              </a:solidFill>
            </a:endParaRPr>
          </a:p>
        </p:txBody>
      </p:sp>
      <p:sp>
        <p:nvSpPr>
          <p:cNvPr id="9" name="AutoShape 4"/>
          <p:cNvSpPr>
            <a:spLocks noChangeArrowheads="1"/>
          </p:cNvSpPr>
          <p:nvPr/>
        </p:nvSpPr>
        <p:spPr bwMode="auto">
          <a:xfrm>
            <a:off x="1143000" y="1981200"/>
            <a:ext cx="7010400" cy="1152525"/>
          </a:xfrm>
          <a:prstGeom prst="downArrowCallout">
            <a:avLst>
              <a:gd name="adj1" fmla="val 129614"/>
              <a:gd name="adj2" fmla="val 129614"/>
              <a:gd name="adj3" fmla="val 16667"/>
              <a:gd name="adj4" fmla="val 66667"/>
            </a:avLst>
          </a:prstGeom>
          <a:solidFill>
            <a:schemeClr val="accent1">
              <a:lumMod val="75000"/>
            </a:schemeClr>
          </a:solidFill>
          <a:ln w="9525">
            <a:solidFill>
              <a:schemeClr val="tx1"/>
            </a:solidFill>
            <a:miter lim="800000"/>
            <a:headEnd/>
            <a:tailEnd/>
          </a:ln>
          <a:effectLst/>
        </p:spPr>
        <p:txBody>
          <a:bodyPr wrap="none" anchor="ctr"/>
          <a:lstStyle/>
          <a:p>
            <a:r>
              <a:rPr lang="fa-IR" sz="2800" dirty="0" smtClean="0">
                <a:solidFill>
                  <a:schemeClr val="tx2"/>
                </a:solidFill>
                <a:cs typeface="Nazanin" pitchFamily="2" charset="-78"/>
              </a:rPr>
              <a:t>ادامه چهار سطح استفاده از نظام مديريت بهره وری فراگير</a:t>
            </a:r>
            <a:r>
              <a:rPr lang="fa-IR" sz="4000" dirty="0" smtClean="0">
                <a:solidFill>
                  <a:schemeClr val="tx2"/>
                </a:solidFill>
                <a:cs typeface="Nazanin" pitchFamily="2" charset="-78"/>
              </a:rPr>
              <a:t>  </a:t>
            </a:r>
            <a:endParaRPr lang="en-US" sz="4000" dirty="0">
              <a:solidFill>
                <a:schemeClr val="tx2"/>
              </a:solidFill>
              <a:cs typeface="Nazanin" pitchFamily="2" charset="-78"/>
            </a:endParaRP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nodePh="1">
                                  <p:stCondLst>
                                    <p:cond delay="0"/>
                                  </p:stCondLst>
                                  <p:endCondLst>
                                    <p:cond evt="begin" delay="0">
                                      <p:tn val="5"/>
                                    </p:cond>
                                  </p:endCondLst>
                                  <p:childTnLst>
                                    <p:set>
                                      <p:cBhvr>
                                        <p:cTn id="6" dur="1" fill="hold">
                                          <p:stCondLst>
                                            <p:cond delay="0"/>
                                          </p:stCondLst>
                                        </p:cTn>
                                        <p:tgtEl>
                                          <p:spTgt spid="81925"/>
                                        </p:tgtEl>
                                        <p:attrNameLst>
                                          <p:attrName>style.visibility</p:attrName>
                                        </p:attrNameLst>
                                      </p:cBhvr>
                                      <p:to>
                                        <p:strVal val="visible"/>
                                      </p:to>
                                    </p:set>
                                    <p:anim calcmode="lin" valueType="num">
                                      <p:cBhvr additive="base">
                                        <p:cTn id="7" dur="500" fill="hold"/>
                                        <p:tgtEl>
                                          <p:spTgt spid="81925"/>
                                        </p:tgtEl>
                                        <p:attrNameLst>
                                          <p:attrName>ppt_x</p:attrName>
                                        </p:attrNameLst>
                                      </p:cBhvr>
                                      <p:tavLst>
                                        <p:tav tm="0">
                                          <p:val>
                                            <p:strVal val="#ppt_x"/>
                                          </p:val>
                                        </p:tav>
                                        <p:tav tm="100000">
                                          <p:val>
                                            <p:strVal val="#ppt_x"/>
                                          </p:val>
                                        </p:tav>
                                      </p:tavLst>
                                    </p:anim>
                                    <p:anim calcmode="lin" valueType="num">
                                      <p:cBhvr additive="base">
                                        <p:cTn id="8" dur="500" fill="hold"/>
                                        <p:tgtEl>
                                          <p:spTgt spid="8192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81922"/>
                                        </p:tgtEl>
                                        <p:attrNameLst>
                                          <p:attrName>style.visibility</p:attrName>
                                        </p:attrNameLst>
                                      </p:cBhvr>
                                      <p:to>
                                        <p:strVal val="visible"/>
                                      </p:to>
                                    </p:set>
                                    <p:animEffect transition="in" filter="blinds(horizontal)">
                                      <p:cBhvr>
                                        <p:cTn id="13" dur="500"/>
                                        <p:tgtEl>
                                          <p:spTgt spid="81922"/>
                                        </p:tgtEl>
                                      </p:cBhvr>
                                    </p:animEffect>
                                  </p:childTnLst>
                                </p:cTn>
                              </p:par>
                            </p:childTnLst>
                          </p:cTn>
                        </p:par>
                      </p:childTnLst>
                    </p:cTn>
                  </p:par>
                  <p:par>
                    <p:cTn id="14" fill="hold">
                      <p:stCondLst>
                        <p:cond delay="indefinite"/>
                      </p:stCondLst>
                      <p:childTnLst>
                        <p:par>
                          <p:cTn id="15" fill="hold">
                            <p:stCondLst>
                              <p:cond delay="0"/>
                            </p:stCondLst>
                            <p:childTnLst>
                              <p:par>
                                <p:cTn id="16" presetID="3" presetClass="entr" presetSubtype="10" fill="hold" grpId="0" nodeType="clickEffect">
                                  <p:stCondLst>
                                    <p:cond delay="0"/>
                                  </p:stCondLst>
                                  <p:childTnLst>
                                    <p:set>
                                      <p:cBhvr>
                                        <p:cTn id="17" dur="1" fill="hold">
                                          <p:stCondLst>
                                            <p:cond delay="0"/>
                                          </p:stCondLst>
                                        </p:cTn>
                                        <p:tgtEl>
                                          <p:spTgt spid="81923"/>
                                        </p:tgtEl>
                                        <p:attrNameLst>
                                          <p:attrName>style.visibility</p:attrName>
                                        </p:attrNameLst>
                                      </p:cBhvr>
                                      <p:to>
                                        <p:strVal val="visible"/>
                                      </p:to>
                                    </p:set>
                                    <p:animEffect transition="in" filter="blinds(horizontal)">
                                      <p:cBhvr>
                                        <p:cTn id="18" dur="500"/>
                                        <p:tgtEl>
                                          <p:spTgt spid="81923"/>
                                        </p:tgtEl>
                                      </p:cBhvr>
                                    </p:animEffect>
                                  </p:childTnLst>
                                </p:cTn>
                              </p:par>
                            </p:childTnLst>
                          </p:cTn>
                        </p:par>
                      </p:childTnLst>
                    </p:cTn>
                  </p:par>
                  <p:par>
                    <p:cTn id="19" fill="hold">
                      <p:stCondLst>
                        <p:cond delay="indefinite"/>
                      </p:stCondLst>
                      <p:childTnLst>
                        <p:par>
                          <p:cTn id="20" fill="hold">
                            <p:stCondLst>
                              <p:cond delay="0"/>
                            </p:stCondLst>
                            <p:childTnLst>
                              <p:par>
                                <p:cTn id="21" presetID="3" presetClass="entr" presetSubtype="10" fill="hold" grpId="0" nodeType="clickEffect" nodePh="1">
                                  <p:stCondLst>
                                    <p:cond delay="0"/>
                                  </p:stCondLst>
                                  <p:endCondLst>
                                    <p:cond evt="begin" delay="0">
                                      <p:tn val="21"/>
                                    </p:cond>
                                  </p:endCondLst>
                                  <p:childTnLst>
                                    <p:set>
                                      <p:cBhvr>
                                        <p:cTn id="22" dur="1" fill="hold">
                                          <p:stCondLst>
                                            <p:cond delay="0"/>
                                          </p:stCondLst>
                                        </p:cTn>
                                        <p:tgtEl>
                                          <p:spTgt spid="81926"/>
                                        </p:tgtEl>
                                        <p:attrNameLst>
                                          <p:attrName>style.visibility</p:attrName>
                                        </p:attrNameLst>
                                      </p:cBhvr>
                                      <p:to>
                                        <p:strVal val="visible"/>
                                      </p:to>
                                    </p:set>
                                    <p:animEffect transition="in" filter="blinds(horizontal)">
                                      <p:cBhvr>
                                        <p:cTn id="23" dur="500"/>
                                        <p:tgtEl>
                                          <p:spTgt spid="81926"/>
                                        </p:tgtEl>
                                      </p:cBhvr>
                                    </p:animEffect>
                                  </p:childTnLst>
                                </p:cTn>
                              </p:par>
                              <p:par>
                                <p:cTn id="24" presetID="2" presetClass="entr" presetSubtype="1" fill="hold" grpId="0" nodeType="with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additive="base">
                                        <p:cTn id="26" dur="500" fill="hold"/>
                                        <p:tgtEl>
                                          <p:spTgt spid="9"/>
                                        </p:tgtEl>
                                        <p:attrNameLst>
                                          <p:attrName>ppt_x</p:attrName>
                                        </p:attrNameLst>
                                      </p:cBhvr>
                                      <p:tavLst>
                                        <p:tav tm="0">
                                          <p:val>
                                            <p:strVal val="#ppt_x"/>
                                          </p:val>
                                        </p:tav>
                                        <p:tav tm="100000">
                                          <p:val>
                                            <p:strVal val="#ppt_x"/>
                                          </p:val>
                                        </p:tav>
                                      </p:tavLst>
                                    </p:anim>
                                    <p:anim calcmode="lin" valueType="num">
                                      <p:cBhvr additive="base">
                                        <p:cTn id="27" dur="500" fill="hold"/>
                                        <p:tgtEl>
                                          <p:spTgt spid="9"/>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2" grpId="0"/>
      <p:bldP spid="81923" grpId="0"/>
      <p:bldP spid="81925" grpId="0"/>
      <p:bldP spid="81926" grpId="0"/>
      <p:bldP spid="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14339" name="Rectangle 3"/>
          <p:cNvSpPr>
            <a:spLocks noChangeArrowheads="1"/>
          </p:cNvSpPr>
          <p:nvPr/>
        </p:nvSpPr>
        <p:spPr bwMode="auto">
          <a:xfrm rot="10800000">
            <a:off x="301625" y="2832557"/>
            <a:ext cx="8842375" cy="3108543"/>
          </a:xfrm>
          <a:prstGeom prst="rect">
            <a:avLst/>
          </a:prstGeom>
          <a:noFill/>
          <a:ln w="9525" algn="ctr">
            <a:noFill/>
            <a:miter lim="800000"/>
            <a:headEnd/>
            <a:tailEnd/>
          </a:ln>
          <a:effectLst/>
        </p:spPr>
        <p:txBody>
          <a:bodyPr rot="10800000" anchor="ctr">
            <a:spAutoFit/>
          </a:bodyPr>
          <a:lstStyle/>
          <a:p>
            <a:pPr marL="457200" indent="-457200" algn="just" rtl="1">
              <a:buFontTx/>
              <a:buBlip>
                <a:blip r:embed="rId2"/>
              </a:buBlip>
            </a:pPr>
            <a:r>
              <a:rPr lang="en-US"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u="sng" dirty="0">
                <a:solidFill>
                  <a:srgbClr val="FFC000"/>
                </a:solidFill>
                <a:effectLst>
                  <a:outerShdw blurRad="38100" dist="38100" dir="2700000" algn="tl">
                    <a:srgbClr val="000000">
                      <a:alpha val="43137"/>
                    </a:srgbClr>
                  </a:outerShdw>
                </a:effectLst>
                <a:cs typeface="+mn-cs"/>
              </a:rPr>
              <a:t>تعريف‌ سازمان‌ بين‌ المللي‌كار: </a:t>
            </a:r>
            <a:r>
              <a:rPr lang="ar-SA" sz="2800" dirty="0">
                <a:solidFill>
                  <a:schemeClr val="bg2">
                    <a:lumMod val="60000"/>
                    <a:lumOff val="40000"/>
                  </a:schemeClr>
                </a:solidFill>
                <a:effectLst>
                  <a:outerShdw blurRad="38100" dist="38100" dir="2700000" algn="tl">
                    <a:srgbClr val="000000">
                      <a:alpha val="43137"/>
                    </a:srgbClr>
                  </a:outerShdw>
                </a:effectLst>
                <a:cs typeface="+mn-cs"/>
              </a:rPr>
              <a:t>بهره‌ وري‌  عبارت است از  نسبت‌ ستاده‌ به‌يكي‌ از عوامل‌ توليد</a:t>
            </a:r>
            <a:r>
              <a:rPr lang="fa-IR"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dirty="0">
                <a:solidFill>
                  <a:schemeClr val="bg2">
                    <a:lumMod val="60000"/>
                    <a:lumOff val="40000"/>
                  </a:schemeClr>
                </a:solidFill>
                <a:effectLst>
                  <a:outerShdw blurRad="38100" dist="38100" dir="2700000" algn="tl">
                    <a:srgbClr val="000000">
                      <a:alpha val="43137"/>
                    </a:srgbClr>
                  </a:outerShdw>
                </a:effectLst>
                <a:cs typeface="+mn-cs"/>
              </a:rPr>
              <a:t>(زمين</a:t>
            </a:r>
            <a:r>
              <a:rPr lang="fa-IR"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dirty="0">
                <a:solidFill>
                  <a:schemeClr val="bg2">
                    <a:lumMod val="60000"/>
                    <a:lumOff val="40000"/>
                  </a:schemeClr>
                </a:solidFill>
                <a:effectLst>
                  <a:outerShdw blurRad="38100" dist="38100" dir="2700000" algn="tl">
                    <a:srgbClr val="000000">
                      <a:alpha val="43137"/>
                    </a:srgbClr>
                  </a:outerShdw>
                </a:effectLst>
                <a:cs typeface="+mn-cs"/>
              </a:rPr>
              <a:t>‌سرمايه‌،</a:t>
            </a:r>
            <a:r>
              <a:rPr lang="fa-IR"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dirty="0">
                <a:solidFill>
                  <a:schemeClr val="bg2">
                    <a:lumMod val="60000"/>
                    <a:lumOff val="40000"/>
                  </a:schemeClr>
                </a:solidFill>
                <a:effectLst>
                  <a:outerShdw blurRad="38100" dist="38100" dir="2700000" algn="tl">
                    <a:srgbClr val="000000">
                      <a:alpha val="43137"/>
                    </a:srgbClr>
                  </a:outerShdw>
                </a:effectLst>
                <a:cs typeface="+mn-cs"/>
              </a:rPr>
              <a:t>نيروي‌ كار و مديريت</a:t>
            </a:r>
            <a:r>
              <a:rPr lang="ar-SA" sz="2800" dirty="0" smtClean="0">
                <a:solidFill>
                  <a:schemeClr val="bg2">
                    <a:lumMod val="60000"/>
                    <a:lumOff val="40000"/>
                  </a:schemeClr>
                </a:solidFill>
                <a:effectLst>
                  <a:outerShdw blurRad="38100" dist="38100" dir="2700000" algn="tl">
                    <a:srgbClr val="000000">
                      <a:alpha val="43137"/>
                    </a:srgbClr>
                  </a:outerShdw>
                </a:effectLst>
                <a:cs typeface="+mn-cs"/>
              </a:rPr>
              <a:t>)</a:t>
            </a:r>
            <a:endParaRPr lang="fa-IR" sz="2800" dirty="0" smtClean="0">
              <a:solidFill>
                <a:schemeClr val="bg2">
                  <a:lumMod val="60000"/>
                  <a:lumOff val="40000"/>
                </a:schemeClr>
              </a:solidFill>
              <a:effectLst>
                <a:outerShdw blurRad="38100" dist="38100" dir="2700000" algn="tl">
                  <a:srgbClr val="000000">
                    <a:alpha val="43137"/>
                  </a:srgbClr>
                </a:outerShdw>
              </a:effectLst>
              <a:cs typeface="+mn-cs"/>
            </a:endParaRPr>
          </a:p>
          <a:p>
            <a:pPr marL="457200" indent="-457200" algn="just" rtl="1">
              <a:buFontTx/>
              <a:buBlip>
                <a:blip r:embed="rId2"/>
              </a:buBlip>
            </a:pPr>
            <a:endParaRPr lang="fa-IR" sz="2800" dirty="0" smtClean="0">
              <a:solidFill>
                <a:schemeClr val="bg2">
                  <a:lumMod val="60000"/>
                  <a:lumOff val="40000"/>
                </a:schemeClr>
              </a:solidFill>
              <a:effectLst>
                <a:outerShdw blurRad="38100" dist="38100" dir="2700000" algn="tl">
                  <a:srgbClr val="000000">
                    <a:alpha val="43137"/>
                  </a:srgbClr>
                </a:outerShdw>
              </a:effectLst>
              <a:cs typeface="+mn-cs"/>
            </a:endParaRPr>
          </a:p>
          <a:p>
            <a:pPr marL="457200" indent="-457200" algn="just" rtl="1"/>
            <a:r>
              <a:rPr lang="ar-SA" sz="2800" dirty="0" smtClean="0">
                <a:solidFill>
                  <a:schemeClr val="bg2">
                    <a:lumMod val="60000"/>
                    <a:lumOff val="40000"/>
                  </a:schemeClr>
                </a:solidFill>
                <a:effectLst>
                  <a:outerShdw blurRad="38100" dist="38100" dir="2700000" algn="tl">
                    <a:srgbClr val="000000">
                      <a:alpha val="43137"/>
                    </a:srgbClr>
                  </a:outerShdw>
                </a:effectLst>
                <a:cs typeface="+mn-cs"/>
              </a:rPr>
              <a:t> </a:t>
            </a:r>
            <a:endParaRPr lang="fa-IR" sz="2800" dirty="0">
              <a:solidFill>
                <a:schemeClr val="bg2">
                  <a:lumMod val="60000"/>
                  <a:lumOff val="40000"/>
                </a:schemeClr>
              </a:solidFill>
              <a:effectLst>
                <a:outerShdw blurRad="38100" dist="38100" dir="2700000" algn="tl">
                  <a:srgbClr val="000000">
                    <a:alpha val="43137"/>
                  </a:srgbClr>
                </a:outerShdw>
              </a:effectLst>
              <a:cs typeface="+mn-cs"/>
            </a:endParaRPr>
          </a:p>
          <a:p>
            <a:pPr marL="457200" indent="-457200" algn="just" rtl="1">
              <a:buFontTx/>
              <a:buBlip>
                <a:blip r:embed="rId2"/>
              </a:buBlip>
            </a:pPr>
            <a:r>
              <a:rPr lang="fa-IR"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u="sng" dirty="0">
                <a:solidFill>
                  <a:srgbClr val="FFC000"/>
                </a:solidFill>
                <a:effectLst>
                  <a:outerShdw blurRad="38100" dist="38100" dir="2700000" algn="tl">
                    <a:srgbClr val="000000">
                      <a:alpha val="43137"/>
                    </a:srgbClr>
                  </a:outerShdw>
                </a:effectLst>
                <a:cs typeface="+mn-cs"/>
              </a:rPr>
              <a:t>تعريف آژانس‌ بهره‌ وري‌ اروپا: </a:t>
            </a:r>
            <a:r>
              <a:rPr lang="ar-SA" sz="2800" dirty="0">
                <a:solidFill>
                  <a:schemeClr val="bg2">
                    <a:lumMod val="60000"/>
                    <a:lumOff val="40000"/>
                  </a:schemeClr>
                </a:solidFill>
                <a:effectLst>
                  <a:outerShdw blurRad="38100" dist="38100" dir="2700000" algn="tl">
                    <a:srgbClr val="000000">
                      <a:alpha val="43137"/>
                    </a:srgbClr>
                  </a:outerShdw>
                </a:effectLst>
                <a:cs typeface="+mn-cs"/>
              </a:rPr>
              <a:t>بهره‌ وري درجه‌ وشدت‌ استفاده‌ مؤثر</a:t>
            </a:r>
            <a:r>
              <a:rPr lang="fa-IR"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dirty="0">
                <a:solidFill>
                  <a:schemeClr val="bg2">
                    <a:lumMod val="60000"/>
                    <a:lumOff val="40000"/>
                  </a:schemeClr>
                </a:solidFill>
                <a:effectLst>
                  <a:outerShdw blurRad="38100" dist="38100" dir="2700000" algn="tl">
                    <a:srgbClr val="000000">
                      <a:alpha val="43137"/>
                    </a:srgbClr>
                  </a:outerShdw>
                </a:effectLst>
                <a:cs typeface="+mn-cs"/>
              </a:rPr>
              <a:t>از</a:t>
            </a:r>
            <a:r>
              <a:rPr lang="fa-IR"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dirty="0">
                <a:solidFill>
                  <a:schemeClr val="bg2">
                    <a:lumMod val="60000"/>
                    <a:lumOff val="40000"/>
                  </a:schemeClr>
                </a:solidFill>
                <a:effectLst>
                  <a:outerShdw blurRad="38100" dist="38100" dir="2700000" algn="tl">
                    <a:srgbClr val="000000">
                      <a:alpha val="43137"/>
                    </a:srgbClr>
                  </a:outerShdw>
                </a:effectLst>
                <a:cs typeface="+mn-cs"/>
              </a:rPr>
              <a:t>هريك</a:t>
            </a:r>
            <a:r>
              <a:rPr lang="fa-IR" sz="2800" dirty="0">
                <a:solidFill>
                  <a:schemeClr val="bg2">
                    <a:lumMod val="60000"/>
                    <a:lumOff val="40000"/>
                  </a:schemeClr>
                </a:solidFill>
                <a:effectLst>
                  <a:outerShdw blurRad="38100" dist="38100" dir="2700000" algn="tl">
                    <a:srgbClr val="000000">
                      <a:alpha val="43137"/>
                    </a:srgbClr>
                  </a:outerShdw>
                </a:effectLst>
                <a:cs typeface="+mn-cs"/>
              </a:rPr>
              <a:t> </a:t>
            </a:r>
            <a:r>
              <a:rPr lang="ar-SA" sz="2800" dirty="0">
                <a:solidFill>
                  <a:schemeClr val="bg2">
                    <a:lumMod val="60000"/>
                    <a:lumOff val="40000"/>
                  </a:schemeClr>
                </a:solidFill>
                <a:effectLst>
                  <a:outerShdw blurRad="38100" dist="38100" dir="2700000" algn="tl">
                    <a:srgbClr val="000000">
                      <a:alpha val="43137"/>
                    </a:srgbClr>
                  </a:outerShdw>
                </a:effectLst>
                <a:cs typeface="+mn-cs"/>
              </a:rPr>
              <a:t>‌از عوامل‌ </a:t>
            </a:r>
            <a:r>
              <a:rPr lang="ar-SA" sz="2800" dirty="0" smtClean="0">
                <a:solidFill>
                  <a:schemeClr val="bg2">
                    <a:lumMod val="60000"/>
                    <a:lumOff val="40000"/>
                  </a:schemeClr>
                </a:solidFill>
                <a:effectLst>
                  <a:outerShdw blurRad="38100" dist="38100" dir="2700000" algn="tl">
                    <a:srgbClr val="000000">
                      <a:alpha val="43137"/>
                    </a:srgbClr>
                  </a:outerShdw>
                </a:effectLst>
                <a:cs typeface="+mn-cs"/>
              </a:rPr>
              <a:t>توليد</a:t>
            </a:r>
            <a:endParaRPr lang="en-US" sz="2800" dirty="0">
              <a:solidFill>
                <a:schemeClr val="bg2">
                  <a:lumMod val="60000"/>
                  <a:lumOff val="40000"/>
                </a:schemeClr>
              </a:solidFill>
              <a:effectLst>
                <a:outerShdw blurRad="38100" dist="38100" dir="2700000" algn="tl">
                  <a:srgbClr val="000000">
                    <a:alpha val="43137"/>
                  </a:srgbClr>
                </a:outerShdw>
              </a:effectLst>
              <a:cs typeface="+mn-cs"/>
            </a:endParaRPr>
          </a:p>
          <a:p>
            <a:pPr marL="457200" indent="-457200" algn="just" rtl="1"/>
            <a:endParaRPr lang="ar-SA" sz="2800" dirty="0">
              <a:effectLst>
                <a:outerShdw blurRad="38100" dist="38100" dir="2700000" algn="tl">
                  <a:srgbClr val="000000">
                    <a:alpha val="43137"/>
                  </a:srgbClr>
                </a:outerShdw>
              </a:effectLst>
              <a:cs typeface="+mn-cs"/>
            </a:endParaRPr>
          </a:p>
        </p:txBody>
      </p:sp>
      <p:sp>
        <p:nvSpPr>
          <p:cNvPr id="14340" name="Text Box 4"/>
          <p:cNvSpPr txBox="1">
            <a:spLocks noChangeArrowheads="1"/>
          </p:cNvSpPr>
          <p:nvPr/>
        </p:nvSpPr>
        <p:spPr bwMode="auto">
          <a:xfrm>
            <a:off x="2268538" y="1125538"/>
            <a:ext cx="4537075" cy="488950"/>
          </a:xfrm>
          <a:prstGeom prst="rect">
            <a:avLst/>
          </a:prstGeom>
          <a:noFill/>
          <a:ln w="9525" algn="ctr">
            <a:noFill/>
            <a:miter lim="800000"/>
            <a:headEnd/>
            <a:tailEnd/>
          </a:ln>
          <a:effectLst/>
        </p:spPr>
        <p:txBody>
          <a:bodyPr>
            <a:spAutoFit/>
          </a:bodyPr>
          <a:lstStyle/>
          <a:p>
            <a:endParaRPr lang="fa-IR"/>
          </a:p>
        </p:txBody>
      </p:sp>
      <p:sp>
        <p:nvSpPr>
          <p:cNvPr id="14341" name="Text Box 5"/>
          <p:cNvSpPr txBox="1">
            <a:spLocks noChangeArrowheads="1"/>
          </p:cNvSpPr>
          <p:nvPr/>
        </p:nvSpPr>
        <p:spPr bwMode="auto">
          <a:xfrm>
            <a:off x="468313" y="836613"/>
            <a:ext cx="8208962" cy="946150"/>
          </a:xfrm>
          <a:prstGeom prst="rect">
            <a:avLst/>
          </a:prstGeom>
          <a:noFill/>
          <a:ln w="9525" algn="ctr">
            <a:noFill/>
            <a:miter lim="800000"/>
            <a:headEnd/>
            <a:tailEnd/>
          </a:ln>
          <a:effectLst/>
        </p:spPr>
        <p:txBody>
          <a:bodyPr>
            <a:spAutoFit/>
          </a:bodyPr>
          <a:lstStyle/>
          <a:p>
            <a:pPr>
              <a:spcBef>
                <a:spcPct val="50000"/>
              </a:spcBef>
            </a:pPr>
            <a:r>
              <a:rPr lang="fa-IR" sz="5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برخی تعاريف بهره وری </a:t>
            </a:r>
            <a:r>
              <a:rPr lang="fa-IR"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(2و3)</a:t>
            </a:r>
            <a:endParaRPr lang="en-US"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endParaRPr>
          </a:p>
        </p:txBody>
      </p:sp>
    </p:spTree>
  </p:cSld>
  <p:clrMapOvr>
    <a:masterClrMapping/>
  </p:clrMapOvr>
  <p:transition>
    <p:split orient="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p:cNvSpPr txBox="1">
            <a:spLocks noChangeArrowheads="1"/>
          </p:cNvSpPr>
          <p:nvPr/>
        </p:nvSpPr>
        <p:spPr bwMode="auto">
          <a:xfrm>
            <a:off x="2381250" y="163513"/>
            <a:ext cx="4321175" cy="457200"/>
          </a:xfrm>
          <a:prstGeom prst="rect">
            <a:avLst/>
          </a:prstGeom>
          <a:noFill/>
          <a:ln w="9525" algn="ctr">
            <a:noFill/>
            <a:miter lim="800000"/>
            <a:headEnd/>
            <a:tailEnd/>
          </a:ln>
          <a:effectLst/>
        </p:spPr>
        <p:txBody>
          <a:bodyPr/>
          <a:lstStyle/>
          <a:p>
            <a:pPr marL="342900" lvl="0" indent="-342900" rtl="1">
              <a:spcBef>
                <a:spcPct val="20000"/>
              </a:spcBef>
            </a:pPr>
            <a:r>
              <a:rPr lang="fa-IR"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فصل اول: </a:t>
            </a:r>
            <a:r>
              <a:rPr lang="ar-SA" sz="1600" b="0" dirty="0" smtClean="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rPr>
              <a:t>مفهوم‌ بهره‌وري</a:t>
            </a:r>
            <a:endParaRPr lang="en-US" sz="1600" b="0" dirty="0">
              <a:ln w="18415" cmpd="sng">
                <a:solidFill>
                  <a:srgbClr val="FFFFFF"/>
                </a:solidFill>
                <a:prstDash val="solid"/>
              </a:ln>
              <a:solidFill>
                <a:srgbClr val="FFFFFF"/>
              </a:solidFill>
              <a:effectLst>
                <a:outerShdw blurRad="63500" dir="3600000" algn="tl" rotWithShape="0">
                  <a:srgbClr val="000000">
                    <a:alpha val="70000"/>
                  </a:srgbClr>
                </a:outerShdw>
              </a:effectLst>
              <a:cs typeface="2  Bardiya" pitchFamily="2" charset="-78"/>
            </a:endParaRPr>
          </a:p>
        </p:txBody>
      </p:sp>
      <p:sp>
        <p:nvSpPr>
          <p:cNvPr id="15363" name="Rectangle 3"/>
          <p:cNvSpPr>
            <a:spLocks noChangeArrowheads="1"/>
          </p:cNvSpPr>
          <p:nvPr/>
        </p:nvSpPr>
        <p:spPr bwMode="auto">
          <a:xfrm rot="10800000">
            <a:off x="-1588" y="2575729"/>
            <a:ext cx="8853488" cy="3970318"/>
          </a:xfrm>
          <a:prstGeom prst="rect">
            <a:avLst/>
          </a:prstGeom>
          <a:noFill/>
          <a:ln w="9525" algn="ctr">
            <a:noFill/>
            <a:miter lim="800000"/>
            <a:headEnd/>
            <a:tailEnd/>
          </a:ln>
          <a:effectLst/>
        </p:spPr>
        <p:txBody>
          <a:bodyPr rot="10800000" anchor="ctr">
            <a:spAutoFit/>
          </a:bodyPr>
          <a:lstStyle/>
          <a:p>
            <a:pPr marL="457200" indent="-457200" algn="r" rtl="1">
              <a:buFontTx/>
              <a:buBlip>
                <a:blip r:embed="rId2"/>
              </a:buBlip>
            </a:pPr>
            <a:r>
              <a:rPr lang="fa-IR" sz="2800" u="sng" dirty="0" smtClean="0">
                <a:solidFill>
                  <a:schemeClr val="tx2"/>
                </a:solidFill>
                <a:effectLst>
                  <a:outerShdw blurRad="38100" dist="38100" dir="2700000" algn="tl">
                    <a:srgbClr val="000000">
                      <a:alpha val="43137"/>
                    </a:srgbClr>
                  </a:outerShdw>
                </a:effectLst>
                <a:cs typeface="+mn-cs"/>
              </a:rPr>
              <a:t> </a:t>
            </a:r>
            <a:r>
              <a:rPr lang="fa-IR" sz="2800" u="sng" dirty="0" smtClean="0">
                <a:solidFill>
                  <a:srgbClr val="FFC000"/>
                </a:solidFill>
                <a:effectLst>
                  <a:outerShdw blurRad="38100" dist="38100" dir="2700000" algn="tl">
                    <a:srgbClr val="000000">
                      <a:alpha val="43137"/>
                    </a:srgbClr>
                  </a:outerShdw>
                </a:effectLst>
                <a:cs typeface="+mn-cs"/>
              </a:rPr>
              <a:t>تعريف </a:t>
            </a:r>
            <a:r>
              <a:rPr lang="fa-IR" sz="2800" u="sng" dirty="0">
                <a:solidFill>
                  <a:srgbClr val="FFC000"/>
                </a:solidFill>
                <a:effectLst>
                  <a:outerShdw blurRad="38100" dist="38100" dir="2700000" algn="tl">
                    <a:srgbClr val="000000">
                      <a:alpha val="43137"/>
                    </a:srgbClr>
                  </a:outerShdw>
                </a:effectLst>
                <a:cs typeface="+mn-cs"/>
              </a:rPr>
              <a:t>کندريک-گرامر: </a:t>
            </a:r>
            <a:r>
              <a:rPr lang="fa-IR" sz="2800" dirty="0">
                <a:solidFill>
                  <a:schemeClr val="tx2"/>
                </a:solidFill>
                <a:effectLst>
                  <a:outerShdw blurRad="38100" dist="38100" dir="2700000" algn="tl">
                    <a:srgbClr val="000000">
                      <a:alpha val="43137"/>
                    </a:srgbClr>
                  </a:outerShdw>
                </a:effectLst>
                <a:cs typeface="+mn-cs"/>
              </a:rPr>
              <a:t>دکتر جان کندريک و دانيل کريمر، بهره وری را در نگرشی اقتصادی يعنی توليد سرانه يا ميزان ناخالص داخلی به ازاء هر نفر ساعت کار می دانند</a:t>
            </a:r>
            <a:r>
              <a:rPr lang="fa-IR" sz="2800" dirty="0" smtClean="0">
                <a:solidFill>
                  <a:schemeClr val="tx2"/>
                </a:solidFill>
                <a:effectLst>
                  <a:outerShdw blurRad="38100" dist="38100" dir="2700000" algn="tl">
                    <a:srgbClr val="000000">
                      <a:alpha val="43137"/>
                    </a:srgbClr>
                  </a:outerShdw>
                </a:effectLst>
                <a:cs typeface="+mn-cs"/>
              </a:rPr>
              <a:t>.</a:t>
            </a:r>
          </a:p>
          <a:p>
            <a:pPr marL="457200" indent="-457200" algn="r" rtl="1"/>
            <a:r>
              <a:rPr lang="fa-IR" sz="2800" dirty="0" smtClean="0">
                <a:solidFill>
                  <a:schemeClr val="tx2"/>
                </a:solidFill>
                <a:effectLst>
                  <a:outerShdw blurRad="38100" dist="38100" dir="2700000" algn="tl">
                    <a:srgbClr val="000000">
                      <a:alpha val="43137"/>
                    </a:srgbClr>
                  </a:outerShdw>
                </a:effectLst>
                <a:cs typeface="+mn-cs"/>
              </a:rPr>
              <a:t> </a:t>
            </a:r>
            <a:endParaRPr lang="fa-IR" sz="2800" dirty="0">
              <a:solidFill>
                <a:schemeClr val="tx2"/>
              </a:solidFill>
              <a:effectLst>
                <a:outerShdw blurRad="38100" dist="38100" dir="2700000" algn="tl">
                  <a:srgbClr val="000000">
                    <a:alpha val="43137"/>
                  </a:srgbClr>
                </a:outerShdw>
              </a:effectLst>
              <a:cs typeface="+mn-cs"/>
            </a:endParaRPr>
          </a:p>
          <a:p>
            <a:pPr marL="457200" indent="-457200" algn="r" rtl="1">
              <a:buFont typeface="Arial" pitchFamily="34" charset="0"/>
              <a:buChar char="•"/>
            </a:pPr>
            <a:r>
              <a:rPr lang="en-US" sz="2800" dirty="0">
                <a:solidFill>
                  <a:schemeClr val="tx2"/>
                </a:solidFill>
                <a:effectLst>
                  <a:outerShdw blurRad="38100" dist="38100" dir="2700000" algn="tl">
                    <a:srgbClr val="000000">
                      <a:alpha val="43137"/>
                    </a:srgbClr>
                  </a:outerShdw>
                </a:effectLst>
                <a:cs typeface="+mn-cs"/>
              </a:rPr>
              <a:t> </a:t>
            </a:r>
            <a:r>
              <a:rPr lang="fa-IR" sz="2800" u="sng" dirty="0">
                <a:solidFill>
                  <a:srgbClr val="FFC000"/>
                </a:solidFill>
                <a:effectLst>
                  <a:outerShdw blurRad="38100" dist="38100" dir="2700000" algn="tl">
                    <a:srgbClr val="000000">
                      <a:alpha val="43137"/>
                    </a:srgbClr>
                  </a:outerShdw>
                </a:effectLst>
                <a:cs typeface="+mn-cs"/>
              </a:rPr>
              <a:t>تعريف مرکز بهره وری آمريکا: </a:t>
            </a:r>
            <a:r>
              <a:rPr lang="fa-IR" sz="2800" dirty="0">
                <a:solidFill>
                  <a:schemeClr val="tx2"/>
                </a:solidFill>
                <a:effectLst>
                  <a:outerShdw blurRad="38100" dist="38100" dir="2700000" algn="tl">
                    <a:srgbClr val="000000">
                      <a:alpha val="43137"/>
                    </a:srgbClr>
                  </a:outerShdw>
                </a:effectLst>
                <a:cs typeface="+mn-cs"/>
              </a:rPr>
              <a:t>در اواخر دهه 1970 و اوايل 1980 مر کز بهره وری آمريکا اين تعريف را ارائه کرد:</a:t>
            </a:r>
          </a:p>
          <a:p>
            <a:pPr marL="457200" indent="-457200" algn="r" rtl="1"/>
            <a:r>
              <a:rPr lang="fa-IR" sz="2800" dirty="0">
                <a:solidFill>
                  <a:schemeClr val="tx2"/>
                </a:solidFill>
                <a:effectLst>
                  <a:outerShdw blurRad="38100" dist="38100" dir="2700000" algn="tl">
                    <a:srgbClr val="000000">
                      <a:alpha val="43137"/>
                    </a:srgbClr>
                  </a:outerShdw>
                </a:effectLst>
                <a:cs typeface="+mn-cs"/>
              </a:rPr>
              <a:t> سود= بهره وری </a:t>
            </a:r>
            <a:r>
              <a:rPr lang="en-US" sz="2800" dirty="0">
                <a:solidFill>
                  <a:schemeClr val="tx2"/>
                </a:solidFill>
                <a:effectLst>
                  <a:outerShdw blurRad="38100" dist="38100" dir="2700000" algn="tl">
                    <a:srgbClr val="000000">
                      <a:alpha val="43137"/>
                    </a:srgbClr>
                  </a:outerShdw>
                </a:effectLst>
                <a:cs typeface="+mn-cs"/>
              </a:rPr>
              <a:t>×</a:t>
            </a:r>
            <a:r>
              <a:rPr lang="fa-IR" sz="2800" dirty="0">
                <a:solidFill>
                  <a:schemeClr val="tx2"/>
                </a:solidFill>
                <a:effectLst>
                  <a:outerShdw blurRad="38100" dist="38100" dir="2700000" algn="tl">
                    <a:srgbClr val="000000">
                      <a:alpha val="43137"/>
                    </a:srgbClr>
                  </a:outerShdw>
                </a:effectLst>
                <a:cs typeface="+mn-cs"/>
              </a:rPr>
              <a:t> قيمت تعديل شده </a:t>
            </a:r>
          </a:p>
          <a:p>
            <a:pPr marL="457200" indent="-457200" algn="r" rtl="1">
              <a:buFontTx/>
              <a:buChar char="•"/>
            </a:pPr>
            <a:endParaRPr lang="fa-IR" sz="2800" dirty="0">
              <a:solidFill>
                <a:schemeClr val="tx2"/>
              </a:solidFill>
              <a:effectLst>
                <a:outerShdw blurRad="38100" dist="38100" dir="2700000" algn="tl">
                  <a:srgbClr val="000000">
                    <a:alpha val="43137"/>
                  </a:srgbClr>
                </a:outerShdw>
              </a:effectLst>
              <a:cs typeface="+mn-cs"/>
            </a:endParaRPr>
          </a:p>
          <a:p>
            <a:pPr marL="457200" indent="-457200" algn="r" rtl="1">
              <a:buFontTx/>
              <a:buChar char="•"/>
            </a:pPr>
            <a:endParaRPr lang="ar-SA" sz="2800" dirty="0">
              <a:solidFill>
                <a:schemeClr val="tx2"/>
              </a:solidFill>
              <a:effectLst>
                <a:outerShdw blurRad="38100" dist="38100" dir="2700000" algn="tl">
                  <a:srgbClr val="000000">
                    <a:alpha val="43137"/>
                  </a:srgbClr>
                </a:outerShdw>
              </a:effectLst>
              <a:cs typeface="+mn-cs"/>
            </a:endParaRPr>
          </a:p>
        </p:txBody>
      </p:sp>
      <p:sp>
        <p:nvSpPr>
          <p:cNvPr id="15364" name="Rectangle 4"/>
          <p:cNvSpPr>
            <a:spLocks noChangeArrowheads="1"/>
          </p:cNvSpPr>
          <p:nvPr/>
        </p:nvSpPr>
        <p:spPr bwMode="auto">
          <a:xfrm>
            <a:off x="468313" y="836613"/>
            <a:ext cx="8280400" cy="793750"/>
          </a:xfrm>
          <a:prstGeom prst="rect">
            <a:avLst/>
          </a:prstGeom>
          <a:noFill/>
          <a:ln w="9525" algn="ctr">
            <a:noFill/>
            <a:miter lim="800000"/>
            <a:headEnd/>
            <a:tailEnd/>
          </a:ln>
          <a:effectLst/>
        </p:spPr>
        <p:txBody>
          <a:bodyPr>
            <a:spAutoFit/>
          </a:bodyPr>
          <a:lstStyle/>
          <a:p>
            <a:r>
              <a:rPr lang="fa-IR" sz="46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برخی تعاريف بهره وری </a:t>
            </a:r>
            <a:r>
              <a:rPr lang="fa-IR"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rPr>
              <a:t>(4و5)</a:t>
            </a:r>
            <a:endParaRPr lang="en-US" sz="200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cs typeface="+mn-cs"/>
            </a:endParaRPr>
          </a:p>
        </p:txBody>
      </p:sp>
    </p:spTree>
  </p:cSld>
  <p:clrMapOvr>
    <a:masterClrMapping/>
  </p:clrMapOvr>
  <p:transition>
    <p:split orient="vert"/>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223</TotalTime>
  <Words>5602</Words>
  <Application>Microsoft Office PowerPoint</Application>
  <PresentationFormat>On-screen Show (4:3)</PresentationFormat>
  <Paragraphs>603</Paragraphs>
  <Slides>72</Slides>
  <Notes>4</Notes>
  <HiddenSlides>0</HiddenSlides>
  <MMClips>0</MMClips>
  <ScaleCrop>false</ScaleCrop>
  <HeadingPairs>
    <vt:vector size="6" baseType="variant">
      <vt:variant>
        <vt:lpstr>Fonts Used</vt:lpstr>
      </vt:variant>
      <vt:variant>
        <vt:i4>15</vt:i4>
      </vt:variant>
      <vt:variant>
        <vt:lpstr>Theme</vt:lpstr>
      </vt:variant>
      <vt:variant>
        <vt:i4>1</vt:i4>
      </vt:variant>
      <vt:variant>
        <vt:lpstr>Slide Titles</vt:lpstr>
      </vt:variant>
      <vt:variant>
        <vt:i4>72</vt:i4>
      </vt:variant>
    </vt:vector>
  </HeadingPairs>
  <TitlesOfParts>
    <vt:vector size="88" baseType="lpstr">
      <vt:lpstr>MS Mincho</vt:lpstr>
      <vt:lpstr>2  Bardiya</vt:lpstr>
      <vt:lpstr>2  Titr</vt:lpstr>
      <vt:lpstr>Arial</vt:lpstr>
      <vt:lpstr>Calibri</vt:lpstr>
      <vt:lpstr>Calibri Light</vt:lpstr>
      <vt:lpstr>Courier New</vt:lpstr>
      <vt:lpstr>Koodak</vt:lpstr>
      <vt:lpstr>Mitra</vt:lpstr>
      <vt:lpstr>Nazanin</vt:lpstr>
      <vt:lpstr>Times New Roman</vt:lpstr>
      <vt:lpstr>Traffic</vt:lpstr>
      <vt:lpstr>Wingdings</vt:lpstr>
      <vt:lpstr>Yagut</vt:lpstr>
      <vt:lpstr>Zar</vt:lpstr>
      <vt:lpstr>Office Theme</vt:lpstr>
      <vt:lpstr>بهره وری و تجزيه و تحليل آن در سازمانها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اثر بخشی</vt:lpstr>
      <vt:lpstr>کارايی</vt:lpstr>
      <vt:lpstr>نوآوری</vt:lpstr>
      <vt:lpstr>قابليت انعطاف</vt:lpstr>
      <vt:lpstr>کيفيت زندگی کاری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بهره وری سبز</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فصل سوم: مفهوم و فلسفه مدیریت فراگير بهره وری </vt:lpstr>
      <vt:lpstr>PowerPoint Presentation</vt:lpstr>
      <vt:lpstr>PowerPoint Presentation</vt:lpstr>
      <vt:lpstr>PowerPoint Presentation</vt:lpstr>
      <vt:lpstr>PowerPoint Presentation</vt:lpstr>
      <vt:lpstr>PowerPoint Presentation</vt:lpstr>
      <vt:lpstr>PowerPoint Presentation</vt:lpstr>
    </vt:vector>
  </TitlesOfParts>
  <Company>mehrdad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samaneh</dc:creator>
  <cp:lastModifiedBy>OMEGA</cp:lastModifiedBy>
  <cp:revision>199</cp:revision>
  <dcterms:created xsi:type="dcterms:W3CDTF">2007-02-17T13:36:43Z</dcterms:created>
  <dcterms:modified xsi:type="dcterms:W3CDTF">2016-02-29T18:19:39Z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4</vt:i4>
  </property>
</Properties>
</file>